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</p:sldIdLst>
  <p:sldSz cx="18288000" cy="10287000"/>
  <p:notesSz cx="6858000" cy="9144000"/>
  <p:embeddedFontLst>
    <p:embeddedFont>
      <p:font typeface="Cambria Bold" charset="1" panose="02040803050406030204"/>
      <p:regular r:id="rId32"/>
    </p:embeddedFont>
    <p:embeddedFont>
      <p:font typeface="Cambria Italics" charset="1" panose="020405030504060A0204"/>
      <p:regular r:id="rId33"/>
    </p:embeddedFont>
    <p:embeddedFont>
      <p:font typeface="Calibri (MS)" charset="1" panose="020F0502020204030204"/>
      <p:regular r:id="rId34"/>
    </p:embeddedFont>
    <p:embeddedFont>
      <p:font typeface="Calibri (MS) Bold" charset="1" panose="020F0702030404030204"/>
      <p:regular r:id="rId35"/>
    </p:embeddedFont>
    <p:embeddedFont>
      <p:font typeface="Lora" charset="1" panose="00000500000000000000"/>
      <p:regular r:id="rId36"/>
    </p:embeddedFont>
    <p:embeddedFont>
      <p:font typeface="Cambria Bold Italics" charset="1" panose="020408030504060A0204"/>
      <p:regular r:id="rId37"/>
    </p:embeddedFont>
    <p:embeddedFont>
      <p:font typeface="Lora Bold" charset="1" panose="00000800000000000000"/>
      <p:regular r:id="rId38"/>
    </p:embeddedFont>
    <p:embeddedFont>
      <p:font typeface="Calibri (MS) Italics" charset="1" panose="020F05020202040A0204"/>
      <p:regular r:id="rId39"/>
    </p:embeddedFont>
    <p:embeddedFont>
      <p:font typeface="Cambria" charset="1" panose="02040503050406030204"/>
      <p:regular r:id="rId40"/>
    </p:embeddedFont>
    <p:embeddedFont>
      <p:font typeface="Calibri (MS) Bold Italics" charset="1" panose="020F07020304040A0204"/>
      <p:regular r:id="rId41"/>
    </p:embeddedFont>
    <p:embeddedFont>
      <p:font typeface="IBM Plex Sans Condensed Bold" charset="1" panose="020B0806050203000203"/>
      <p:regular r:id="rId42"/>
    </p:embeddedFont>
    <p:embeddedFont>
      <p:font typeface="Open Sans" charset="1" panose="00000000000000000000"/>
      <p:regular r:id="rId43"/>
    </p:embeddedFont>
    <p:embeddedFont>
      <p:font typeface="Open Sans Italics" charset="1" panose="00000000000000000000"/>
      <p:regular r:id="rId44"/>
    </p:embeddedFont>
    <p:embeddedFont>
      <p:font typeface="Open Sans Bold" charset="1" panose="00000000000000000000"/>
      <p:regular r:id="rId45"/>
    </p:embeddedFont>
    <p:embeddedFont>
      <p:font typeface="IBM Plex Sans Condensed Bold Italics" charset="1" panose="020B0806050203000203"/>
      <p:regular r:id="rId46"/>
    </p:embeddedFont>
    <p:embeddedFont>
      <p:font typeface="Open Sans Semi-Bold" charset="1" panose="00000000000000000000"/>
      <p:regular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40" Target="fonts/font40.fntdata" Type="http://schemas.openxmlformats.org/officeDocument/2006/relationships/font"/><Relationship Id="rId41" Target="fonts/font41.fntdata" Type="http://schemas.openxmlformats.org/officeDocument/2006/relationships/font"/><Relationship Id="rId42" Target="fonts/font42.fntdata" Type="http://schemas.openxmlformats.org/officeDocument/2006/relationships/font"/><Relationship Id="rId43" Target="fonts/font43.fntdata" Type="http://schemas.openxmlformats.org/officeDocument/2006/relationships/font"/><Relationship Id="rId44" Target="fonts/font44.fntdata" Type="http://schemas.openxmlformats.org/officeDocument/2006/relationships/font"/><Relationship Id="rId45" Target="fonts/font45.fntdata" Type="http://schemas.openxmlformats.org/officeDocument/2006/relationships/font"/><Relationship Id="rId46" Target="fonts/font46.fntdata" Type="http://schemas.openxmlformats.org/officeDocument/2006/relationships/font"/><Relationship Id="rId47" Target="fonts/font47.fntdata" Type="http://schemas.openxmlformats.org/officeDocument/2006/relationships/font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jpeg" Type="http://schemas.openxmlformats.org/officeDocument/2006/relationships/image"/><Relationship Id="rId4" Target="../media/image3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image1.png" Type="http://schemas.openxmlformats.org/officeDocument/2006/relationships/image"/><Relationship Id="rId4" Target="../media/image3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image5.jpeg" Type="http://schemas.openxmlformats.org/officeDocument/2006/relationships/image"/><Relationship Id="rId4" Target="../media/image1.png" Type="http://schemas.openxmlformats.org/officeDocument/2006/relationships/image"/><Relationship Id="rId5" Target="../media/image3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image1.png" Type="http://schemas.openxmlformats.org/officeDocument/2006/relationships/image"/><Relationship Id="rId4" Target="../media/image3.png" Type="http://schemas.openxmlformats.org/officeDocument/2006/relationships/image"/><Relationship Id="rId5" Target="../media/image6.png" Type="http://schemas.openxmlformats.org/officeDocument/2006/relationships/image"/><Relationship Id="rId6" Target="../media/image7.png" Type="http://schemas.openxmlformats.org/officeDocument/2006/relationships/image"/><Relationship Id="rId7" Target="../media/image8.svg" Type="http://schemas.openxmlformats.org/officeDocument/2006/relationships/image"/><Relationship Id="rId8" Target="../media/image9.png" Type="http://schemas.openxmlformats.org/officeDocument/2006/relationships/image"/><Relationship Id="rId9" Target="../media/image10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image1.png" Type="http://schemas.openxmlformats.org/officeDocument/2006/relationships/image"/><Relationship Id="rId4" Target="../media/image3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image1.png" Type="http://schemas.openxmlformats.org/officeDocument/2006/relationships/image"/><Relationship Id="rId4" Target="../media/image3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VAHHYOQuVTw.mp4" Type="http://schemas.openxmlformats.org/officeDocument/2006/relationships/video"/><Relationship Id="rId4" Target="../media/VAHHYOQuVTw.mp4" Type="http://schemas.microsoft.com/office/2007/relationships/media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Relationship Id="rId3" Target="../media/VAHHeHDukAk.mp4" Type="http://schemas.openxmlformats.org/officeDocument/2006/relationships/video"/><Relationship Id="rId4" Target="../media/VAHHeHDukAk.mp4" Type="http://schemas.microsoft.com/office/2007/relationships/media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jpeg" Type="http://schemas.openxmlformats.org/officeDocument/2006/relationships/image"/><Relationship Id="rId3" Target="../media/VAHHeLh0ZsE.mp4" Type="http://schemas.openxmlformats.org/officeDocument/2006/relationships/video"/><Relationship Id="rId4" Target="../media/VAHHeLh0ZsE.mp4" Type="http://schemas.microsoft.com/office/2007/relationships/media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Relationship Id="rId3" Target="../media/VAHHlFjcHzk.mp4" Type="http://schemas.openxmlformats.org/officeDocument/2006/relationships/video"/><Relationship Id="rId4" Target="../media/VAHHlFjcHzk.mp4" Type="http://schemas.microsoft.com/office/2007/relationships/media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Relationship Id="rId3" Target="../media/VAHHeKFYRZY.mp4" Type="http://schemas.openxmlformats.org/officeDocument/2006/relationships/video"/><Relationship Id="rId4" Target="../media/VAHHeKFYRZY.mp4" Type="http://schemas.microsoft.com/office/2007/relationships/media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image1.png" Type="http://schemas.openxmlformats.org/officeDocument/2006/relationships/image"/><Relationship Id="rId4" Target="../media/image3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jpeg" Type="http://schemas.openxmlformats.org/officeDocument/2006/relationships/image"/><Relationship Id="rId3" Target="../media/VAHHk_WqWqI.mp4" Type="http://schemas.openxmlformats.org/officeDocument/2006/relationships/video"/><Relationship Id="rId4" Target="../media/VAHHk_WqWqI.mp4" Type="http://schemas.microsoft.com/office/2007/relationships/media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image1.png" Type="http://schemas.openxmlformats.org/officeDocument/2006/relationships/image"/><Relationship Id="rId4" Target="../media/image3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image1.png" Type="http://schemas.openxmlformats.org/officeDocument/2006/relationships/image"/><Relationship Id="rId4" Target="../media/image3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image1.png" Type="http://schemas.openxmlformats.org/officeDocument/2006/relationships/image"/><Relationship Id="rId4" Target="../media/image3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5.png" Type="http://schemas.openxmlformats.org/officeDocument/2006/relationships/image"/><Relationship Id="rId11" Target="../media/image26.svg" Type="http://schemas.openxmlformats.org/officeDocument/2006/relationships/image"/><Relationship Id="rId12" Target="../media/image27.png" Type="http://schemas.openxmlformats.org/officeDocument/2006/relationships/image"/><Relationship Id="rId13" Target="../media/image28.svg" Type="http://schemas.openxmlformats.org/officeDocument/2006/relationships/image"/><Relationship Id="rId14" Target="../media/image29.png" Type="http://schemas.openxmlformats.org/officeDocument/2006/relationships/image"/><Relationship Id="rId15" Target="../media/image30.svg" Type="http://schemas.openxmlformats.org/officeDocument/2006/relationships/image"/><Relationship Id="rId16" Target="http://chiu.edu/courses/VTEC120_ITA" TargetMode="External" Type="http://schemas.openxmlformats.org/officeDocument/2006/relationships/hyperlink"/><Relationship Id="rId17" Target="mailto:italy%40chiu.edu?subject=" TargetMode="External" Type="http://schemas.openxmlformats.org/officeDocument/2006/relationships/hyperlink"/><Relationship Id="rId18" Target="http://chiu.edu/courses/VTEC120_ITA" TargetMode="External" Type="http://schemas.openxmlformats.org/officeDocument/2006/relationships/hyperlink"/><Relationship Id="rId19" Target="http://chiu.edu/courses/VTEC100_USA_EN" TargetMode="External" Type="http://schemas.openxmlformats.org/officeDocument/2006/relationships/hyperlink"/><Relationship Id="rId2" Target="../media/image17.png" Type="http://schemas.openxmlformats.org/officeDocument/2006/relationships/image"/><Relationship Id="rId20" Target="http://chiu.edu/courses/VTEC100_USA_EN" TargetMode="External" Type="http://schemas.openxmlformats.org/officeDocument/2006/relationships/hyperlink"/><Relationship Id="rId3" Target="../media/image18.png" Type="http://schemas.openxmlformats.org/officeDocument/2006/relationships/image"/><Relationship Id="rId4" Target="../media/image19.jpeg" Type="http://schemas.openxmlformats.org/officeDocument/2006/relationships/image"/><Relationship Id="rId5" Target="../media/image20.png" Type="http://schemas.openxmlformats.org/officeDocument/2006/relationships/image"/><Relationship Id="rId6" Target="../media/image21.png" Type="http://schemas.openxmlformats.org/officeDocument/2006/relationships/image"/><Relationship Id="rId7" Target="../media/image22.png" Type="http://schemas.openxmlformats.org/officeDocument/2006/relationships/image"/><Relationship Id="rId8" Target="../media/image23.svg" Type="http://schemas.openxmlformats.org/officeDocument/2006/relationships/image"/><Relationship Id="rId9" Target="../media/image24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png" Type="http://schemas.openxmlformats.org/officeDocument/2006/relationships/image"/><Relationship Id="rId3" Target="../media/image2.jpeg" Type="http://schemas.openxmlformats.org/officeDocument/2006/relationships/image"/><Relationship Id="rId4" Target="http://chiu.edu/courses/VTEC120_ITA" TargetMode="External" Type="http://schemas.openxmlformats.org/officeDocument/2006/relationships/hyperlink"/><Relationship Id="rId5" Target="../media/image32.png" Type="http://schemas.openxmlformats.org/officeDocument/2006/relationships/image"/><Relationship Id="rId6" Target="../media/image3.png" Type="http://schemas.openxmlformats.org/officeDocument/2006/relationships/image"/><Relationship Id="rId7" Target="../media/image1.png" Type="http://schemas.openxmlformats.org/officeDocument/2006/relationships/image"/><Relationship Id="rId8" Target="https://www.instagram.com/chi_university_italy?igsh=MWV6MXBqc3F4Y24xZQ%3D%3D&amp;utm_source=qr" TargetMode="External" Type="http://schemas.openxmlformats.org/officeDocument/2006/relationships/hyperlink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9.svg" Type="http://schemas.openxmlformats.org/officeDocument/2006/relationships/image"/><Relationship Id="rId11" Target="../media/image40.png" Type="http://schemas.openxmlformats.org/officeDocument/2006/relationships/image"/><Relationship Id="rId12" Target="../media/image41.svg" Type="http://schemas.openxmlformats.org/officeDocument/2006/relationships/image"/><Relationship Id="rId13" Target="../media/image42.png" Type="http://schemas.openxmlformats.org/officeDocument/2006/relationships/image"/><Relationship Id="rId14" Target="../media/image43.svg" Type="http://schemas.openxmlformats.org/officeDocument/2006/relationships/image"/><Relationship Id="rId15" Target="../media/image44.png" Type="http://schemas.openxmlformats.org/officeDocument/2006/relationships/image"/><Relationship Id="rId16" Target="../media/image45.svg" Type="http://schemas.openxmlformats.org/officeDocument/2006/relationships/image"/><Relationship Id="rId17" Target="../media/image46.png" Type="http://schemas.openxmlformats.org/officeDocument/2006/relationships/image"/><Relationship Id="rId18" Target="../media/image47.svg" Type="http://schemas.openxmlformats.org/officeDocument/2006/relationships/image"/><Relationship Id="rId19" Target="../media/image48.png" Type="http://schemas.openxmlformats.org/officeDocument/2006/relationships/image"/><Relationship Id="rId2" Target="../media/image1.png" Type="http://schemas.openxmlformats.org/officeDocument/2006/relationships/image"/><Relationship Id="rId20" Target="../media/image49.svg" Type="http://schemas.openxmlformats.org/officeDocument/2006/relationships/image"/><Relationship Id="rId21" Target="../media/image50.png" Type="http://schemas.openxmlformats.org/officeDocument/2006/relationships/image"/><Relationship Id="rId22" Target="../media/image51.png" Type="http://schemas.openxmlformats.org/officeDocument/2006/relationships/image"/><Relationship Id="rId23" Target="../media/image52.svg" Type="http://schemas.openxmlformats.org/officeDocument/2006/relationships/image"/><Relationship Id="rId24" Target="../media/image53.png" Type="http://schemas.openxmlformats.org/officeDocument/2006/relationships/image"/><Relationship Id="rId25" Target="../media/image54.png" Type="http://schemas.openxmlformats.org/officeDocument/2006/relationships/image"/><Relationship Id="rId26" Target="../media/image55.svg" Type="http://schemas.openxmlformats.org/officeDocument/2006/relationships/image"/><Relationship Id="rId27" Target="../media/image56.png" Type="http://schemas.openxmlformats.org/officeDocument/2006/relationships/image"/><Relationship Id="rId28" Target="../media/image57.png" Type="http://schemas.openxmlformats.org/officeDocument/2006/relationships/image"/><Relationship Id="rId29" Target="../media/image58.svg" Type="http://schemas.openxmlformats.org/officeDocument/2006/relationships/image"/><Relationship Id="rId3" Target="../media/image3.png" Type="http://schemas.openxmlformats.org/officeDocument/2006/relationships/image"/><Relationship Id="rId30" Target="../media/image59.png" Type="http://schemas.openxmlformats.org/officeDocument/2006/relationships/image"/><Relationship Id="rId31" Target="../media/image60.png" Type="http://schemas.openxmlformats.org/officeDocument/2006/relationships/image"/><Relationship Id="rId32" Target="../media/image61.svg" Type="http://schemas.openxmlformats.org/officeDocument/2006/relationships/image"/><Relationship Id="rId33" Target="../media/image62.png" Type="http://schemas.openxmlformats.org/officeDocument/2006/relationships/image"/><Relationship Id="rId34" Target="../media/image63.png" Type="http://schemas.openxmlformats.org/officeDocument/2006/relationships/image"/><Relationship Id="rId35" Target="../media/image64.svg" Type="http://schemas.openxmlformats.org/officeDocument/2006/relationships/image"/><Relationship Id="rId36" Target="../media/image65.png" Type="http://schemas.openxmlformats.org/officeDocument/2006/relationships/image"/><Relationship Id="rId37" Target="../media/image66.svg" Type="http://schemas.openxmlformats.org/officeDocument/2006/relationships/image"/><Relationship Id="rId38" Target="../media/image67.png" Type="http://schemas.openxmlformats.org/officeDocument/2006/relationships/image"/><Relationship Id="rId39" Target="../media/image68.svg" Type="http://schemas.openxmlformats.org/officeDocument/2006/relationships/image"/><Relationship Id="rId4" Target="../media/image33.png" Type="http://schemas.openxmlformats.org/officeDocument/2006/relationships/image"/><Relationship Id="rId40" Target="../media/image69.png" Type="http://schemas.openxmlformats.org/officeDocument/2006/relationships/image"/><Relationship Id="rId41" Target="../media/image70.svg" Type="http://schemas.openxmlformats.org/officeDocument/2006/relationships/image"/><Relationship Id="rId42" Target="../media/image71.png" Type="http://schemas.openxmlformats.org/officeDocument/2006/relationships/image"/><Relationship Id="rId43" Target="../media/image72.svg" Type="http://schemas.openxmlformats.org/officeDocument/2006/relationships/image"/><Relationship Id="rId44" Target="../media/image73.png" Type="http://schemas.openxmlformats.org/officeDocument/2006/relationships/image"/><Relationship Id="rId45" Target="../media/image74.svg" Type="http://schemas.openxmlformats.org/officeDocument/2006/relationships/image"/><Relationship Id="rId5" Target="../media/image34.png" Type="http://schemas.openxmlformats.org/officeDocument/2006/relationships/image"/><Relationship Id="rId6" Target="../media/image35.png" Type="http://schemas.openxmlformats.org/officeDocument/2006/relationships/image"/><Relationship Id="rId7" Target="../media/image36.png" Type="http://schemas.openxmlformats.org/officeDocument/2006/relationships/image"/><Relationship Id="rId8" Target="../media/image37.png" Type="http://schemas.openxmlformats.org/officeDocument/2006/relationships/image"/><Relationship Id="rId9" Target="../media/image38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image3.png" Type="http://schemas.openxmlformats.org/officeDocument/2006/relationships/image"/><Relationship Id="rId4" Target="../media/image1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image1.png" Type="http://schemas.openxmlformats.org/officeDocument/2006/relationships/image"/><Relationship Id="rId4" Target="../media/image3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image1.png" Type="http://schemas.openxmlformats.org/officeDocument/2006/relationships/image"/><Relationship Id="rId4" Target="../media/image3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image1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image1.png" Type="http://schemas.openxmlformats.org/officeDocument/2006/relationships/image"/><Relationship Id="rId4" Target="../media/image3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image1.png" Type="http://schemas.openxmlformats.org/officeDocument/2006/relationships/image"/><Relationship Id="rId4" Target="../media/image3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image1.png" Type="http://schemas.openxmlformats.org/officeDocument/2006/relationships/image"/><Relationship Id="rId4" Target="../media/image3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3592864" y="1709698"/>
            <a:ext cx="10972800" cy="10972800"/>
            <a:chOff x="0" y="0"/>
            <a:chExt cx="14630400" cy="146304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4630400" cy="14630400"/>
            </a:xfrm>
            <a:custGeom>
              <a:avLst/>
              <a:gdLst/>
              <a:ahLst/>
              <a:cxnLst/>
              <a:rect r="r" b="b" t="t" l="l"/>
              <a:pathLst>
                <a:path h="14630400" w="14630400">
                  <a:moveTo>
                    <a:pt x="0" y="7315200"/>
                  </a:moveTo>
                  <a:cubicBezTo>
                    <a:pt x="0" y="3275076"/>
                    <a:pt x="3275076" y="0"/>
                    <a:pt x="7315200" y="0"/>
                  </a:cubicBezTo>
                  <a:cubicBezTo>
                    <a:pt x="11355324" y="0"/>
                    <a:pt x="14630400" y="3275076"/>
                    <a:pt x="14630400" y="7315200"/>
                  </a:cubicBezTo>
                  <a:cubicBezTo>
                    <a:pt x="14630400" y="11355324"/>
                    <a:pt x="11355324" y="14630400"/>
                    <a:pt x="7315200" y="14630400"/>
                  </a:cubicBezTo>
                  <a:cubicBezTo>
                    <a:pt x="3275076" y="14630400"/>
                    <a:pt x="0" y="11355324"/>
                    <a:pt x="0" y="7315200"/>
                  </a:cubicBezTo>
                  <a:close/>
                </a:path>
              </a:pathLst>
            </a:custGeom>
            <a:solidFill>
              <a:srgbClr val="065A82">
                <a:alpha val="35686"/>
              </a:srgbClr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8959418" y="6103620"/>
            <a:ext cx="6858000" cy="6858000"/>
            <a:chOff x="0" y="0"/>
            <a:chExt cx="9144000" cy="9144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9144000" cy="9144000"/>
            </a:xfrm>
            <a:custGeom>
              <a:avLst/>
              <a:gdLst/>
              <a:ahLst/>
              <a:cxnLst/>
              <a:rect r="r" b="b" t="t" l="l"/>
              <a:pathLst>
                <a:path h="9144000" w="9144000">
                  <a:moveTo>
                    <a:pt x="0" y="4572000"/>
                  </a:moveTo>
                  <a:cubicBezTo>
                    <a:pt x="0" y="2046986"/>
                    <a:pt x="2046986" y="0"/>
                    <a:pt x="4572000" y="0"/>
                  </a:cubicBezTo>
                  <a:cubicBezTo>
                    <a:pt x="7097014" y="0"/>
                    <a:pt x="9144000" y="2046986"/>
                    <a:pt x="9144000" y="4572000"/>
                  </a:cubicBezTo>
                  <a:cubicBezTo>
                    <a:pt x="9144000" y="7097014"/>
                    <a:pt x="7097014" y="9144000"/>
                    <a:pt x="4572000" y="9144000"/>
                  </a:cubicBezTo>
                  <a:cubicBezTo>
                    <a:pt x="2046986" y="9144000"/>
                    <a:pt x="0" y="7097014"/>
                    <a:pt x="0" y="4572000"/>
                  </a:cubicBezTo>
                  <a:close/>
                </a:path>
              </a:pathLst>
            </a:custGeom>
            <a:solidFill>
              <a:srgbClr val="0EA5B7">
                <a:alpha val="8627"/>
              </a:srgbClr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097280" y="2606040"/>
            <a:ext cx="13716000" cy="2194560"/>
            <a:chOff x="0" y="0"/>
            <a:chExt cx="18288000" cy="292608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8288000" cy="2926080"/>
            </a:xfrm>
            <a:custGeom>
              <a:avLst/>
              <a:gdLst/>
              <a:ahLst/>
              <a:cxnLst/>
              <a:rect r="r" b="b" t="t" l="l"/>
              <a:pathLst>
                <a:path h="2926080" w="18288000">
                  <a:moveTo>
                    <a:pt x="0" y="0"/>
                  </a:moveTo>
                  <a:lnTo>
                    <a:pt x="18288000" y="0"/>
                  </a:lnTo>
                  <a:lnTo>
                    <a:pt x="18288000" y="2926080"/>
                  </a:lnTo>
                  <a:lnTo>
                    <a:pt x="0" y="292608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262500" r="0" b="-262500"/>
              </a:stretch>
            </a:blipFill>
          </p:spPr>
        </p:sp>
        <p:sp>
          <p:nvSpPr>
            <p:cNvPr name="TextBox 8" id="8"/>
            <p:cNvSpPr txBox="true"/>
            <p:nvPr/>
          </p:nvSpPr>
          <p:spPr>
            <a:xfrm>
              <a:off x="0" y="-9525"/>
              <a:ext cx="18288000" cy="293560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14400"/>
                </a:lnSpc>
              </a:pPr>
              <a:r>
                <a:rPr lang="en-US" b="true" sz="12000">
                  <a:solidFill>
                    <a:srgbClr val="21295C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Tui Na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097280" y="4937760"/>
            <a:ext cx="15087600" cy="1234440"/>
            <a:chOff x="0" y="0"/>
            <a:chExt cx="20116800" cy="164592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0116800" cy="1645920"/>
            </a:xfrm>
            <a:custGeom>
              <a:avLst/>
              <a:gdLst/>
              <a:ahLst/>
              <a:cxnLst/>
              <a:rect r="r" b="b" t="t" l="l"/>
              <a:pathLst>
                <a:path h="1645920" w="20116800">
                  <a:moveTo>
                    <a:pt x="0" y="0"/>
                  </a:moveTo>
                  <a:lnTo>
                    <a:pt x="20116800" y="0"/>
                  </a:lnTo>
                  <a:lnTo>
                    <a:pt x="20116800" y="1645920"/>
                  </a:lnTo>
                  <a:lnTo>
                    <a:pt x="0" y="164592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0" t="-188150" r="0" b="-188150"/>
              </a:stretch>
            </a:blip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19050"/>
              <a:ext cx="20116800" cy="166497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4320"/>
                </a:lnSpc>
              </a:pPr>
              <a:r>
                <a:rPr lang="en-US" sz="3600" i="true">
                  <a:solidFill>
                    <a:srgbClr val="1F2937"/>
                  </a:solidFill>
                  <a:latin typeface="Cambria Italics"/>
                  <a:ea typeface="Cambria Italics"/>
                  <a:cs typeface="Cambria Italics"/>
                  <a:sym typeface="Cambria Italics"/>
                </a:rPr>
                <a:t>Terapia manuale nella Medicina Tradizionale Cinese Veterinaria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087755" y="6574155"/>
            <a:ext cx="1664970" cy="101346"/>
            <a:chOff x="0" y="0"/>
            <a:chExt cx="2219960" cy="135128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12700" y="12700"/>
              <a:ext cx="2194560" cy="109728"/>
            </a:xfrm>
            <a:custGeom>
              <a:avLst/>
              <a:gdLst/>
              <a:ahLst/>
              <a:cxnLst/>
              <a:rect r="r" b="b" t="t" l="l"/>
              <a:pathLst>
                <a:path h="109728" w="2194560">
                  <a:moveTo>
                    <a:pt x="0" y="0"/>
                  </a:moveTo>
                  <a:lnTo>
                    <a:pt x="2194560" y="0"/>
                  </a:lnTo>
                  <a:lnTo>
                    <a:pt x="2194560" y="109728"/>
                  </a:lnTo>
                  <a:lnTo>
                    <a:pt x="0" y="109728"/>
                  </a:lnTo>
                  <a:close/>
                </a:path>
              </a:pathLst>
            </a:custGeom>
            <a:solidFill>
              <a:srgbClr val="0EA5B7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219960" cy="135128"/>
            </a:xfrm>
            <a:custGeom>
              <a:avLst/>
              <a:gdLst/>
              <a:ahLst/>
              <a:cxnLst/>
              <a:rect r="r" b="b" t="t" l="l"/>
              <a:pathLst>
                <a:path h="135128" w="2219960">
                  <a:moveTo>
                    <a:pt x="12700" y="0"/>
                  </a:moveTo>
                  <a:lnTo>
                    <a:pt x="2207260" y="0"/>
                  </a:lnTo>
                  <a:cubicBezTo>
                    <a:pt x="2214245" y="0"/>
                    <a:pt x="2219960" y="5715"/>
                    <a:pt x="2219960" y="12700"/>
                  </a:cubicBezTo>
                  <a:lnTo>
                    <a:pt x="2219960" y="122428"/>
                  </a:lnTo>
                  <a:cubicBezTo>
                    <a:pt x="2219960" y="129413"/>
                    <a:pt x="2214245" y="135128"/>
                    <a:pt x="2207260" y="135128"/>
                  </a:cubicBezTo>
                  <a:lnTo>
                    <a:pt x="12700" y="135128"/>
                  </a:lnTo>
                  <a:cubicBezTo>
                    <a:pt x="5715" y="135128"/>
                    <a:pt x="0" y="129413"/>
                    <a:pt x="0" y="122428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22428"/>
                  </a:lnTo>
                  <a:lnTo>
                    <a:pt x="12700" y="122428"/>
                  </a:lnTo>
                  <a:lnTo>
                    <a:pt x="12700" y="109728"/>
                  </a:lnTo>
                  <a:lnTo>
                    <a:pt x="2207260" y="109728"/>
                  </a:lnTo>
                  <a:lnTo>
                    <a:pt x="2207260" y="122428"/>
                  </a:lnTo>
                  <a:lnTo>
                    <a:pt x="2194560" y="122428"/>
                  </a:lnTo>
                  <a:lnTo>
                    <a:pt x="2194560" y="12700"/>
                  </a:lnTo>
                  <a:lnTo>
                    <a:pt x="2207260" y="12700"/>
                  </a:lnTo>
                  <a:lnTo>
                    <a:pt x="220726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0EA5B7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1097280" y="6858000"/>
            <a:ext cx="13716000" cy="822960"/>
            <a:chOff x="0" y="0"/>
            <a:chExt cx="18288000" cy="109728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8288000" cy="1097280"/>
            </a:xfrm>
            <a:custGeom>
              <a:avLst/>
              <a:gdLst/>
              <a:ahLst/>
              <a:cxnLst/>
              <a:rect r="r" b="b" t="t" l="l"/>
              <a:pathLst>
                <a:path h="1097280" w="18288000">
                  <a:moveTo>
                    <a:pt x="0" y="0"/>
                  </a:moveTo>
                  <a:lnTo>
                    <a:pt x="18288000" y="0"/>
                  </a:lnTo>
                  <a:lnTo>
                    <a:pt x="18288000" y="1097280"/>
                  </a:lnTo>
                  <a:lnTo>
                    <a:pt x="0" y="109728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0" t="-274750" r="0" b="-274750"/>
              </a:stretch>
            </a:blip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9525"/>
              <a:ext cx="18288000" cy="110680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3960"/>
                </a:lnSpc>
              </a:pPr>
              <a:r>
                <a:rPr lang="en-US" b="true" sz="3300">
                  <a:solidFill>
                    <a:srgbClr val="21295C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Dr.ssa Silvia De Lucchi</a:t>
              </a: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179061" y="7570851"/>
            <a:ext cx="15087600" cy="557137"/>
            <a:chOff x="0" y="0"/>
            <a:chExt cx="20116800" cy="74285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0116800" cy="742850"/>
            </a:xfrm>
            <a:custGeom>
              <a:avLst/>
              <a:gdLst/>
              <a:ahLst/>
              <a:cxnLst/>
              <a:rect r="r" b="b" t="t" l="l"/>
              <a:pathLst>
                <a:path h="742850" w="20116800">
                  <a:moveTo>
                    <a:pt x="0" y="0"/>
                  </a:moveTo>
                  <a:lnTo>
                    <a:pt x="20116800" y="0"/>
                  </a:lnTo>
                  <a:lnTo>
                    <a:pt x="20116800" y="742850"/>
                  </a:lnTo>
                  <a:lnTo>
                    <a:pt x="0" y="74285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0" t="-478428" r="0" b="-476903"/>
              </a:stretch>
            </a:blip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66675"/>
              <a:ext cx="20116800" cy="80952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3359"/>
                </a:lnSpc>
              </a:pPr>
              <a:r>
                <a:rPr lang="en-US" sz="2799">
                  <a:solidFill>
                    <a:srgbClr val="1F2937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Medico Veterinario </a:t>
              </a: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1097280" y="9326880"/>
            <a:ext cx="6858000" cy="411480"/>
            <a:chOff x="0" y="0"/>
            <a:chExt cx="9144000" cy="54864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9144000" cy="548640"/>
            </a:xfrm>
            <a:custGeom>
              <a:avLst/>
              <a:gdLst/>
              <a:ahLst/>
              <a:cxnLst/>
              <a:rect r="r" b="b" t="t" l="l"/>
              <a:pathLst>
                <a:path h="548640" w="9144000">
                  <a:moveTo>
                    <a:pt x="0" y="0"/>
                  </a:moveTo>
                  <a:lnTo>
                    <a:pt x="9144000" y="0"/>
                  </a:lnTo>
                  <a:lnTo>
                    <a:pt x="9144000" y="548640"/>
                  </a:lnTo>
                  <a:lnTo>
                    <a:pt x="0" y="54864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0" t="-274750" r="0" b="-274750"/>
              </a:stretch>
            </a:blipFill>
          </p:spPr>
        </p:sp>
        <p:sp>
          <p:nvSpPr>
            <p:cNvPr name="TextBox 23" id="23"/>
            <p:cNvSpPr txBox="true"/>
            <p:nvPr/>
          </p:nvSpPr>
          <p:spPr>
            <a:xfrm>
              <a:off x="0" y="-38100"/>
              <a:ext cx="9144000" cy="58674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2160"/>
                </a:lnSpc>
              </a:pPr>
              <a:r>
                <a:rPr lang="en-US" sz="1800" b="true">
                  <a:solidFill>
                    <a:srgbClr val="0EA5B7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Aprile 2026</a:t>
              </a:r>
            </a:p>
          </p:txBody>
        </p:sp>
      </p:grpSp>
      <p:sp>
        <p:nvSpPr>
          <p:cNvPr name="Freeform 24" id="24"/>
          <p:cNvSpPr/>
          <p:nvPr/>
        </p:nvSpPr>
        <p:spPr>
          <a:xfrm flipH="false" flipV="false" rot="0">
            <a:off x="437881" y="282411"/>
            <a:ext cx="1482359" cy="1427287"/>
          </a:xfrm>
          <a:custGeom>
            <a:avLst/>
            <a:gdLst/>
            <a:ahLst/>
            <a:cxnLst/>
            <a:rect r="r" b="b" t="t" l="l"/>
            <a:pathLst>
              <a:path h="1427287" w="1482359">
                <a:moveTo>
                  <a:pt x="0" y="0"/>
                </a:moveTo>
                <a:lnTo>
                  <a:pt x="1482359" y="0"/>
                </a:lnTo>
                <a:lnTo>
                  <a:pt x="1482359" y="1427287"/>
                </a:lnTo>
                <a:lnTo>
                  <a:pt x="0" y="14272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6517588" y="185314"/>
            <a:ext cx="1524384" cy="1524384"/>
          </a:xfrm>
          <a:custGeom>
            <a:avLst/>
            <a:gdLst/>
            <a:ahLst/>
            <a:cxnLst/>
            <a:rect r="r" b="b" t="t" l="l"/>
            <a:pathLst>
              <a:path h="1524384" w="1524384">
                <a:moveTo>
                  <a:pt x="0" y="0"/>
                </a:moveTo>
                <a:lnTo>
                  <a:pt x="1524384" y="0"/>
                </a:lnTo>
                <a:lnTo>
                  <a:pt x="1524384" y="1524384"/>
                </a:lnTo>
                <a:lnTo>
                  <a:pt x="0" y="15243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26" id="26"/>
          <p:cNvSpPr txBox="true"/>
          <p:nvPr/>
        </p:nvSpPr>
        <p:spPr>
          <a:xfrm rot="0">
            <a:off x="12916012" y="9763286"/>
            <a:ext cx="5052146" cy="3329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65"/>
              </a:lnSpc>
            </a:pPr>
            <a:r>
              <a:rPr lang="en-US" sz="1975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Silvia De Lucchi DVM, CVA CVBMA, CVTP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7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9525" y="-9525"/>
            <a:ext cx="18261330" cy="224790"/>
            <a:chOff x="0" y="0"/>
            <a:chExt cx="24348440" cy="29972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12700" y="12700"/>
              <a:ext cx="24323039" cy="274320"/>
            </a:xfrm>
            <a:custGeom>
              <a:avLst/>
              <a:gdLst/>
              <a:ahLst/>
              <a:cxnLst/>
              <a:rect r="r" b="b" t="t" l="l"/>
              <a:pathLst>
                <a:path h="274320" w="24323039">
                  <a:moveTo>
                    <a:pt x="0" y="0"/>
                  </a:moveTo>
                  <a:lnTo>
                    <a:pt x="24323039" y="0"/>
                  </a:lnTo>
                  <a:lnTo>
                    <a:pt x="24323039" y="274320"/>
                  </a:lnTo>
                  <a:lnTo>
                    <a:pt x="0" y="274320"/>
                  </a:lnTo>
                  <a:close/>
                </a:path>
              </a:pathLst>
            </a:custGeom>
            <a:solidFill>
              <a:srgbClr val="065A82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348439" cy="299720"/>
            </a:xfrm>
            <a:custGeom>
              <a:avLst/>
              <a:gdLst/>
              <a:ahLst/>
              <a:cxnLst/>
              <a:rect r="r" b="b" t="t" l="l"/>
              <a:pathLst>
                <a:path h="299720" w="24348439">
                  <a:moveTo>
                    <a:pt x="12700" y="0"/>
                  </a:moveTo>
                  <a:lnTo>
                    <a:pt x="24335739" y="0"/>
                  </a:lnTo>
                  <a:cubicBezTo>
                    <a:pt x="24342725" y="0"/>
                    <a:pt x="24348439" y="5715"/>
                    <a:pt x="24348439" y="12700"/>
                  </a:cubicBezTo>
                  <a:lnTo>
                    <a:pt x="24348439" y="287020"/>
                  </a:lnTo>
                  <a:cubicBezTo>
                    <a:pt x="24348439" y="294005"/>
                    <a:pt x="24342725" y="299720"/>
                    <a:pt x="24335739" y="299720"/>
                  </a:cubicBezTo>
                  <a:lnTo>
                    <a:pt x="12700" y="299720"/>
                  </a:lnTo>
                  <a:cubicBezTo>
                    <a:pt x="5715" y="299720"/>
                    <a:pt x="0" y="294005"/>
                    <a:pt x="0" y="28702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287020"/>
                  </a:lnTo>
                  <a:lnTo>
                    <a:pt x="12700" y="287020"/>
                  </a:lnTo>
                  <a:lnTo>
                    <a:pt x="12700" y="274320"/>
                  </a:lnTo>
                  <a:lnTo>
                    <a:pt x="24335739" y="274320"/>
                  </a:lnTo>
                  <a:lnTo>
                    <a:pt x="24335739" y="287020"/>
                  </a:lnTo>
                  <a:lnTo>
                    <a:pt x="24323039" y="287020"/>
                  </a:lnTo>
                  <a:lnTo>
                    <a:pt x="24323039" y="12700"/>
                  </a:lnTo>
                  <a:lnTo>
                    <a:pt x="24335739" y="12700"/>
                  </a:lnTo>
                  <a:lnTo>
                    <a:pt x="24335739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065A82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1979742" y="503301"/>
            <a:ext cx="13716000" cy="480060"/>
            <a:chOff x="0" y="0"/>
            <a:chExt cx="18288000" cy="64008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8288000" cy="640080"/>
            </a:xfrm>
            <a:custGeom>
              <a:avLst/>
              <a:gdLst/>
              <a:ahLst/>
              <a:cxnLst/>
              <a:rect r="r" b="b" t="t" l="l"/>
              <a:pathLst>
                <a:path h="640080" w="18288000">
                  <a:moveTo>
                    <a:pt x="0" y="0"/>
                  </a:moveTo>
                  <a:lnTo>
                    <a:pt x="18288000" y="0"/>
                  </a:lnTo>
                  <a:lnTo>
                    <a:pt x="18288000" y="640080"/>
                  </a:lnTo>
                  <a:lnTo>
                    <a:pt x="0" y="64008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506715" r="0" b="-506715"/>
              </a:stretch>
            </a:blip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18288000" cy="66865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1980"/>
                </a:lnSpc>
              </a:pPr>
              <a:r>
                <a:rPr lang="en-US" b="true" sz="1650" spc="600">
                  <a:solidFill>
                    <a:srgbClr val="0EA5B7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OBIETTIVI DEL TUI NA</a:t>
              </a: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1979742" y="1049619"/>
            <a:ext cx="16596360" cy="752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79"/>
              </a:lnSpc>
            </a:pPr>
            <a:r>
              <a:rPr lang="en-US" sz="4899" b="true">
                <a:solidFill>
                  <a:srgbClr val="21295C"/>
                </a:solidFill>
                <a:latin typeface="Cambria Bold"/>
                <a:ea typeface="Cambria Bold"/>
                <a:cs typeface="Cambria Bold"/>
                <a:sym typeface="Cambria Bold"/>
              </a:rPr>
              <a:t>Il «mantra» della MTCV: il Qi deve fluire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1979742" y="1802094"/>
            <a:ext cx="842010" cy="101346"/>
            <a:chOff x="0" y="0"/>
            <a:chExt cx="1122680" cy="135128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12700" y="12700"/>
              <a:ext cx="1097280" cy="109728"/>
            </a:xfrm>
            <a:custGeom>
              <a:avLst/>
              <a:gdLst/>
              <a:ahLst/>
              <a:cxnLst/>
              <a:rect r="r" b="b" t="t" l="l"/>
              <a:pathLst>
                <a:path h="109728" w="1097280">
                  <a:moveTo>
                    <a:pt x="0" y="0"/>
                  </a:moveTo>
                  <a:lnTo>
                    <a:pt x="1097280" y="0"/>
                  </a:lnTo>
                  <a:lnTo>
                    <a:pt x="1097280" y="109728"/>
                  </a:lnTo>
                  <a:lnTo>
                    <a:pt x="0" y="109728"/>
                  </a:lnTo>
                  <a:close/>
                </a:path>
              </a:pathLst>
            </a:custGeom>
            <a:solidFill>
              <a:srgbClr val="0EA5B7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122680" cy="135128"/>
            </a:xfrm>
            <a:custGeom>
              <a:avLst/>
              <a:gdLst/>
              <a:ahLst/>
              <a:cxnLst/>
              <a:rect r="r" b="b" t="t" l="l"/>
              <a:pathLst>
                <a:path h="135128" w="1122680">
                  <a:moveTo>
                    <a:pt x="12700" y="0"/>
                  </a:moveTo>
                  <a:lnTo>
                    <a:pt x="1109980" y="0"/>
                  </a:lnTo>
                  <a:cubicBezTo>
                    <a:pt x="1116965" y="0"/>
                    <a:pt x="1122680" y="5715"/>
                    <a:pt x="1122680" y="12700"/>
                  </a:cubicBezTo>
                  <a:lnTo>
                    <a:pt x="1122680" y="122428"/>
                  </a:lnTo>
                  <a:cubicBezTo>
                    <a:pt x="1122680" y="129413"/>
                    <a:pt x="1116965" y="135128"/>
                    <a:pt x="1109980" y="135128"/>
                  </a:cubicBezTo>
                  <a:lnTo>
                    <a:pt x="12700" y="135128"/>
                  </a:lnTo>
                  <a:cubicBezTo>
                    <a:pt x="5715" y="135128"/>
                    <a:pt x="0" y="129413"/>
                    <a:pt x="0" y="122428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22428"/>
                  </a:lnTo>
                  <a:lnTo>
                    <a:pt x="12700" y="122428"/>
                  </a:lnTo>
                  <a:lnTo>
                    <a:pt x="12700" y="109728"/>
                  </a:lnTo>
                  <a:lnTo>
                    <a:pt x="1109980" y="109728"/>
                  </a:lnTo>
                  <a:lnTo>
                    <a:pt x="1109980" y="122428"/>
                  </a:lnTo>
                  <a:lnTo>
                    <a:pt x="1097280" y="122428"/>
                  </a:lnTo>
                  <a:lnTo>
                    <a:pt x="1097280" y="12700"/>
                  </a:lnTo>
                  <a:lnTo>
                    <a:pt x="1109980" y="12700"/>
                  </a:lnTo>
                  <a:lnTo>
                    <a:pt x="110998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0EA5B7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786765" y="2966085"/>
            <a:ext cx="16596360" cy="548640"/>
            <a:chOff x="0" y="0"/>
            <a:chExt cx="22128480" cy="73152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2128480" cy="731520"/>
            </a:xfrm>
            <a:custGeom>
              <a:avLst/>
              <a:gdLst/>
              <a:ahLst/>
              <a:cxnLst/>
              <a:rect r="r" b="b" t="t" l="l"/>
              <a:pathLst>
                <a:path h="731520" w="22128480">
                  <a:moveTo>
                    <a:pt x="0" y="0"/>
                  </a:moveTo>
                  <a:lnTo>
                    <a:pt x="22128480" y="0"/>
                  </a:lnTo>
                  <a:lnTo>
                    <a:pt x="22128480" y="731520"/>
                  </a:lnTo>
                  <a:lnTo>
                    <a:pt x="0" y="73152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539422" r="0" b="-539422"/>
              </a:stretch>
            </a:blip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57150"/>
              <a:ext cx="22128480" cy="78867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3119"/>
                </a:lnSpc>
              </a:pPr>
              <a:r>
                <a:rPr lang="en-US" sz="2599">
                  <a:solidFill>
                    <a:srgbClr val="64748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Quando la connessione bioelettrica o biochimica si interrompe, l'equilibrio omeostatico è compromesso.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836295" y="3990975"/>
            <a:ext cx="8248650" cy="4330176"/>
            <a:chOff x="0" y="0"/>
            <a:chExt cx="10998200" cy="5773567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12700" y="9515"/>
              <a:ext cx="10972800" cy="5754538"/>
            </a:xfrm>
            <a:custGeom>
              <a:avLst/>
              <a:gdLst/>
              <a:ahLst/>
              <a:cxnLst/>
              <a:rect r="r" b="b" t="t" l="l"/>
              <a:pathLst>
                <a:path h="5754538" w="10972800">
                  <a:moveTo>
                    <a:pt x="0" y="0"/>
                  </a:moveTo>
                  <a:lnTo>
                    <a:pt x="10972800" y="0"/>
                  </a:lnTo>
                  <a:lnTo>
                    <a:pt x="10972800" y="5754537"/>
                  </a:lnTo>
                  <a:lnTo>
                    <a:pt x="0" y="5754537"/>
                  </a:lnTo>
                  <a:close/>
                </a:path>
              </a:pathLst>
            </a:custGeom>
            <a:solidFill>
              <a:srgbClr val="065A82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0998200" cy="5773567"/>
            </a:xfrm>
            <a:custGeom>
              <a:avLst/>
              <a:gdLst/>
              <a:ahLst/>
              <a:cxnLst/>
              <a:rect r="r" b="b" t="t" l="l"/>
              <a:pathLst>
                <a:path h="5773567" w="10998200">
                  <a:moveTo>
                    <a:pt x="12700" y="0"/>
                  </a:moveTo>
                  <a:lnTo>
                    <a:pt x="10985500" y="0"/>
                  </a:lnTo>
                  <a:cubicBezTo>
                    <a:pt x="10992485" y="0"/>
                    <a:pt x="10998200" y="4282"/>
                    <a:pt x="10998200" y="9515"/>
                  </a:cubicBezTo>
                  <a:lnTo>
                    <a:pt x="10998200" y="5764052"/>
                  </a:lnTo>
                  <a:cubicBezTo>
                    <a:pt x="10998200" y="5769285"/>
                    <a:pt x="10992485" y="5773567"/>
                    <a:pt x="10985500" y="5773567"/>
                  </a:cubicBezTo>
                  <a:lnTo>
                    <a:pt x="12700" y="5773567"/>
                  </a:lnTo>
                  <a:cubicBezTo>
                    <a:pt x="5715" y="5773567"/>
                    <a:pt x="0" y="5769285"/>
                    <a:pt x="0" y="5764052"/>
                  </a:cubicBezTo>
                  <a:lnTo>
                    <a:pt x="0" y="9515"/>
                  </a:lnTo>
                  <a:cubicBezTo>
                    <a:pt x="0" y="4282"/>
                    <a:pt x="5715" y="0"/>
                    <a:pt x="12700" y="0"/>
                  </a:cubicBezTo>
                  <a:moveTo>
                    <a:pt x="12700" y="19030"/>
                  </a:moveTo>
                  <a:lnTo>
                    <a:pt x="12700" y="9515"/>
                  </a:lnTo>
                  <a:lnTo>
                    <a:pt x="25400" y="9515"/>
                  </a:lnTo>
                  <a:lnTo>
                    <a:pt x="25400" y="5764052"/>
                  </a:lnTo>
                  <a:lnTo>
                    <a:pt x="12700" y="5764052"/>
                  </a:lnTo>
                  <a:lnTo>
                    <a:pt x="12700" y="5754538"/>
                  </a:lnTo>
                  <a:lnTo>
                    <a:pt x="10985500" y="5754538"/>
                  </a:lnTo>
                  <a:lnTo>
                    <a:pt x="10985500" y="5764052"/>
                  </a:lnTo>
                  <a:lnTo>
                    <a:pt x="10972800" y="5764052"/>
                  </a:lnTo>
                  <a:lnTo>
                    <a:pt x="10972800" y="9515"/>
                  </a:lnTo>
                  <a:lnTo>
                    <a:pt x="10985500" y="9515"/>
                  </a:lnTo>
                  <a:lnTo>
                    <a:pt x="10985500" y="19030"/>
                  </a:lnTo>
                  <a:lnTo>
                    <a:pt x="12700" y="19030"/>
                  </a:lnTo>
                  <a:close/>
                </a:path>
              </a:pathLst>
            </a:custGeom>
            <a:solidFill>
              <a:srgbClr val="065A82"/>
            </a:solid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1188720" y="4274820"/>
            <a:ext cx="7680960" cy="822960"/>
            <a:chOff x="0" y="0"/>
            <a:chExt cx="10241280" cy="109728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0241280" cy="1097280"/>
            </a:xfrm>
            <a:custGeom>
              <a:avLst/>
              <a:gdLst/>
              <a:ahLst/>
              <a:cxnLst/>
              <a:rect r="r" b="b" t="t" l="l"/>
              <a:pathLst>
                <a:path h="1097280" w="10241280">
                  <a:moveTo>
                    <a:pt x="0" y="0"/>
                  </a:moveTo>
                  <a:lnTo>
                    <a:pt x="10241280" y="0"/>
                  </a:lnTo>
                  <a:lnTo>
                    <a:pt x="10241280" y="1097280"/>
                  </a:lnTo>
                  <a:lnTo>
                    <a:pt x="0" y="109728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131860" r="0" b="-131860"/>
              </a:stretch>
            </a:blip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9525"/>
              <a:ext cx="10241280" cy="110680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5040"/>
                </a:lnSpc>
              </a:pPr>
              <a:r>
                <a:rPr lang="en-US" b="true" sz="4200" spc="600">
                  <a:solidFill>
                    <a:srgbClr val="FFFFF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TONIFICARE</a:t>
              </a: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1188720" y="5029200"/>
            <a:ext cx="7680960" cy="548640"/>
            <a:chOff x="0" y="0"/>
            <a:chExt cx="10241280" cy="73152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10241280" cy="731520"/>
            </a:xfrm>
            <a:custGeom>
              <a:avLst/>
              <a:gdLst/>
              <a:ahLst/>
              <a:cxnLst/>
              <a:rect r="r" b="b" t="t" l="l"/>
              <a:pathLst>
                <a:path h="731520" w="10241280">
                  <a:moveTo>
                    <a:pt x="0" y="0"/>
                  </a:moveTo>
                  <a:lnTo>
                    <a:pt x="10241280" y="0"/>
                  </a:lnTo>
                  <a:lnTo>
                    <a:pt x="10241280" y="731520"/>
                  </a:lnTo>
                  <a:lnTo>
                    <a:pt x="0" y="73152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222790" r="0" b="-222790"/>
              </a:stretch>
            </a:blipFill>
          </p:spPr>
        </p:sp>
        <p:sp>
          <p:nvSpPr>
            <p:cNvPr name="TextBox 23" id="23"/>
            <p:cNvSpPr txBox="true"/>
            <p:nvPr/>
          </p:nvSpPr>
          <p:spPr>
            <a:xfrm>
              <a:off x="0" y="-38100"/>
              <a:ext cx="10241280" cy="76962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2879"/>
                </a:lnSpc>
              </a:pPr>
              <a:r>
                <a:rPr lang="en-US" sz="2400">
                  <a:solidFill>
                    <a:srgbClr val="CADCFC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per la Deficienza di Qi</a:t>
              </a: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1179195" y="5705475"/>
            <a:ext cx="1390650" cy="87630"/>
            <a:chOff x="0" y="0"/>
            <a:chExt cx="1854200" cy="11684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12700" y="12700"/>
              <a:ext cx="1828800" cy="91440"/>
            </a:xfrm>
            <a:custGeom>
              <a:avLst/>
              <a:gdLst/>
              <a:ahLst/>
              <a:cxnLst/>
              <a:rect r="r" b="b" t="t" l="l"/>
              <a:pathLst>
                <a:path h="91440" w="1828800">
                  <a:moveTo>
                    <a:pt x="0" y="0"/>
                  </a:moveTo>
                  <a:lnTo>
                    <a:pt x="1828800" y="0"/>
                  </a:lnTo>
                  <a:lnTo>
                    <a:pt x="1828800" y="91440"/>
                  </a:lnTo>
                  <a:lnTo>
                    <a:pt x="0" y="91440"/>
                  </a:lnTo>
                  <a:close/>
                </a:path>
              </a:pathLst>
            </a:custGeom>
            <a:solidFill>
              <a:srgbClr val="0EA5B7"/>
            </a:solid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1854200" cy="116840"/>
            </a:xfrm>
            <a:custGeom>
              <a:avLst/>
              <a:gdLst/>
              <a:ahLst/>
              <a:cxnLst/>
              <a:rect r="r" b="b" t="t" l="l"/>
              <a:pathLst>
                <a:path h="116840" w="1854200">
                  <a:moveTo>
                    <a:pt x="12700" y="0"/>
                  </a:moveTo>
                  <a:lnTo>
                    <a:pt x="1841500" y="0"/>
                  </a:lnTo>
                  <a:cubicBezTo>
                    <a:pt x="1848485" y="0"/>
                    <a:pt x="1854200" y="5715"/>
                    <a:pt x="1854200" y="12700"/>
                  </a:cubicBezTo>
                  <a:lnTo>
                    <a:pt x="1854200" y="104140"/>
                  </a:lnTo>
                  <a:cubicBezTo>
                    <a:pt x="1854200" y="111125"/>
                    <a:pt x="1848485" y="116840"/>
                    <a:pt x="1841500" y="116840"/>
                  </a:cubicBezTo>
                  <a:lnTo>
                    <a:pt x="12700" y="116840"/>
                  </a:lnTo>
                  <a:cubicBezTo>
                    <a:pt x="5715" y="116840"/>
                    <a:pt x="0" y="111125"/>
                    <a:pt x="0" y="10414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04140"/>
                  </a:lnTo>
                  <a:lnTo>
                    <a:pt x="12700" y="104140"/>
                  </a:lnTo>
                  <a:lnTo>
                    <a:pt x="12700" y="91440"/>
                  </a:lnTo>
                  <a:lnTo>
                    <a:pt x="1841500" y="91440"/>
                  </a:lnTo>
                  <a:lnTo>
                    <a:pt x="1841500" y="104140"/>
                  </a:lnTo>
                  <a:lnTo>
                    <a:pt x="1828800" y="104140"/>
                  </a:lnTo>
                  <a:lnTo>
                    <a:pt x="1828800" y="12700"/>
                  </a:lnTo>
                  <a:lnTo>
                    <a:pt x="1841500" y="12700"/>
                  </a:lnTo>
                  <a:lnTo>
                    <a:pt x="184150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0EA5B7"/>
            </a:solidFill>
          </p:spPr>
        </p:sp>
      </p:grpSp>
      <p:sp>
        <p:nvSpPr>
          <p:cNvPr name="TextBox 27" id="27"/>
          <p:cNvSpPr txBox="true"/>
          <p:nvPr/>
        </p:nvSpPr>
        <p:spPr>
          <a:xfrm rot="0">
            <a:off x="1188720" y="6019800"/>
            <a:ext cx="7680960" cy="1847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 b="true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Ricaricare</a:t>
            </a:r>
            <a:r>
              <a:rPr lang="en-US" sz="24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i substrati energetici.</a:t>
            </a:r>
          </a:p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Supportare il metabolismo basale e l'ipofunzione organica.</a:t>
            </a:r>
          </a:p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</a:p>
          <a:p>
            <a:pPr algn="l">
              <a:lnSpc>
                <a:spcPts val="2879"/>
              </a:lnSpc>
            </a:pPr>
            <a:r>
              <a:rPr lang="en-US" sz="2400" i="true">
                <a:solidFill>
                  <a:srgbClr val="FFFFFF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La stimolazione manuale agisce sulla quantità di energia disponibile: l'obiettivo è reintegrare le riserve.</a:t>
            </a:r>
          </a:p>
        </p:txBody>
      </p:sp>
      <p:grpSp>
        <p:nvGrpSpPr>
          <p:cNvPr name="Group 28" id="28"/>
          <p:cNvGrpSpPr/>
          <p:nvPr/>
        </p:nvGrpSpPr>
        <p:grpSpPr>
          <a:xfrm rot="0">
            <a:off x="9477375" y="3990975"/>
            <a:ext cx="7974330" cy="4330176"/>
            <a:chOff x="0" y="0"/>
            <a:chExt cx="10632440" cy="5773567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12700" y="9515"/>
              <a:ext cx="10607040" cy="5754538"/>
            </a:xfrm>
            <a:custGeom>
              <a:avLst/>
              <a:gdLst/>
              <a:ahLst/>
              <a:cxnLst/>
              <a:rect r="r" b="b" t="t" l="l"/>
              <a:pathLst>
                <a:path h="5754538" w="10607040">
                  <a:moveTo>
                    <a:pt x="0" y="0"/>
                  </a:moveTo>
                  <a:lnTo>
                    <a:pt x="10607040" y="0"/>
                  </a:lnTo>
                  <a:lnTo>
                    <a:pt x="10607040" y="5754537"/>
                  </a:lnTo>
                  <a:lnTo>
                    <a:pt x="0" y="5754537"/>
                  </a:lnTo>
                  <a:close/>
                </a:path>
              </a:pathLst>
            </a:custGeom>
            <a:solidFill>
              <a:srgbClr val="0EA5B7"/>
            </a:solidFill>
          </p:spPr>
        </p:sp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10632440" cy="5773567"/>
            </a:xfrm>
            <a:custGeom>
              <a:avLst/>
              <a:gdLst/>
              <a:ahLst/>
              <a:cxnLst/>
              <a:rect r="r" b="b" t="t" l="l"/>
              <a:pathLst>
                <a:path h="5773567" w="10632440">
                  <a:moveTo>
                    <a:pt x="12700" y="0"/>
                  </a:moveTo>
                  <a:lnTo>
                    <a:pt x="10619740" y="0"/>
                  </a:lnTo>
                  <a:cubicBezTo>
                    <a:pt x="10626725" y="0"/>
                    <a:pt x="10632440" y="4282"/>
                    <a:pt x="10632440" y="9515"/>
                  </a:cubicBezTo>
                  <a:lnTo>
                    <a:pt x="10632440" y="5764052"/>
                  </a:lnTo>
                  <a:cubicBezTo>
                    <a:pt x="10632440" y="5769285"/>
                    <a:pt x="10626725" y="5773567"/>
                    <a:pt x="10619740" y="5773567"/>
                  </a:cubicBezTo>
                  <a:lnTo>
                    <a:pt x="12700" y="5773567"/>
                  </a:lnTo>
                  <a:cubicBezTo>
                    <a:pt x="5715" y="5773567"/>
                    <a:pt x="0" y="5769285"/>
                    <a:pt x="0" y="5764052"/>
                  </a:cubicBezTo>
                  <a:lnTo>
                    <a:pt x="0" y="9515"/>
                  </a:lnTo>
                  <a:cubicBezTo>
                    <a:pt x="0" y="4282"/>
                    <a:pt x="5715" y="0"/>
                    <a:pt x="12700" y="0"/>
                  </a:cubicBezTo>
                  <a:moveTo>
                    <a:pt x="12700" y="19030"/>
                  </a:moveTo>
                  <a:lnTo>
                    <a:pt x="12700" y="9515"/>
                  </a:lnTo>
                  <a:lnTo>
                    <a:pt x="25400" y="9515"/>
                  </a:lnTo>
                  <a:lnTo>
                    <a:pt x="25400" y="5764052"/>
                  </a:lnTo>
                  <a:lnTo>
                    <a:pt x="12700" y="5764052"/>
                  </a:lnTo>
                  <a:lnTo>
                    <a:pt x="12700" y="5754538"/>
                  </a:lnTo>
                  <a:lnTo>
                    <a:pt x="10619740" y="5754538"/>
                  </a:lnTo>
                  <a:lnTo>
                    <a:pt x="10619740" y="5764052"/>
                  </a:lnTo>
                  <a:lnTo>
                    <a:pt x="10607040" y="5764052"/>
                  </a:lnTo>
                  <a:lnTo>
                    <a:pt x="10607040" y="9515"/>
                  </a:lnTo>
                  <a:lnTo>
                    <a:pt x="10619740" y="9515"/>
                  </a:lnTo>
                  <a:lnTo>
                    <a:pt x="10619740" y="19030"/>
                  </a:lnTo>
                  <a:lnTo>
                    <a:pt x="12700" y="19030"/>
                  </a:lnTo>
                  <a:close/>
                </a:path>
              </a:pathLst>
            </a:custGeom>
            <a:solidFill>
              <a:srgbClr val="0EA5B7"/>
            </a:solidFill>
          </p:spPr>
        </p:sp>
      </p:grpSp>
      <p:grpSp>
        <p:nvGrpSpPr>
          <p:cNvPr name="Group 31" id="31"/>
          <p:cNvGrpSpPr/>
          <p:nvPr/>
        </p:nvGrpSpPr>
        <p:grpSpPr>
          <a:xfrm rot="0">
            <a:off x="9761220" y="3145575"/>
            <a:ext cx="7406640" cy="3081449"/>
            <a:chOff x="0" y="0"/>
            <a:chExt cx="9875520" cy="4108599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9875520" cy="4108599"/>
            </a:xfrm>
            <a:custGeom>
              <a:avLst/>
              <a:gdLst/>
              <a:ahLst/>
              <a:cxnLst/>
              <a:rect r="r" b="b" t="t" l="l"/>
              <a:pathLst>
                <a:path h="4108599" w="9875520">
                  <a:moveTo>
                    <a:pt x="0" y="0"/>
                  </a:moveTo>
                  <a:lnTo>
                    <a:pt x="9875520" y="0"/>
                  </a:lnTo>
                  <a:lnTo>
                    <a:pt x="9875520" y="4108599"/>
                  </a:lnTo>
                  <a:lnTo>
                    <a:pt x="0" y="4108599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33481" r="0" b="39811"/>
              </a:stretch>
            </a:blipFill>
          </p:spPr>
        </p:sp>
        <p:sp>
          <p:nvSpPr>
            <p:cNvPr name="TextBox 33" id="33"/>
            <p:cNvSpPr txBox="true"/>
            <p:nvPr/>
          </p:nvSpPr>
          <p:spPr>
            <a:xfrm>
              <a:off x="0" y="-9525"/>
              <a:ext cx="9875520" cy="411812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5040"/>
                </a:lnSpc>
              </a:pPr>
              <a:r>
                <a:rPr lang="en-US" b="true" sz="4200" spc="600">
                  <a:solidFill>
                    <a:srgbClr val="FFFFF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DISPERDERE</a:t>
              </a:r>
            </a:p>
          </p:txBody>
        </p:sp>
      </p:grpSp>
      <p:grpSp>
        <p:nvGrpSpPr>
          <p:cNvPr name="Group 34" id="34"/>
          <p:cNvGrpSpPr/>
          <p:nvPr/>
        </p:nvGrpSpPr>
        <p:grpSpPr>
          <a:xfrm rot="0">
            <a:off x="9829800" y="5029200"/>
            <a:ext cx="7406640" cy="548640"/>
            <a:chOff x="0" y="0"/>
            <a:chExt cx="9875520" cy="731520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9875520" cy="731520"/>
            </a:xfrm>
            <a:custGeom>
              <a:avLst/>
              <a:gdLst/>
              <a:ahLst/>
              <a:cxnLst/>
              <a:rect r="r" b="b" t="t" l="l"/>
              <a:pathLst>
                <a:path h="731520" w="9875520">
                  <a:moveTo>
                    <a:pt x="0" y="0"/>
                  </a:moveTo>
                  <a:lnTo>
                    <a:pt x="9875520" y="0"/>
                  </a:lnTo>
                  <a:lnTo>
                    <a:pt x="9875520" y="731520"/>
                  </a:lnTo>
                  <a:lnTo>
                    <a:pt x="0" y="73152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213048" r="0" b="-213048"/>
              </a:stretch>
            </a:blipFill>
          </p:spPr>
        </p:sp>
        <p:sp>
          <p:nvSpPr>
            <p:cNvPr name="TextBox 36" id="36"/>
            <p:cNvSpPr txBox="true"/>
            <p:nvPr/>
          </p:nvSpPr>
          <p:spPr>
            <a:xfrm>
              <a:off x="0" y="-38100"/>
              <a:ext cx="9875520" cy="76962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2879"/>
                </a:lnSpc>
              </a:pPr>
              <a:r>
                <a:rPr lang="en-US" sz="2400">
                  <a:solidFill>
                    <a:srgbClr val="E6F9F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per la Stasi di Qi</a:t>
              </a:r>
            </a:p>
          </p:txBody>
        </p:sp>
      </p:grpSp>
      <p:grpSp>
        <p:nvGrpSpPr>
          <p:cNvPr name="Group 37" id="37"/>
          <p:cNvGrpSpPr/>
          <p:nvPr/>
        </p:nvGrpSpPr>
        <p:grpSpPr>
          <a:xfrm rot="0">
            <a:off x="9820275" y="5705475"/>
            <a:ext cx="1390650" cy="87630"/>
            <a:chOff x="0" y="0"/>
            <a:chExt cx="1854200" cy="116840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12700" y="12700"/>
              <a:ext cx="1828800" cy="91440"/>
            </a:xfrm>
            <a:custGeom>
              <a:avLst/>
              <a:gdLst/>
              <a:ahLst/>
              <a:cxnLst/>
              <a:rect r="r" b="b" t="t" l="l"/>
              <a:pathLst>
                <a:path h="91440" w="1828800">
                  <a:moveTo>
                    <a:pt x="0" y="0"/>
                  </a:moveTo>
                  <a:lnTo>
                    <a:pt x="1828800" y="0"/>
                  </a:lnTo>
                  <a:lnTo>
                    <a:pt x="1828800" y="91440"/>
                  </a:lnTo>
                  <a:lnTo>
                    <a:pt x="0" y="9144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39" id="39"/>
            <p:cNvSpPr/>
            <p:nvPr/>
          </p:nvSpPr>
          <p:spPr>
            <a:xfrm flipH="false" flipV="false" rot="0">
              <a:off x="0" y="0"/>
              <a:ext cx="1854200" cy="116840"/>
            </a:xfrm>
            <a:custGeom>
              <a:avLst/>
              <a:gdLst/>
              <a:ahLst/>
              <a:cxnLst/>
              <a:rect r="r" b="b" t="t" l="l"/>
              <a:pathLst>
                <a:path h="116840" w="1854200">
                  <a:moveTo>
                    <a:pt x="12700" y="0"/>
                  </a:moveTo>
                  <a:lnTo>
                    <a:pt x="1841500" y="0"/>
                  </a:lnTo>
                  <a:cubicBezTo>
                    <a:pt x="1848485" y="0"/>
                    <a:pt x="1854200" y="5715"/>
                    <a:pt x="1854200" y="12700"/>
                  </a:cubicBezTo>
                  <a:lnTo>
                    <a:pt x="1854200" y="104140"/>
                  </a:lnTo>
                  <a:cubicBezTo>
                    <a:pt x="1854200" y="111125"/>
                    <a:pt x="1848485" y="116840"/>
                    <a:pt x="1841500" y="116840"/>
                  </a:cubicBezTo>
                  <a:lnTo>
                    <a:pt x="12700" y="116840"/>
                  </a:lnTo>
                  <a:cubicBezTo>
                    <a:pt x="5715" y="116840"/>
                    <a:pt x="0" y="111125"/>
                    <a:pt x="0" y="10414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04140"/>
                  </a:lnTo>
                  <a:lnTo>
                    <a:pt x="12700" y="104140"/>
                  </a:lnTo>
                  <a:lnTo>
                    <a:pt x="12700" y="91440"/>
                  </a:lnTo>
                  <a:lnTo>
                    <a:pt x="1841500" y="91440"/>
                  </a:lnTo>
                  <a:lnTo>
                    <a:pt x="1841500" y="104140"/>
                  </a:lnTo>
                  <a:lnTo>
                    <a:pt x="1828800" y="104140"/>
                  </a:lnTo>
                  <a:lnTo>
                    <a:pt x="1828800" y="12700"/>
                  </a:lnTo>
                  <a:lnTo>
                    <a:pt x="1841500" y="12700"/>
                  </a:lnTo>
                  <a:lnTo>
                    <a:pt x="184150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40" id="40"/>
          <p:cNvSpPr txBox="true"/>
          <p:nvPr/>
        </p:nvSpPr>
        <p:spPr>
          <a:xfrm rot="0">
            <a:off x="9829800" y="6019800"/>
            <a:ext cx="7406640" cy="1847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 b="true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Disperdere</a:t>
            </a:r>
            <a:r>
              <a:rPr lang="en-US" sz="24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l'energia stagnante.</a:t>
            </a:r>
          </a:p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Ripristinare la pervietà dei circuiti ed eliminare il dolore.</a:t>
            </a:r>
          </a:p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</a:p>
          <a:p>
            <a:pPr algn="l">
              <a:lnSpc>
                <a:spcPts val="2879"/>
              </a:lnSpc>
            </a:pPr>
            <a:r>
              <a:rPr lang="en-US" sz="2400" i="true">
                <a:solidFill>
                  <a:srgbClr val="FFFFFF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La stimolazione manuale agisce sulla distribuzione: l'obiettivo è sbloccare la congestione funzionale.</a:t>
            </a:r>
          </a:p>
        </p:txBody>
      </p:sp>
      <p:sp>
        <p:nvSpPr>
          <p:cNvPr name="Freeform 41" id="41"/>
          <p:cNvSpPr/>
          <p:nvPr/>
        </p:nvSpPr>
        <p:spPr>
          <a:xfrm flipH="false" flipV="false" rot="0">
            <a:off x="16733322" y="480060"/>
            <a:ext cx="1234835" cy="1234835"/>
          </a:xfrm>
          <a:custGeom>
            <a:avLst/>
            <a:gdLst/>
            <a:ahLst/>
            <a:cxnLst/>
            <a:rect r="r" b="b" t="t" l="l"/>
            <a:pathLst>
              <a:path h="1234835" w="1234835">
                <a:moveTo>
                  <a:pt x="0" y="0"/>
                </a:moveTo>
                <a:lnTo>
                  <a:pt x="1234836" y="0"/>
                </a:lnTo>
                <a:lnTo>
                  <a:pt x="1234836" y="1234835"/>
                </a:lnTo>
                <a:lnTo>
                  <a:pt x="0" y="12348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2" id="42"/>
          <p:cNvSpPr/>
          <p:nvPr/>
        </p:nvSpPr>
        <p:spPr>
          <a:xfrm flipH="false" flipV="false" rot="0">
            <a:off x="314168" y="490275"/>
            <a:ext cx="1181637" cy="1137738"/>
          </a:xfrm>
          <a:custGeom>
            <a:avLst/>
            <a:gdLst/>
            <a:ahLst/>
            <a:cxnLst/>
            <a:rect r="r" b="b" t="t" l="l"/>
            <a:pathLst>
              <a:path h="1137738" w="1181637">
                <a:moveTo>
                  <a:pt x="0" y="0"/>
                </a:moveTo>
                <a:lnTo>
                  <a:pt x="1181638" y="0"/>
                </a:lnTo>
                <a:lnTo>
                  <a:pt x="1181638" y="1137738"/>
                </a:lnTo>
                <a:lnTo>
                  <a:pt x="0" y="11377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3" id="43"/>
          <p:cNvSpPr txBox="true"/>
          <p:nvPr/>
        </p:nvSpPr>
        <p:spPr>
          <a:xfrm rot="0">
            <a:off x="12916012" y="9763286"/>
            <a:ext cx="5052146" cy="3329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65"/>
              </a:lnSpc>
            </a:pPr>
            <a:r>
              <a:rPr lang="en-US" sz="1975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Silvia De Lucchi DVM, CVA CVBMA, CVTP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7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9525" y="-9525"/>
            <a:ext cx="18261330" cy="224790"/>
            <a:chOff x="0" y="0"/>
            <a:chExt cx="24348440" cy="29972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12700" y="12700"/>
              <a:ext cx="24323039" cy="274320"/>
            </a:xfrm>
            <a:custGeom>
              <a:avLst/>
              <a:gdLst/>
              <a:ahLst/>
              <a:cxnLst/>
              <a:rect r="r" b="b" t="t" l="l"/>
              <a:pathLst>
                <a:path h="274320" w="24323039">
                  <a:moveTo>
                    <a:pt x="0" y="0"/>
                  </a:moveTo>
                  <a:lnTo>
                    <a:pt x="24323039" y="0"/>
                  </a:lnTo>
                  <a:lnTo>
                    <a:pt x="24323039" y="274320"/>
                  </a:lnTo>
                  <a:lnTo>
                    <a:pt x="0" y="274320"/>
                  </a:lnTo>
                  <a:close/>
                </a:path>
              </a:pathLst>
            </a:custGeom>
            <a:solidFill>
              <a:srgbClr val="065A82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348439" cy="299720"/>
            </a:xfrm>
            <a:custGeom>
              <a:avLst/>
              <a:gdLst/>
              <a:ahLst/>
              <a:cxnLst/>
              <a:rect r="r" b="b" t="t" l="l"/>
              <a:pathLst>
                <a:path h="299720" w="24348439">
                  <a:moveTo>
                    <a:pt x="12700" y="0"/>
                  </a:moveTo>
                  <a:lnTo>
                    <a:pt x="24335739" y="0"/>
                  </a:lnTo>
                  <a:cubicBezTo>
                    <a:pt x="24342725" y="0"/>
                    <a:pt x="24348439" y="5715"/>
                    <a:pt x="24348439" y="12700"/>
                  </a:cubicBezTo>
                  <a:lnTo>
                    <a:pt x="24348439" y="287020"/>
                  </a:lnTo>
                  <a:cubicBezTo>
                    <a:pt x="24348439" y="294005"/>
                    <a:pt x="24342725" y="299720"/>
                    <a:pt x="24335739" y="299720"/>
                  </a:cubicBezTo>
                  <a:lnTo>
                    <a:pt x="12700" y="299720"/>
                  </a:lnTo>
                  <a:cubicBezTo>
                    <a:pt x="5715" y="299720"/>
                    <a:pt x="0" y="294005"/>
                    <a:pt x="0" y="28702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287020"/>
                  </a:lnTo>
                  <a:lnTo>
                    <a:pt x="12700" y="287020"/>
                  </a:lnTo>
                  <a:lnTo>
                    <a:pt x="12700" y="274320"/>
                  </a:lnTo>
                  <a:lnTo>
                    <a:pt x="24335739" y="274320"/>
                  </a:lnTo>
                  <a:lnTo>
                    <a:pt x="24335739" y="287020"/>
                  </a:lnTo>
                  <a:lnTo>
                    <a:pt x="24323039" y="287020"/>
                  </a:lnTo>
                  <a:lnTo>
                    <a:pt x="24323039" y="12700"/>
                  </a:lnTo>
                  <a:lnTo>
                    <a:pt x="24335739" y="12700"/>
                  </a:lnTo>
                  <a:lnTo>
                    <a:pt x="24335739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065A82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1929765" y="452628"/>
            <a:ext cx="13716000" cy="480060"/>
            <a:chOff x="0" y="0"/>
            <a:chExt cx="18288000" cy="64008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8288000" cy="640080"/>
            </a:xfrm>
            <a:custGeom>
              <a:avLst/>
              <a:gdLst/>
              <a:ahLst/>
              <a:cxnLst/>
              <a:rect r="r" b="b" t="t" l="l"/>
              <a:pathLst>
                <a:path h="640080" w="18288000">
                  <a:moveTo>
                    <a:pt x="0" y="0"/>
                  </a:moveTo>
                  <a:lnTo>
                    <a:pt x="18288000" y="0"/>
                  </a:lnTo>
                  <a:lnTo>
                    <a:pt x="18288000" y="640080"/>
                  </a:lnTo>
                  <a:lnTo>
                    <a:pt x="0" y="64008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506715" r="0" b="-506715"/>
              </a:stretch>
            </a:blip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18288000" cy="66865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1980"/>
                </a:lnSpc>
              </a:pPr>
              <a:r>
                <a:rPr lang="en-US" b="true" sz="1650" spc="600">
                  <a:solidFill>
                    <a:srgbClr val="0EA5B7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MECCANISMI FISIOLOGICI</a:t>
              </a: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1929765" y="923163"/>
            <a:ext cx="16596360" cy="752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79"/>
              </a:lnSpc>
            </a:pPr>
            <a:r>
              <a:rPr lang="en-US" sz="4899" b="true">
                <a:solidFill>
                  <a:srgbClr val="21295C"/>
                </a:solidFill>
                <a:latin typeface="Cambria Bold"/>
                <a:ea typeface="Cambria Bold"/>
                <a:cs typeface="Cambria Bold"/>
                <a:sym typeface="Cambria Bold"/>
              </a:rPr>
              <a:t>I punti di agopuntura: un crocevia biologico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1929765" y="1714895"/>
            <a:ext cx="842010" cy="101346"/>
            <a:chOff x="0" y="0"/>
            <a:chExt cx="1122680" cy="135128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12700" y="12700"/>
              <a:ext cx="1097280" cy="109728"/>
            </a:xfrm>
            <a:custGeom>
              <a:avLst/>
              <a:gdLst/>
              <a:ahLst/>
              <a:cxnLst/>
              <a:rect r="r" b="b" t="t" l="l"/>
              <a:pathLst>
                <a:path h="109728" w="1097280">
                  <a:moveTo>
                    <a:pt x="0" y="0"/>
                  </a:moveTo>
                  <a:lnTo>
                    <a:pt x="1097280" y="0"/>
                  </a:lnTo>
                  <a:lnTo>
                    <a:pt x="1097280" y="109728"/>
                  </a:lnTo>
                  <a:lnTo>
                    <a:pt x="0" y="109728"/>
                  </a:lnTo>
                  <a:close/>
                </a:path>
              </a:pathLst>
            </a:custGeom>
            <a:solidFill>
              <a:srgbClr val="0EA5B7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122680" cy="135128"/>
            </a:xfrm>
            <a:custGeom>
              <a:avLst/>
              <a:gdLst/>
              <a:ahLst/>
              <a:cxnLst/>
              <a:rect r="r" b="b" t="t" l="l"/>
              <a:pathLst>
                <a:path h="135128" w="1122680">
                  <a:moveTo>
                    <a:pt x="12700" y="0"/>
                  </a:moveTo>
                  <a:lnTo>
                    <a:pt x="1109980" y="0"/>
                  </a:lnTo>
                  <a:cubicBezTo>
                    <a:pt x="1116965" y="0"/>
                    <a:pt x="1122680" y="5715"/>
                    <a:pt x="1122680" y="12700"/>
                  </a:cubicBezTo>
                  <a:lnTo>
                    <a:pt x="1122680" y="122428"/>
                  </a:lnTo>
                  <a:cubicBezTo>
                    <a:pt x="1122680" y="129413"/>
                    <a:pt x="1116965" y="135128"/>
                    <a:pt x="1109980" y="135128"/>
                  </a:cubicBezTo>
                  <a:lnTo>
                    <a:pt x="12700" y="135128"/>
                  </a:lnTo>
                  <a:cubicBezTo>
                    <a:pt x="5715" y="135128"/>
                    <a:pt x="0" y="129413"/>
                    <a:pt x="0" y="122428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22428"/>
                  </a:lnTo>
                  <a:lnTo>
                    <a:pt x="12700" y="122428"/>
                  </a:lnTo>
                  <a:lnTo>
                    <a:pt x="12700" y="109728"/>
                  </a:lnTo>
                  <a:lnTo>
                    <a:pt x="1109980" y="109728"/>
                  </a:lnTo>
                  <a:lnTo>
                    <a:pt x="1109980" y="122428"/>
                  </a:lnTo>
                  <a:lnTo>
                    <a:pt x="1097280" y="122428"/>
                  </a:lnTo>
                  <a:lnTo>
                    <a:pt x="1097280" y="12700"/>
                  </a:lnTo>
                  <a:lnTo>
                    <a:pt x="1109980" y="12700"/>
                  </a:lnTo>
                  <a:lnTo>
                    <a:pt x="110998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0EA5B7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822960" y="2537460"/>
            <a:ext cx="16596360" cy="548640"/>
            <a:chOff x="0" y="0"/>
            <a:chExt cx="22128480" cy="73152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2128480" cy="731520"/>
            </a:xfrm>
            <a:custGeom>
              <a:avLst/>
              <a:gdLst/>
              <a:ahLst/>
              <a:cxnLst/>
              <a:rect r="r" b="b" t="t" l="l"/>
              <a:pathLst>
                <a:path h="731520" w="22128480">
                  <a:moveTo>
                    <a:pt x="0" y="0"/>
                  </a:moveTo>
                  <a:lnTo>
                    <a:pt x="22128480" y="0"/>
                  </a:lnTo>
                  <a:lnTo>
                    <a:pt x="22128480" y="731520"/>
                  </a:lnTo>
                  <a:lnTo>
                    <a:pt x="0" y="73152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539422" r="0" b="-539422"/>
              </a:stretch>
            </a:blip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38100"/>
              <a:ext cx="22128480" cy="76962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2879"/>
                </a:lnSpc>
              </a:pPr>
              <a:r>
                <a:rPr lang="en-US" sz="2400">
                  <a:solidFill>
                    <a:srgbClr val="64748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Zone con alta densità di recettori sensoriali, vasi sanguigni e fasci nervosi: «finestre» di accesso alla rete energetica.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813435" y="3282315"/>
            <a:ext cx="8248650" cy="1802130"/>
            <a:chOff x="0" y="0"/>
            <a:chExt cx="10998200" cy="240284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12700" y="12700"/>
              <a:ext cx="10972800" cy="2377440"/>
            </a:xfrm>
            <a:custGeom>
              <a:avLst/>
              <a:gdLst/>
              <a:ahLst/>
              <a:cxnLst/>
              <a:rect r="r" b="b" t="t" l="l"/>
              <a:pathLst>
                <a:path h="2377440" w="10972800">
                  <a:moveTo>
                    <a:pt x="0" y="0"/>
                  </a:moveTo>
                  <a:lnTo>
                    <a:pt x="10972800" y="0"/>
                  </a:lnTo>
                  <a:lnTo>
                    <a:pt x="10972800" y="2377440"/>
                  </a:lnTo>
                  <a:lnTo>
                    <a:pt x="0" y="237744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0998200" cy="2402840"/>
            </a:xfrm>
            <a:custGeom>
              <a:avLst/>
              <a:gdLst/>
              <a:ahLst/>
              <a:cxnLst/>
              <a:rect r="r" b="b" t="t" l="l"/>
              <a:pathLst>
                <a:path h="2402840" w="10998200">
                  <a:moveTo>
                    <a:pt x="12700" y="0"/>
                  </a:moveTo>
                  <a:lnTo>
                    <a:pt x="10985500" y="0"/>
                  </a:lnTo>
                  <a:cubicBezTo>
                    <a:pt x="10992485" y="0"/>
                    <a:pt x="10998200" y="5715"/>
                    <a:pt x="10998200" y="12700"/>
                  </a:cubicBezTo>
                  <a:lnTo>
                    <a:pt x="10998200" y="2390140"/>
                  </a:lnTo>
                  <a:cubicBezTo>
                    <a:pt x="10998200" y="2397125"/>
                    <a:pt x="10992485" y="2402840"/>
                    <a:pt x="10985500" y="2402840"/>
                  </a:cubicBezTo>
                  <a:lnTo>
                    <a:pt x="12700" y="2402840"/>
                  </a:lnTo>
                  <a:cubicBezTo>
                    <a:pt x="5715" y="2402840"/>
                    <a:pt x="0" y="2397125"/>
                    <a:pt x="0" y="239014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2390140"/>
                  </a:lnTo>
                  <a:lnTo>
                    <a:pt x="12700" y="2390140"/>
                  </a:lnTo>
                  <a:lnTo>
                    <a:pt x="12700" y="2377440"/>
                  </a:lnTo>
                  <a:lnTo>
                    <a:pt x="10985500" y="2377440"/>
                  </a:lnTo>
                  <a:lnTo>
                    <a:pt x="10985500" y="2390140"/>
                  </a:lnTo>
                  <a:lnTo>
                    <a:pt x="10972800" y="2390140"/>
                  </a:lnTo>
                  <a:lnTo>
                    <a:pt x="10972800" y="12700"/>
                  </a:lnTo>
                  <a:lnTo>
                    <a:pt x="10985500" y="12700"/>
                  </a:lnTo>
                  <a:lnTo>
                    <a:pt x="1098550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D9E2EC"/>
            </a:solid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813435" y="3282315"/>
            <a:ext cx="128778" cy="1802130"/>
            <a:chOff x="0" y="0"/>
            <a:chExt cx="171704" cy="240284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12700" y="12700"/>
              <a:ext cx="146304" cy="2377440"/>
            </a:xfrm>
            <a:custGeom>
              <a:avLst/>
              <a:gdLst/>
              <a:ahLst/>
              <a:cxnLst/>
              <a:rect r="r" b="b" t="t" l="l"/>
              <a:pathLst>
                <a:path h="2377440" w="146304">
                  <a:moveTo>
                    <a:pt x="0" y="0"/>
                  </a:moveTo>
                  <a:lnTo>
                    <a:pt x="146304" y="0"/>
                  </a:lnTo>
                  <a:lnTo>
                    <a:pt x="146304" y="2377440"/>
                  </a:lnTo>
                  <a:lnTo>
                    <a:pt x="0" y="2377440"/>
                  </a:lnTo>
                  <a:close/>
                </a:path>
              </a:pathLst>
            </a:custGeom>
            <a:solidFill>
              <a:srgbClr val="0EA5B7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171704" cy="2402840"/>
            </a:xfrm>
            <a:custGeom>
              <a:avLst/>
              <a:gdLst/>
              <a:ahLst/>
              <a:cxnLst/>
              <a:rect r="r" b="b" t="t" l="l"/>
              <a:pathLst>
                <a:path h="2402840" w="171704">
                  <a:moveTo>
                    <a:pt x="12700" y="0"/>
                  </a:moveTo>
                  <a:lnTo>
                    <a:pt x="159004" y="0"/>
                  </a:lnTo>
                  <a:cubicBezTo>
                    <a:pt x="165989" y="0"/>
                    <a:pt x="171704" y="5715"/>
                    <a:pt x="171704" y="12700"/>
                  </a:cubicBezTo>
                  <a:lnTo>
                    <a:pt x="171704" y="2390140"/>
                  </a:lnTo>
                  <a:cubicBezTo>
                    <a:pt x="171704" y="2397125"/>
                    <a:pt x="165989" y="2402840"/>
                    <a:pt x="159004" y="2402840"/>
                  </a:cubicBezTo>
                  <a:lnTo>
                    <a:pt x="12700" y="2402840"/>
                  </a:lnTo>
                  <a:cubicBezTo>
                    <a:pt x="5715" y="2402840"/>
                    <a:pt x="0" y="2397125"/>
                    <a:pt x="0" y="239014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2390140"/>
                  </a:lnTo>
                  <a:lnTo>
                    <a:pt x="12700" y="2390140"/>
                  </a:lnTo>
                  <a:lnTo>
                    <a:pt x="12700" y="2377440"/>
                  </a:lnTo>
                  <a:lnTo>
                    <a:pt x="159004" y="2377440"/>
                  </a:lnTo>
                  <a:lnTo>
                    <a:pt x="159004" y="2390140"/>
                  </a:lnTo>
                  <a:lnTo>
                    <a:pt x="146304" y="2390140"/>
                  </a:lnTo>
                  <a:lnTo>
                    <a:pt x="146304" y="12700"/>
                  </a:lnTo>
                  <a:lnTo>
                    <a:pt x="159004" y="12700"/>
                  </a:lnTo>
                  <a:lnTo>
                    <a:pt x="159004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0EA5B7"/>
            </a:solid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1087755" y="3693795"/>
            <a:ext cx="842010" cy="842010"/>
            <a:chOff x="0" y="0"/>
            <a:chExt cx="1122680" cy="112268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12700" y="12700"/>
              <a:ext cx="1097280" cy="1097280"/>
            </a:xfrm>
            <a:custGeom>
              <a:avLst/>
              <a:gdLst/>
              <a:ahLst/>
              <a:cxnLst/>
              <a:rect r="r" b="b" t="t" l="l"/>
              <a:pathLst>
                <a:path h="1097280" w="1097280">
                  <a:moveTo>
                    <a:pt x="0" y="548640"/>
                  </a:moveTo>
                  <a:cubicBezTo>
                    <a:pt x="0" y="245618"/>
                    <a:pt x="245618" y="0"/>
                    <a:pt x="548640" y="0"/>
                  </a:cubicBezTo>
                  <a:cubicBezTo>
                    <a:pt x="851662" y="0"/>
                    <a:pt x="1097280" y="245618"/>
                    <a:pt x="1097280" y="548640"/>
                  </a:cubicBezTo>
                  <a:cubicBezTo>
                    <a:pt x="1097280" y="851662"/>
                    <a:pt x="851662" y="1097280"/>
                    <a:pt x="548640" y="1097280"/>
                  </a:cubicBezTo>
                  <a:cubicBezTo>
                    <a:pt x="245618" y="1097280"/>
                    <a:pt x="0" y="851662"/>
                    <a:pt x="0" y="548640"/>
                  </a:cubicBezTo>
                  <a:close/>
                </a:path>
              </a:pathLst>
            </a:custGeom>
            <a:solidFill>
              <a:srgbClr val="065A82"/>
            </a:solid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1122680" cy="1122680"/>
            </a:xfrm>
            <a:custGeom>
              <a:avLst/>
              <a:gdLst/>
              <a:ahLst/>
              <a:cxnLst/>
              <a:rect r="r" b="b" t="t" l="l"/>
              <a:pathLst>
                <a:path h="1122680" w="1122680">
                  <a:moveTo>
                    <a:pt x="0" y="561340"/>
                  </a:moveTo>
                  <a:cubicBezTo>
                    <a:pt x="0" y="251333"/>
                    <a:pt x="251333" y="0"/>
                    <a:pt x="561340" y="0"/>
                  </a:cubicBezTo>
                  <a:lnTo>
                    <a:pt x="561340" y="12700"/>
                  </a:lnTo>
                  <a:lnTo>
                    <a:pt x="561340" y="0"/>
                  </a:lnTo>
                  <a:cubicBezTo>
                    <a:pt x="871347" y="0"/>
                    <a:pt x="1122680" y="251333"/>
                    <a:pt x="1122680" y="561340"/>
                  </a:cubicBezTo>
                  <a:lnTo>
                    <a:pt x="1109980" y="561340"/>
                  </a:lnTo>
                  <a:lnTo>
                    <a:pt x="1122680" y="561340"/>
                  </a:lnTo>
                  <a:cubicBezTo>
                    <a:pt x="1122680" y="871347"/>
                    <a:pt x="871347" y="1122680"/>
                    <a:pt x="561340" y="1122680"/>
                  </a:cubicBezTo>
                  <a:lnTo>
                    <a:pt x="561340" y="1109980"/>
                  </a:lnTo>
                  <a:lnTo>
                    <a:pt x="561340" y="1122680"/>
                  </a:lnTo>
                  <a:cubicBezTo>
                    <a:pt x="251333" y="1122680"/>
                    <a:pt x="0" y="871347"/>
                    <a:pt x="0" y="561340"/>
                  </a:cubicBezTo>
                  <a:lnTo>
                    <a:pt x="12700" y="561340"/>
                  </a:lnTo>
                  <a:lnTo>
                    <a:pt x="25400" y="561340"/>
                  </a:lnTo>
                  <a:lnTo>
                    <a:pt x="12700" y="561340"/>
                  </a:lnTo>
                  <a:lnTo>
                    <a:pt x="0" y="561340"/>
                  </a:lnTo>
                  <a:moveTo>
                    <a:pt x="25400" y="561340"/>
                  </a:moveTo>
                  <a:cubicBezTo>
                    <a:pt x="25400" y="568325"/>
                    <a:pt x="19685" y="574040"/>
                    <a:pt x="12700" y="574040"/>
                  </a:cubicBezTo>
                  <a:cubicBezTo>
                    <a:pt x="5715" y="574040"/>
                    <a:pt x="0" y="568325"/>
                    <a:pt x="0" y="561340"/>
                  </a:cubicBezTo>
                  <a:cubicBezTo>
                    <a:pt x="0" y="554355"/>
                    <a:pt x="5715" y="548640"/>
                    <a:pt x="12700" y="548640"/>
                  </a:cubicBezTo>
                  <a:cubicBezTo>
                    <a:pt x="19685" y="548640"/>
                    <a:pt x="25400" y="554355"/>
                    <a:pt x="25400" y="561340"/>
                  </a:cubicBezTo>
                  <a:cubicBezTo>
                    <a:pt x="25400" y="857377"/>
                    <a:pt x="265303" y="1097280"/>
                    <a:pt x="561340" y="1097280"/>
                  </a:cubicBezTo>
                  <a:cubicBezTo>
                    <a:pt x="857377" y="1097280"/>
                    <a:pt x="1097280" y="857377"/>
                    <a:pt x="1097280" y="561340"/>
                  </a:cubicBezTo>
                  <a:cubicBezTo>
                    <a:pt x="1097280" y="265303"/>
                    <a:pt x="857377" y="25400"/>
                    <a:pt x="561340" y="25400"/>
                  </a:cubicBezTo>
                  <a:lnTo>
                    <a:pt x="561340" y="12700"/>
                  </a:lnTo>
                  <a:lnTo>
                    <a:pt x="561340" y="25400"/>
                  </a:lnTo>
                  <a:cubicBezTo>
                    <a:pt x="265303" y="25400"/>
                    <a:pt x="25400" y="265303"/>
                    <a:pt x="25400" y="561340"/>
                  </a:cubicBezTo>
                  <a:close/>
                </a:path>
              </a:pathLst>
            </a:custGeom>
            <a:solidFill>
              <a:srgbClr val="065A82"/>
            </a:solidFill>
          </p:spPr>
        </p:sp>
      </p:grpSp>
      <p:grpSp>
        <p:nvGrpSpPr>
          <p:cNvPr name="Group 24" id="24"/>
          <p:cNvGrpSpPr/>
          <p:nvPr/>
        </p:nvGrpSpPr>
        <p:grpSpPr>
          <a:xfrm rot="0">
            <a:off x="1097280" y="3703320"/>
            <a:ext cx="822960" cy="822960"/>
            <a:chOff x="0" y="0"/>
            <a:chExt cx="1097280" cy="109728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1097280" cy="1097280"/>
            </a:xfrm>
            <a:custGeom>
              <a:avLst/>
              <a:gdLst/>
              <a:ahLst/>
              <a:cxnLst/>
              <a:rect r="r" b="b" t="t" l="l"/>
              <a:pathLst>
                <a:path h="1097280" w="1097280">
                  <a:moveTo>
                    <a:pt x="0" y="0"/>
                  </a:moveTo>
                  <a:lnTo>
                    <a:pt x="1097280" y="0"/>
                  </a:lnTo>
                  <a:lnTo>
                    <a:pt x="1097280" y="1097280"/>
                  </a:lnTo>
                  <a:lnTo>
                    <a:pt x="0" y="109728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-78303" t="0" r="-78303" b="0"/>
              </a:stretch>
            </a:blipFill>
          </p:spPr>
        </p:sp>
        <p:sp>
          <p:nvSpPr>
            <p:cNvPr name="TextBox 26" id="26"/>
            <p:cNvSpPr txBox="true"/>
            <p:nvPr/>
          </p:nvSpPr>
          <p:spPr>
            <a:xfrm>
              <a:off x="0" y="-19050"/>
              <a:ext cx="1097280" cy="111633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600"/>
                </a:lnSpc>
              </a:pPr>
              <a:r>
                <a:rPr lang="en-US" sz="3000" b="true">
                  <a:solidFill>
                    <a:srgbClr val="FFFFF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1</a:t>
              </a: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2171700" y="2892031"/>
            <a:ext cx="6720840" cy="1680885"/>
            <a:chOff x="0" y="0"/>
            <a:chExt cx="8961120" cy="224118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8961120" cy="2241180"/>
            </a:xfrm>
            <a:custGeom>
              <a:avLst/>
              <a:gdLst/>
              <a:ahLst/>
              <a:cxnLst/>
              <a:rect r="r" b="b" t="t" l="l"/>
              <a:pathLst>
                <a:path h="2241180" w="8961120">
                  <a:moveTo>
                    <a:pt x="0" y="0"/>
                  </a:moveTo>
                  <a:lnTo>
                    <a:pt x="8961120" y="0"/>
                  </a:lnTo>
                  <a:lnTo>
                    <a:pt x="8961120" y="2241180"/>
                  </a:lnTo>
                  <a:lnTo>
                    <a:pt x="0" y="224118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59548" r="0" b="3731"/>
              </a:stretch>
            </a:blipFill>
          </p:spPr>
        </p:sp>
        <p:sp>
          <p:nvSpPr>
            <p:cNvPr name="TextBox 29" id="29"/>
            <p:cNvSpPr txBox="true"/>
            <p:nvPr/>
          </p:nvSpPr>
          <p:spPr>
            <a:xfrm>
              <a:off x="0" y="-9525"/>
              <a:ext cx="8961120" cy="225070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2760"/>
                </a:lnSpc>
              </a:pPr>
              <a:r>
                <a:rPr lang="en-US" sz="2300" b="true">
                  <a:solidFill>
                    <a:srgbClr val="21295C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Azione sul sistema miofasciale e connettivale</a:t>
              </a:r>
            </a:p>
          </p:txBody>
        </p:sp>
      </p:grpSp>
      <p:sp>
        <p:nvSpPr>
          <p:cNvPr name="TextBox 30" id="30"/>
          <p:cNvSpPr txBox="true"/>
          <p:nvPr/>
        </p:nvSpPr>
        <p:spPr>
          <a:xfrm rot="0">
            <a:off x="2125980" y="4008120"/>
            <a:ext cx="6720840" cy="762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18160" indent="-259080" lvl="1">
              <a:lnSpc>
                <a:spcPts val="2879"/>
              </a:lnSpc>
              <a:buFont typeface="Arial"/>
              <a:buChar char="•"/>
            </a:pPr>
            <a:r>
              <a:rPr lang="en-US" sz="2400">
                <a:solidFill>
                  <a:srgbClr val="1F2937"/>
                </a:solidFill>
                <a:latin typeface="Calibri (MS)"/>
                <a:ea typeface="Calibri (MS)"/>
                <a:cs typeface="Calibri (MS)"/>
                <a:sym typeface="Calibri (MS)"/>
              </a:rPr>
              <a:t>Rimodellamento della Matrice</a:t>
            </a:r>
          </a:p>
          <a:p>
            <a:pPr algn="l" marL="518160" indent="-259080" lvl="1">
              <a:lnSpc>
                <a:spcPts val="2879"/>
              </a:lnSpc>
              <a:buFont typeface="Arial"/>
              <a:buChar char="•"/>
            </a:pPr>
            <a:r>
              <a:rPr lang="en-US" sz="2400">
                <a:solidFill>
                  <a:srgbClr val="1F2937"/>
                </a:solidFill>
                <a:latin typeface="Calibri (MS)"/>
                <a:ea typeface="Calibri (MS)"/>
                <a:cs typeface="Calibri (MS)"/>
                <a:sym typeface="Calibri (MS)"/>
              </a:rPr>
              <a:t>Risoluzione delle Aderenze</a:t>
            </a:r>
          </a:p>
        </p:txBody>
      </p:sp>
      <p:grpSp>
        <p:nvGrpSpPr>
          <p:cNvPr name="Group 31" id="31"/>
          <p:cNvGrpSpPr/>
          <p:nvPr/>
        </p:nvGrpSpPr>
        <p:grpSpPr>
          <a:xfrm rot="0">
            <a:off x="813435" y="5271135"/>
            <a:ext cx="8248650" cy="1802130"/>
            <a:chOff x="0" y="0"/>
            <a:chExt cx="10998200" cy="240284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12700" y="12700"/>
              <a:ext cx="10972800" cy="2377440"/>
            </a:xfrm>
            <a:custGeom>
              <a:avLst/>
              <a:gdLst/>
              <a:ahLst/>
              <a:cxnLst/>
              <a:rect r="r" b="b" t="t" l="l"/>
              <a:pathLst>
                <a:path h="2377440" w="10972800">
                  <a:moveTo>
                    <a:pt x="0" y="0"/>
                  </a:moveTo>
                  <a:lnTo>
                    <a:pt x="10972800" y="0"/>
                  </a:lnTo>
                  <a:lnTo>
                    <a:pt x="10972800" y="2377440"/>
                  </a:lnTo>
                  <a:lnTo>
                    <a:pt x="0" y="237744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10998200" cy="2402840"/>
            </a:xfrm>
            <a:custGeom>
              <a:avLst/>
              <a:gdLst/>
              <a:ahLst/>
              <a:cxnLst/>
              <a:rect r="r" b="b" t="t" l="l"/>
              <a:pathLst>
                <a:path h="2402840" w="10998200">
                  <a:moveTo>
                    <a:pt x="12700" y="0"/>
                  </a:moveTo>
                  <a:lnTo>
                    <a:pt x="10985500" y="0"/>
                  </a:lnTo>
                  <a:cubicBezTo>
                    <a:pt x="10992485" y="0"/>
                    <a:pt x="10998200" y="5715"/>
                    <a:pt x="10998200" y="12700"/>
                  </a:cubicBezTo>
                  <a:lnTo>
                    <a:pt x="10998200" y="2390140"/>
                  </a:lnTo>
                  <a:cubicBezTo>
                    <a:pt x="10998200" y="2397125"/>
                    <a:pt x="10992485" y="2402840"/>
                    <a:pt x="10985500" y="2402840"/>
                  </a:cubicBezTo>
                  <a:lnTo>
                    <a:pt x="12700" y="2402840"/>
                  </a:lnTo>
                  <a:cubicBezTo>
                    <a:pt x="5715" y="2402840"/>
                    <a:pt x="0" y="2397125"/>
                    <a:pt x="0" y="239014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2390140"/>
                  </a:lnTo>
                  <a:lnTo>
                    <a:pt x="12700" y="2390140"/>
                  </a:lnTo>
                  <a:lnTo>
                    <a:pt x="12700" y="2377440"/>
                  </a:lnTo>
                  <a:lnTo>
                    <a:pt x="10985500" y="2377440"/>
                  </a:lnTo>
                  <a:lnTo>
                    <a:pt x="10985500" y="2390140"/>
                  </a:lnTo>
                  <a:lnTo>
                    <a:pt x="10972800" y="2390140"/>
                  </a:lnTo>
                  <a:lnTo>
                    <a:pt x="10972800" y="12700"/>
                  </a:lnTo>
                  <a:lnTo>
                    <a:pt x="10985500" y="12700"/>
                  </a:lnTo>
                  <a:lnTo>
                    <a:pt x="1098550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D9E2EC"/>
            </a:solidFill>
          </p:spPr>
        </p:sp>
      </p:grpSp>
      <p:grpSp>
        <p:nvGrpSpPr>
          <p:cNvPr name="Group 34" id="34"/>
          <p:cNvGrpSpPr/>
          <p:nvPr/>
        </p:nvGrpSpPr>
        <p:grpSpPr>
          <a:xfrm rot="0">
            <a:off x="813435" y="5271135"/>
            <a:ext cx="128778" cy="1802130"/>
            <a:chOff x="0" y="0"/>
            <a:chExt cx="171704" cy="2402840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12700" y="12700"/>
              <a:ext cx="146304" cy="2377440"/>
            </a:xfrm>
            <a:custGeom>
              <a:avLst/>
              <a:gdLst/>
              <a:ahLst/>
              <a:cxnLst/>
              <a:rect r="r" b="b" t="t" l="l"/>
              <a:pathLst>
                <a:path h="2377440" w="146304">
                  <a:moveTo>
                    <a:pt x="0" y="0"/>
                  </a:moveTo>
                  <a:lnTo>
                    <a:pt x="146304" y="0"/>
                  </a:lnTo>
                  <a:lnTo>
                    <a:pt x="146304" y="2377440"/>
                  </a:lnTo>
                  <a:lnTo>
                    <a:pt x="0" y="2377440"/>
                  </a:lnTo>
                  <a:close/>
                </a:path>
              </a:pathLst>
            </a:custGeom>
            <a:solidFill>
              <a:srgbClr val="0EA5B7"/>
            </a:solidFill>
          </p:spPr>
        </p:sp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171704" cy="2402840"/>
            </a:xfrm>
            <a:custGeom>
              <a:avLst/>
              <a:gdLst/>
              <a:ahLst/>
              <a:cxnLst/>
              <a:rect r="r" b="b" t="t" l="l"/>
              <a:pathLst>
                <a:path h="2402840" w="171704">
                  <a:moveTo>
                    <a:pt x="12700" y="0"/>
                  </a:moveTo>
                  <a:lnTo>
                    <a:pt x="159004" y="0"/>
                  </a:lnTo>
                  <a:cubicBezTo>
                    <a:pt x="165989" y="0"/>
                    <a:pt x="171704" y="5715"/>
                    <a:pt x="171704" y="12700"/>
                  </a:cubicBezTo>
                  <a:lnTo>
                    <a:pt x="171704" y="2390140"/>
                  </a:lnTo>
                  <a:cubicBezTo>
                    <a:pt x="171704" y="2397125"/>
                    <a:pt x="165989" y="2402840"/>
                    <a:pt x="159004" y="2402840"/>
                  </a:cubicBezTo>
                  <a:lnTo>
                    <a:pt x="12700" y="2402840"/>
                  </a:lnTo>
                  <a:cubicBezTo>
                    <a:pt x="5715" y="2402840"/>
                    <a:pt x="0" y="2397125"/>
                    <a:pt x="0" y="239014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2390140"/>
                  </a:lnTo>
                  <a:lnTo>
                    <a:pt x="12700" y="2390140"/>
                  </a:lnTo>
                  <a:lnTo>
                    <a:pt x="12700" y="2377440"/>
                  </a:lnTo>
                  <a:lnTo>
                    <a:pt x="159004" y="2377440"/>
                  </a:lnTo>
                  <a:lnTo>
                    <a:pt x="159004" y="2390140"/>
                  </a:lnTo>
                  <a:lnTo>
                    <a:pt x="146304" y="2390140"/>
                  </a:lnTo>
                  <a:lnTo>
                    <a:pt x="146304" y="12700"/>
                  </a:lnTo>
                  <a:lnTo>
                    <a:pt x="159004" y="12700"/>
                  </a:lnTo>
                  <a:lnTo>
                    <a:pt x="159004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0EA5B7"/>
            </a:solidFill>
          </p:spPr>
        </p:sp>
      </p:grpSp>
      <p:grpSp>
        <p:nvGrpSpPr>
          <p:cNvPr name="Group 37" id="37"/>
          <p:cNvGrpSpPr/>
          <p:nvPr/>
        </p:nvGrpSpPr>
        <p:grpSpPr>
          <a:xfrm rot="0">
            <a:off x="1087755" y="5682615"/>
            <a:ext cx="842010" cy="842010"/>
            <a:chOff x="0" y="0"/>
            <a:chExt cx="1122680" cy="1122680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12700" y="12700"/>
              <a:ext cx="1097280" cy="1097280"/>
            </a:xfrm>
            <a:custGeom>
              <a:avLst/>
              <a:gdLst/>
              <a:ahLst/>
              <a:cxnLst/>
              <a:rect r="r" b="b" t="t" l="l"/>
              <a:pathLst>
                <a:path h="1097280" w="1097280">
                  <a:moveTo>
                    <a:pt x="0" y="548640"/>
                  </a:moveTo>
                  <a:cubicBezTo>
                    <a:pt x="0" y="245618"/>
                    <a:pt x="245618" y="0"/>
                    <a:pt x="548640" y="0"/>
                  </a:cubicBezTo>
                  <a:cubicBezTo>
                    <a:pt x="851662" y="0"/>
                    <a:pt x="1097280" y="245618"/>
                    <a:pt x="1097280" y="548640"/>
                  </a:cubicBezTo>
                  <a:cubicBezTo>
                    <a:pt x="1097280" y="851662"/>
                    <a:pt x="851662" y="1097280"/>
                    <a:pt x="548640" y="1097280"/>
                  </a:cubicBezTo>
                  <a:cubicBezTo>
                    <a:pt x="245618" y="1097280"/>
                    <a:pt x="0" y="851662"/>
                    <a:pt x="0" y="548640"/>
                  </a:cubicBezTo>
                  <a:close/>
                </a:path>
              </a:pathLst>
            </a:custGeom>
            <a:solidFill>
              <a:srgbClr val="065A82"/>
            </a:solidFill>
          </p:spPr>
        </p:sp>
        <p:sp>
          <p:nvSpPr>
            <p:cNvPr name="Freeform 39" id="39"/>
            <p:cNvSpPr/>
            <p:nvPr/>
          </p:nvSpPr>
          <p:spPr>
            <a:xfrm flipH="false" flipV="false" rot="0">
              <a:off x="0" y="0"/>
              <a:ext cx="1122680" cy="1122680"/>
            </a:xfrm>
            <a:custGeom>
              <a:avLst/>
              <a:gdLst/>
              <a:ahLst/>
              <a:cxnLst/>
              <a:rect r="r" b="b" t="t" l="l"/>
              <a:pathLst>
                <a:path h="1122680" w="1122680">
                  <a:moveTo>
                    <a:pt x="0" y="561340"/>
                  </a:moveTo>
                  <a:cubicBezTo>
                    <a:pt x="0" y="251333"/>
                    <a:pt x="251333" y="0"/>
                    <a:pt x="561340" y="0"/>
                  </a:cubicBezTo>
                  <a:lnTo>
                    <a:pt x="561340" y="12700"/>
                  </a:lnTo>
                  <a:lnTo>
                    <a:pt x="561340" y="0"/>
                  </a:lnTo>
                  <a:cubicBezTo>
                    <a:pt x="871347" y="0"/>
                    <a:pt x="1122680" y="251333"/>
                    <a:pt x="1122680" y="561340"/>
                  </a:cubicBezTo>
                  <a:lnTo>
                    <a:pt x="1109980" y="561340"/>
                  </a:lnTo>
                  <a:lnTo>
                    <a:pt x="1122680" y="561340"/>
                  </a:lnTo>
                  <a:cubicBezTo>
                    <a:pt x="1122680" y="871347"/>
                    <a:pt x="871347" y="1122680"/>
                    <a:pt x="561340" y="1122680"/>
                  </a:cubicBezTo>
                  <a:lnTo>
                    <a:pt x="561340" y="1109980"/>
                  </a:lnTo>
                  <a:lnTo>
                    <a:pt x="561340" y="1122680"/>
                  </a:lnTo>
                  <a:cubicBezTo>
                    <a:pt x="251333" y="1122680"/>
                    <a:pt x="0" y="871347"/>
                    <a:pt x="0" y="561340"/>
                  </a:cubicBezTo>
                  <a:lnTo>
                    <a:pt x="12700" y="561340"/>
                  </a:lnTo>
                  <a:lnTo>
                    <a:pt x="25400" y="561340"/>
                  </a:lnTo>
                  <a:lnTo>
                    <a:pt x="12700" y="561340"/>
                  </a:lnTo>
                  <a:lnTo>
                    <a:pt x="0" y="561340"/>
                  </a:lnTo>
                  <a:moveTo>
                    <a:pt x="25400" y="561340"/>
                  </a:moveTo>
                  <a:cubicBezTo>
                    <a:pt x="25400" y="568325"/>
                    <a:pt x="19685" y="574040"/>
                    <a:pt x="12700" y="574040"/>
                  </a:cubicBezTo>
                  <a:cubicBezTo>
                    <a:pt x="5715" y="574040"/>
                    <a:pt x="0" y="568325"/>
                    <a:pt x="0" y="561340"/>
                  </a:cubicBezTo>
                  <a:cubicBezTo>
                    <a:pt x="0" y="554355"/>
                    <a:pt x="5715" y="548640"/>
                    <a:pt x="12700" y="548640"/>
                  </a:cubicBezTo>
                  <a:cubicBezTo>
                    <a:pt x="19685" y="548640"/>
                    <a:pt x="25400" y="554355"/>
                    <a:pt x="25400" y="561340"/>
                  </a:cubicBezTo>
                  <a:cubicBezTo>
                    <a:pt x="25400" y="857377"/>
                    <a:pt x="265303" y="1097280"/>
                    <a:pt x="561340" y="1097280"/>
                  </a:cubicBezTo>
                  <a:cubicBezTo>
                    <a:pt x="857377" y="1097280"/>
                    <a:pt x="1097280" y="857377"/>
                    <a:pt x="1097280" y="561340"/>
                  </a:cubicBezTo>
                  <a:cubicBezTo>
                    <a:pt x="1097280" y="265303"/>
                    <a:pt x="857377" y="25400"/>
                    <a:pt x="561340" y="25400"/>
                  </a:cubicBezTo>
                  <a:lnTo>
                    <a:pt x="561340" y="12700"/>
                  </a:lnTo>
                  <a:lnTo>
                    <a:pt x="561340" y="25400"/>
                  </a:lnTo>
                  <a:cubicBezTo>
                    <a:pt x="265303" y="25400"/>
                    <a:pt x="25400" y="265303"/>
                    <a:pt x="25400" y="561340"/>
                  </a:cubicBezTo>
                  <a:close/>
                </a:path>
              </a:pathLst>
            </a:custGeom>
            <a:solidFill>
              <a:srgbClr val="065A82"/>
            </a:solidFill>
          </p:spPr>
        </p:sp>
      </p:grpSp>
      <p:grpSp>
        <p:nvGrpSpPr>
          <p:cNvPr name="Group 40" id="40"/>
          <p:cNvGrpSpPr/>
          <p:nvPr/>
        </p:nvGrpSpPr>
        <p:grpSpPr>
          <a:xfrm rot="0">
            <a:off x="1097280" y="5692140"/>
            <a:ext cx="822960" cy="822960"/>
            <a:chOff x="0" y="0"/>
            <a:chExt cx="1097280" cy="1097280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0" y="0"/>
              <a:ext cx="1097280" cy="1097280"/>
            </a:xfrm>
            <a:custGeom>
              <a:avLst/>
              <a:gdLst/>
              <a:ahLst/>
              <a:cxnLst/>
              <a:rect r="r" b="b" t="t" l="l"/>
              <a:pathLst>
                <a:path h="1097280" w="1097280">
                  <a:moveTo>
                    <a:pt x="0" y="0"/>
                  </a:moveTo>
                  <a:lnTo>
                    <a:pt x="1097280" y="0"/>
                  </a:lnTo>
                  <a:lnTo>
                    <a:pt x="1097280" y="1097280"/>
                  </a:lnTo>
                  <a:lnTo>
                    <a:pt x="0" y="109728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-78303" t="0" r="-78303" b="0"/>
              </a:stretch>
            </a:blipFill>
          </p:spPr>
        </p:sp>
        <p:sp>
          <p:nvSpPr>
            <p:cNvPr name="TextBox 42" id="42"/>
            <p:cNvSpPr txBox="true"/>
            <p:nvPr/>
          </p:nvSpPr>
          <p:spPr>
            <a:xfrm>
              <a:off x="0" y="-19050"/>
              <a:ext cx="1097280" cy="111633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600"/>
                </a:lnSpc>
              </a:pPr>
              <a:r>
                <a:rPr lang="en-US" sz="3000" b="true">
                  <a:solidFill>
                    <a:srgbClr val="FFFFF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2</a:t>
              </a:r>
            </a:p>
          </p:txBody>
        </p:sp>
      </p:grpSp>
      <p:grpSp>
        <p:nvGrpSpPr>
          <p:cNvPr name="Group 43" id="43"/>
          <p:cNvGrpSpPr/>
          <p:nvPr/>
        </p:nvGrpSpPr>
        <p:grpSpPr>
          <a:xfrm rot="0">
            <a:off x="2171700" y="4875587"/>
            <a:ext cx="6720840" cy="1680885"/>
            <a:chOff x="0" y="0"/>
            <a:chExt cx="8961120" cy="2241180"/>
          </a:xfrm>
        </p:grpSpPr>
        <p:sp>
          <p:nvSpPr>
            <p:cNvPr name="Freeform 44" id="44"/>
            <p:cNvSpPr/>
            <p:nvPr/>
          </p:nvSpPr>
          <p:spPr>
            <a:xfrm flipH="false" flipV="false" rot="0">
              <a:off x="0" y="0"/>
              <a:ext cx="8961120" cy="2241180"/>
            </a:xfrm>
            <a:custGeom>
              <a:avLst/>
              <a:gdLst/>
              <a:ahLst/>
              <a:cxnLst/>
              <a:rect r="r" b="b" t="t" l="l"/>
              <a:pathLst>
                <a:path h="2241180" w="8961120">
                  <a:moveTo>
                    <a:pt x="0" y="0"/>
                  </a:moveTo>
                  <a:lnTo>
                    <a:pt x="8961120" y="0"/>
                  </a:lnTo>
                  <a:lnTo>
                    <a:pt x="8961120" y="2241180"/>
                  </a:lnTo>
                  <a:lnTo>
                    <a:pt x="0" y="224118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59548" r="0" b="3731"/>
              </a:stretch>
            </a:blipFill>
          </p:spPr>
        </p:sp>
        <p:sp>
          <p:nvSpPr>
            <p:cNvPr name="TextBox 45" id="45"/>
            <p:cNvSpPr txBox="true"/>
            <p:nvPr/>
          </p:nvSpPr>
          <p:spPr>
            <a:xfrm>
              <a:off x="0" y="-9525"/>
              <a:ext cx="8961120" cy="225070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2760"/>
                </a:lnSpc>
              </a:pPr>
              <a:r>
                <a:rPr lang="en-US" sz="2300" b="true">
                  <a:solidFill>
                    <a:srgbClr val="21295C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Modulazione dell’emodinamica e del drenaggio</a:t>
              </a:r>
            </a:p>
          </p:txBody>
        </p:sp>
      </p:grpSp>
      <p:sp>
        <p:nvSpPr>
          <p:cNvPr name="TextBox 46" id="46"/>
          <p:cNvSpPr txBox="true"/>
          <p:nvPr/>
        </p:nvSpPr>
        <p:spPr>
          <a:xfrm rot="0">
            <a:off x="2125980" y="5996940"/>
            <a:ext cx="6720840" cy="762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18160" indent="-259080" lvl="1">
              <a:lnSpc>
                <a:spcPts val="2879"/>
              </a:lnSpc>
              <a:buFont typeface="Arial"/>
              <a:buChar char="•"/>
            </a:pPr>
            <a:r>
              <a:rPr lang="en-US" sz="2400">
                <a:solidFill>
                  <a:srgbClr val="1F2937"/>
                </a:solidFill>
                <a:latin typeface="Calibri (MS)"/>
                <a:ea typeface="Calibri (MS)"/>
                <a:cs typeface="Calibri (MS)"/>
                <a:sym typeface="Calibri (MS)"/>
              </a:rPr>
              <a:t>Vasodilatazione riflessa</a:t>
            </a:r>
          </a:p>
          <a:p>
            <a:pPr algn="l" marL="518160" indent="-259080" lvl="1">
              <a:lnSpc>
                <a:spcPts val="2879"/>
              </a:lnSpc>
              <a:buFont typeface="Arial"/>
              <a:buChar char="•"/>
            </a:pPr>
            <a:r>
              <a:rPr lang="en-US" sz="2400">
                <a:solidFill>
                  <a:srgbClr val="1F2937"/>
                </a:solidFill>
                <a:latin typeface="Calibri (MS)"/>
                <a:ea typeface="Calibri (MS)"/>
                <a:cs typeface="Calibri (MS)"/>
                <a:sym typeface="Calibri (MS)"/>
              </a:rPr>
              <a:t>Drenaggio dei cataboliti</a:t>
            </a:r>
          </a:p>
        </p:txBody>
      </p:sp>
      <p:grpSp>
        <p:nvGrpSpPr>
          <p:cNvPr name="Group 47" id="47"/>
          <p:cNvGrpSpPr/>
          <p:nvPr/>
        </p:nvGrpSpPr>
        <p:grpSpPr>
          <a:xfrm rot="0">
            <a:off x="813435" y="7259955"/>
            <a:ext cx="8248650" cy="1802130"/>
            <a:chOff x="0" y="0"/>
            <a:chExt cx="10998200" cy="2402840"/>
          </a:xfrm>
        </p:grpSpPr>
        <p:sp>
          <p:nvSpPr>
            <p:cNvPr name="Freeform 48" id="48"/>
            <p:cNvSpPr/>
            <p:nvPr/>
          </p:nvSpPr>
          <p:spPr>
            <a:xfrm flipH="false" flipV="false" rot="0">
              <a:off x="12700" y="12700"/>
              <a:ext cx="10972800" cy="2377440"/>
            </a:xfrm>
            <a:custGeom>
              <a:avLst/>
              <a:gdLst/>
              <a:ahLst/>
              <a:cxnLst/>
              <a:rect r="r" b="b" t="t" l="l"/>
              <a:pathLst>
                <a:path h="2377440" w="10972800">
                  <a:moveTo>
                    <a:pt x="0" y="0"/>
                  </a:moveTo>
                  <a:lnTo>
                    <a:pt x="10972800" y="0"/>
                  </a:lnTo>
                  <a:lnTo>
                    <a:pt x="10972800" y="2377440"/>
                  </a:lnTo>
                  <a:lnTo>
                    <a:pt x="0" y="237744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49" id="49"/>
            <p:cNvSpPr/>
            <p:nvPr/>
          </p:nvSpPr>
          <p:spPr>
            <a:xfrm flipH="false" flipV="false" rot="0">
              <a:off x="0" y="0"/>
              <a:ext cx="10998200" cy="2402840"/>
            </a:xfrm>
            <a:custGeom>
              <a:avLst/>
              <a:gdLst/>
              <a:ahLst/>
              <a:cxnLst/>
              <a:rect r="r" b="b" t="t" l="l"/>
              <a:pathLst>
                <a:path h="2402840" w="10998200">
                  <a:moveTo>
                    <a:pt x="12700" y="0"/>
                  </a:moveTo>
                  <a:lnTo>
                    <a:pt x="10985500" y="0"/>
                  </a:lnTo>
                  <a:cubicBezTo>
                    <a:pt x="10992485" y="0"/>
                    <a:pt x="10998200" y="5715"/>
                    <a:pt x="10998200" y="12700"/>
                  </a:cubicBezTo>
                  <a:lnTo>
                    <a:pt x="10998200" y="2390140"/>
                  </a:lnTo>
                  <a:cubicBezTo>
                    <a:pt x="10998200" y="2397125"/>
                    <a:pt x="10992485" y="2402840"/>
                    <a:pt x="10985500" y="2402840"/>
                  </a:cubicBezTo>
                  <a:lnTo>
                    <a:pt x="12700" y="2402840"/>
                  </a:lnTo>
                  <a:cubicBezTo>
                    <a:pt x="5715" y="2402840"/>
                    <a:pt x="0" y="2397125"/>
                    <a:pt x="0" y="239014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2390140"/>
                  </a:lnTo>
                  <a:lnTo>
                    <a:pt x="12700" y="2390140"/>
                  </a:lnTo>
                  <a:lnTo>
                    <a:pt x="12700" y="2377440"/>
                  </a:lnTo>
                  <a:lnTo>
                    <a:pt x="10985500" y="2377440"/>
                  </a:lnTo>
                  <a:lnTo>
                    <a:pt x="10985500" y="2390140"/>
                  </a:lnTo>
                  <a:lnTo>
                    <a:pt x="10972800" y="2390140"/>
                  </a:lnTo>
                  <a:lnTo>
                    <a:pt x="10972800" y="12700"/>
                  </a:lnTo>
                  <a:lnTo>
                    <a:pt x="10985500" y="12700"/>
                  </a:lnTo>
                  <a:lnTo>
                    <a:pt x="1098550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D9E2EC"/>
            </a:solidFill>
          </p:spPr>
        </p:sp>
      </p:grpSp>
      <p:grpSp>
        <p:nvGrpSpPr>
          <p:cNvPr name="Group 50" id="50"/>
          <p:cNvGrpSpPr/>
          <p:nvPr/>
        </p:nvGrpSpPr>
        <p:grpSpPr>
          <a:xfrm rot="0">
            <a:off x="813435" y="7259955"/>
            <a:ext cx="128778" cy="1802130"/>
            <a:chOff x="0" y="0"/>
            <a:chExt cx="171704" cy="2402840"/>
          </a:xfrm>
        </p:grpSpPr>
        <p:sp>
          <p:nvSpPr>
            <p:cNvPr name="Freeform 51" id="51"/>
            <p:cNvSpPr/>
            <p:nvPr/>
          </p:nvSpPr>
          <p:spPr>
            <a:xfrm flipH="false" flipV="false" rot="0">
              <a:off x="12700" y="12700"/>
              <a:ext cx="146304" cy="2377440"/>
            </a:xfrm>
            <a:custGeom>
              <a:avLst/>
              <a:gdLst/>
              <a:ahLst/>
              <a:cxnLst/>
              <a:rect r="r" b="b" t="t" l="l"/>
              <a:pathLst>
                <a:path h="2377440" w="146304">
                  <a:moveTo>
                    <a:pt x="0" y="0"/>
                  </a:moveTo>
                  <a:lnTo>
                    <a:pt x="146304" y="0"/>
                  </a:lnTo>
                  <a:lnTo>
                    <a:pt x="146304" y="2377440"/>
                  </a:lnTo>
                  <a:lnTo>
                    <a:pt x="0" y="2377440"/>
                  </a:lnTo>
                  <a:close/>
                </a:path>
              </a:pathLst>
            </a:custGeom>
            <a:solidFill>
              <a:srgbClr val="0EA5B7"/>
            </a:solidFill>
          </p:spPr>
        </p:sp>
        <p:sp>
          <p:nvSpPr>
            <p:cNvPr name="Freeform 52" id="52"/>
            <p:cNvSpPr/>
            <p:nvPr/>
          </p:nvSpPr>
          <p:spPr>
            <a:xfrm flipH="false" flipV="false" rot="0">
              <a:off x="0" y="0"/>
              <a:ext cx="171704" cy="2402840"/>
            </a:xfrm>
            <a:custGeom>
              <a:avLst/>
              <a:gdLst/>
              <a:ahLst/>
              <a:cxnLst/>
              <a:rect r="r" b="b" t="t" l="l"/>
              <a:pathLst>
                <a:path h="2402840" w="171704">
                  <a:moveTo>
                    <a:pt x="12700" y="0"/>
                  </a:moveTo>
                  <a:lnTo>
                    <a:pt x="159004" y="0"/>
                  </a:lnTo>
                  <a:cubicBezTo>
                    <a:pt x="165989" y="0"/>
                    <a:pt x="171704" y="5715"/>
                    <a:pt x="171704" y="12700"/>
                  </a:cubicBezTo>
                  <a:lnTo>
                    <a:pt x="171704" y="2390140"/>
                  </a:lnTo>
                  <a:cubicBezTo>
                    <a:pt x="171704" y="2397125"/>
                    <a:pt x="165989" y="2402840"/>
                    <a:pt x="159004" y="2402840"/>
                  </a:cubicBezTo>
                  <a:lnTo>
                    <a:pt x="12700" y="2402840"/>
                  </a:lnTo>
                  <a:cubicBezTo>
                    <a:pt x="5715" y="2402840"/>
                    <a:pt x="0" y="2397125"/>
                    <a:pt x="0" y="239014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2390140"/>
                  </a:lnTo>
                  <a:lnTo>
                    <a:pt x="12700" y="2390140"/>
                  </a:lnTo>
                  <a:lnTo>
                    <a:pt x="12700" y="2377440"/>
                  </a:lnTo>
                  <a:lnTo>
                    <a:pt x="159004" y="2377440"/>
                  </a:lnTo>
                  <a:lnTo>
                    <a:pt x="159004" y="2390140"/>
                  </a:lnTo>
                  <a:lnTo>
                    <a:pt x="146304" y="2390140"/>
                  </a:lnTo>
                  <a:lnTo>
                    <a:pt x="146304" y="12700"/>
                  </a:lnTo>
                  <a:lnTo>
                    <a:pt x="159004" y="12700"/>
                  </a:lnTo>
                  <a:lnTo>
                    <a:pt x="159004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0EA5B7"/>
            </a:solidFill>
          </p:spPr>
        </p:sp>
      </p:grpSp>
      <p:grpSp>
        <p:nvGrpSpPr>
          <p:cNvPr name="Group 53" id="53"/>
          <p:cNvGrpSpPr/>
          <p:nvPr/>
        </p:nvGrpSpPr>
        <p:grpSpPr>
          <a:xfrm rot="0">
            <a:off x="1087755" y="7671435"/>
            <a:ext cx="842010" cy="842010"/>
            <a:chOff x="0" y="0"/>
            <a:chExt cx="1122680" cy="1122680"/>
          </a:xfrm>
        </p:grpSpPr>
        <p:sp>
          <p:nvSpPr>
            <p:cNvPr name="Freeform 54" id="54"/>
            <p:cNvSpPr/>
            <p:nvPr/>
          </p:nvSpPr>
          <p:spPr>
            <a:xfrm flipH="false" flipV="false" rot="0">
              <a:off x="12700" y="12700"/>
              <a:ext cx="1097280" cy="1097280"/>
            </a:xfrm>
            <a:custGeom>
              <a:avLst/>
              <a:gdLst/>
              <a:ahLst/>
              <a:cxnLst/>
              <a:rect r="r" b="b" t="t" l="l"/>
              <a:pathLst>
                <a:path h="1097280" w="1097280">
                  <a:moveTo>
                    <a:pt x="0" y="548640"/>
                  </a:moveTo>
                  <a:cubicBezTo>
                    <a:pt x="0" y="245618"/>
                    <a:pt x="245618" y="0"/>
                    <a:pt x="548640" y="0"/>
                  </a:cubicBezTo>
                  <a:cubicBezTo>
                    <a:pt x="851662" y="0"/>
                    <a:pt x="1097280" y="245618"/>
                    <a:pt x="1097280" y="548640"/>
                  </a:cubicBezTo>
                  <a:cubicBezTo>
                    <a:pt x="1097280" y="851662"/>
                    <a:pt x="851662" y="1097280"/>
                    <a:pt x="548640" y="1097280"/>
                  </a:cubicBezTo>
                  <a:cubicBezTo>
                    <a:pt x="245618" y="1097280"/>
                    <a:pt x="0" y="851662"/>
                    <a:pt x="0" y="548640"/>
                  </a:cubicBezTo>
                  <a:close/>
                </a:path>
              </a:pathLst>
            </a:custGeom>
            <a:solidFill>
              <a:srgbClr val="065A82"/>
            </a:solidFill>
          </p:spPr>
        </p:sp>
        <p:sp>
          <p:nvSpPr>
            <p:cNvPr name="Freeform 55" id="55"/>
            <p:cNvSpPr/>
            <p:nvPr/>
          </p:nvSpPr>
          <p:spPr>
            <a:xfrm flipH="false" flipV="false" rot="0">
              <a:off x="0" y="0"/>
              <a:ext cx="1122680" cy="1122680"/>
            </a:xfrm>
            <a:custGeom>
              <a:avLst/>
              <a:gdLst/>
              <a:ahLst/>
              <a:cxnLst/>
              <a:rect r="r" b="b" t="t" l="l"/>
              <a:pathLst>
                <a:path h="1122680" w="1122680">
                  <a:moveTo>
                    <a:pt x="0" y="561340"/>
                  </a:moveTo>
                  <a:cubicBezTo>
                    <a:pt x="0" y="251333"/>
                    <a:pt x="251333" y="0"/>
                    <a:pt x="561340" y="0"/>
                  </a:cubicBezTo>
                  <a:lnTo>
                    <a:pt x="561340" y="12700"/>
                  </a:lnTo>
                  <a:lnTo>
                    <a:pt x="561340" y="0"/>
                  </a:lnTo>
                  <a:cubicBezTo>
                    <a:pt x="871347" y="0"/>
                    <a:pt x="1122680" y="251333"/>
                    <a:pt x="1122680" y="561340"/>
                  </a:cubicBezTo>
                  <a:lnTo>
                    <a:pt x="1109980" y="561340"/>
                  </a:lnTo>
                  <a:lnTo>
                    <a:pt x="1122680" y="561340"/>
                  </a:lnTo>
                  <a:cubicBezTo>
                    <a:pt x="1122680" y="871347"/>
                    <a:pt x="871347" y="1122680"/>
                    <a:pt x="561340" y="1122680"/>
                  </a:cubicBezTo>
                  <a:lnTo>
                    <a:pt x="561340" y="1109980"/>
                  </a:lnTo>
                  <a:lnTo>
                    <a:pt x="561340" y="1122680"/>
                  </a:lnTo>
                  <a:cubicBezTo>
                    <a:pt x="251333" y="1122680"/>
                    <a:pt x="0" y="871347"/>
                    <a:pt x="0" y="561340"/>
                  </a:cubicBezTo>
                  <a:lnTo>
                    <a:pt x="12700" y="561340"/>
                  </a:lnTo>
                  <a:lnTo>
                    <a:pt x="25400" y="561340"/>
                  </a:lnTo>
                  <a:lnTo>
                    <a:pt x="12700" y="561340"/>
                  </a:lnTo>
                  <a:lnTo>
                    <a:pt x="0" y="561340"/>
                  </a:lnTo>
                  <a:moveTo>
                    <a:pt x="25400" y="561340"/>
                  </a:moveTo>
                  <a:cubicBezTo>
                    <a:pt x="25400" y="568325"/>
                    <a:pt x="19685" y="574040"/>
                    <a:pt x="12700" y="574040"/>
                  </a:cubicBezTo>
                  <a:cubicBezTo>
                    <a:pt x="5715" y="574040"/>
                    <a:pt x="0" y="568325"/>
                    <a:pt x="0" y="561340"/>
                  </a:cubicBezTo>
                  <a:cubicBezTo>
                    <a:pt x="0" y="554355"/>
                    <a:pt x="5715" y="548640"/>
                    <a:pt x="12700" y="548640"/>
                  </a:cubicBezTo>
                  <a:cubicBezTo>
                    <a:pt x="19685" y="548640"/>
                    <a:pt x="25400" y="554355"/>
                    <a:pt x="25400" y="561340"/>
                  </a:cubicBezTo>
                  <a:cubicBezTo>
                    <a:pt x="25400" y="857377"/>
                    <a:pt x="265303" y="1097280"/>
                    <a:pt x="561340" y="1097280"/>
                  </a:cubicBezTo>
                  <a:cubicBezTo>
                    <a:pt x="857377" y="1097280"/>
                    <a:pt x="1097280" y="857377"/>
                    <a:pt x="1097280" y="561340"/>
                  </a:cubicBezTo>
                  <a:cubicBezTo>
                    <a:pt x="1097280" y="265303"/>
                    <a:pt x="857377" y="25400"/>
                    <a:pt x="561340" y="25400"/>
                  </a:cubicBezTo>
                  <a:lnTo>
                    <a:pt x="561340" y="12700"/>
                  </a:lnTo>
                  <a:lnTo>
                    <a:pt x="561340" y="25400"/>
                  </a:lnTo>
                  <a:cubicBezTo>
                    <a:pt x="265303" y="25400"/>
                    <a:pt x="25400" y="265303"/>
                    <a:pt x="25400" y="561340"/>
                  </a:cubicBezTo>
                  <a:close/>
                </a:path>
              </a:pathLst>
            </a:custGeom>
            <a:solidFill>
              <a:srgbClr val="065A82"/>
            </a:solidFill>
          </p:spPr>
        </p:sp>
      </p:grpSp>
      <p:grpSp>
        <p:nvGrpSpPr>
          <p:cNvPr name="Group 56" id="56"/>
          <p:cNvGrpSpPr/>
          <p:nvPr/>
        </p:nvGrpSpPr>
        <p:grpSpPr>
          <a:xfrm rot="0">
            <a:off x="1097280" y="7680960"/>
            <a:ext cx="822960" cy="822960"/>
            <a:chOff x="0" y="0"/>
            <a:chExt cx="1097280" cy="1097280"/>
          </a:xfrm>
        </p:grpSpPr>
        <p:sp>
          <p:nvSpPr>
            <p:cNvPr name="Freeform 57" id="57"/>
            <p:cNvSpPr/>
            <p:nvPr/>
          </p:nvSpPr>
          <p:spPr>
            <a:xfrm flipH="false" flipV="false" rot="0">
              <a:off x="0" y="0"/>
              <a:ext cx="1097280" cy="1097280"/>
            </a:xfrm>
            <a:custGeom>
              <a:avLst/>
              <a:gdLst/>
              <a:ahLst/>
              <a:cxnLst/>
              <a:rect r="r" b="b" t="t" l="l"/>
              <a:pathLst>
                <a:path h="1097280" w="1097280">
                  <a:moveTo>
                    <a:pt x="0" y="0"/>
                  </a:moveTo>
                  <a:lnTo>
                    <a:pt x="1097280" y="0"/>
                  </a:lnTo>
                  <a:lnTo>
                    <a:pt x="1097280" y="1097280"/>
                  </a:lnTo>
                  <a:lnTo>
                    <a:pt x="0" y="109728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-78303" t="0" r="-78303" b="0"/>
              </a:stretch>
            </a:blipFill>
          </p:spPr>
        </p:sp>
        <p:sp>
          <p:nvSpPr>
            <p:cNvPr name="TextBox 58" id="58"/>
            <p:cNvSpPr txBox="true"/>
            <p:nvPr/>
          </p:nvSpPr>
          <p:spPr>
            <a:xfrm>
              <a:off x="0" y="-19050"/>
              <a:ext cx="1097280" cy="111633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600"/>
                </a:lnSpc>
              </a:pPr>
              <a:r>
                <a:rPr lang="en-US" sz="3000" b="true">
                  <a:solidFill>
                    <a:srgbClr val="FFFFF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3</a:t>
              </a:r>
            </a:p>
          </p:txBody>
        </p:sp>
      </p:grpSp>
      <p:grpSp>
        <p:nvGrpSpPr>
          <p:cNvPr name="Group 59" id="59"/>
          <p:cNvGrpSpPr/>
          <p:nvPr/>
        </p:nvGrpSpPr>
        <p:grpSpPr>
          <a:xfrm rot="0">
            <a:off x="2171700" y="6869671"/>
            <a:ext cx="6720840" cy="1680885"/>
            <a:chOff x="0" y="0"/>
            <a:chExt cx="8961120" cy="2241180"/>
          </a:xfrm>
        </p:grpSpPr>
        <p:sp>
          <p:nvSpPr>
            <p:cNvPr name="Freeform 60" id="60"/>
            <p:cNvSpPr/>
            <p:nvPr/>
          </p:nvSpPr>
          <p:spPr>
            <a:xfrm flipH="false" flipV="false" rot="0">
              <a:off x="0" y="0"/>
              <a:ext cx="8961120" cy="2241180"/>
            </a:xfrm>
            <a:custGeom>
              <a:avLst/>
              <a:gdLst/>
              <a:ahLst/>
              <a:cxnLst/>
              <a:rect r="r" b="b" t="t" l="l"/>
              <a:pathLst>
                <a:path h="2241180" w="8961120">
                  <a:moveTo>
                    <a:pt x="0" y="0"/>
                  </a:moveTo>
                  <a:lnTo>
                    <a:pt x="8961120" y="0"/>
                  </a:lnTo>
                  <a:lnTo>
                    <a:pt x="8961120" y="2241180"/>
                  </a:lnTo>
                  <a:lnTo>
                    <a:pt x="0" y="224118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59548" r="0" b="3731"/>
              </a:stretch>
            </a:blipFill>
          </p:spPr>
        </p:sp>
        <p:sp>
          <p:nvSpPr>
            <p:cNvPr name="TextBox 61" id="61"/>
            <p:cNvSpPr txBox="true"/>
            <p:nvPr/>
          </p:nvSpPr>
          <p:spPr>
            <a:xfrm>
              <a:off x="0" y="-9525"/>
              <a:ext cx="8961120" cy="225070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2760"/>
                </a:lnSpc>
              </a:pPr>
              <a:r>
                <a:rPr lang="en-US" sz="2300" b="true">
                  <a:solidFill>
                    <a:srgbClr val="21295C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Effetti neurofisiologici e analgesici</a:t>
              </a:r>
            </a:p>
          </p:txBody>
        </p:sp>
      </p:grpSp>
      <p:sp>
        <p:nvSpPr>
          <p:cNvPr name="TextBox 62" id="62"/>
          <p:cNvSpPr txBox="true"/>
          <p:nvPr/>
        </p:nvSpPr>
        <p:spPr>
          <a:xfrm rot="0">
            <a:off x="2125980" y="7985760"/>
            <a:ext cx="6720840" cy="762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18160" indent="-259080" lvl="1">
              <a:lnSpc>
                <a:spcPts val="2879"/>
              </a:lnSpc>
              <a:buFont typeface="Arial"/>
              <a:buChar char="•"/>
            </a:pPr>
            <a:r>
              <a:rPr lang="en-US" sz="2400">
                <a:solidFill>
                  <a:srgbClr val="1F2937"/>
                </a:solidFill>
                <a:latin typeface="Calibri (MS)"/>
                <a:ea typeface="Calibri (MS)"/>
                <a:cs typeface="Calibri (MS)"/>
                <a:sym typeface="Calibri (MS)"/>
              </a:rPr>
              <a:t>Gate control e analgesia</a:t>
            </a:r>
          </a:p>
          <a:p>
            <a:pPr algn="l" marL="518160" indent="-259080" lvl="1">
              <a:lnSpc>
                <a:spcPts val="2879"/>
              </a:lnSpc>
              <a:buFont typeface="Arial"/>
              <a:buChar char="•"/>
            </a:pPr>
            <a:r>
              <a:rPr lang="en-US" sz="2400">
                <a:solidFill>
                  <a:srgbClr val="1F2937"/>
                </a:solidFill>
                <a:latin typeface="Calibri (MS)"/>
                <a:ea typeface="Calibri (MS)"/>
                <a:cs typeface="Calibri (MS)"/>
                <a:sym typeface="Calibri (MS)"/>
              </a:rPr>
              <a:t>Rilascio di neuromediatori</a:t>
            </a:r>
          </a:p>
        </p:txBody>
      </p:sp>
      <p:grpSp>
        <p:nvGrpSpPr>
          <p:cNvPr name="Group 63" id="63"/>
          <p:cNvGrpSpPr/>
          <p:nvPr/>
        </p:nvGrpSpPr>
        <p:grpSpPr>
          <a:xfrm rot="0">
            <a:off x="9454515" y="3282315"/>
            <a:ext cx="7974330" cy="1802130"/>
            <a:chOff x="0" y="0"/>
            <a:chExt cx="10632440" cy="2402840"/>
          </a:xfrm>
        </p:grpSpPr>
        <p:sp>
          <p:nvSpPr>
            <p:cNvPr name="Freeform 64" id="64"/>
            <p:cNvSpPr/>
            <p:nvPr/>
          </p:nvSpPr>
          <p:spPr>
            <a:xfrm flipH="false" flipV="false" rot="0">
              <a:off x="12700" y="12700"/>
              <a:ext cx="10607040" cy="2377440"/>
            </a:xfrm>
            <a:custGeom>
              <a:avLst/>
              <a:gdLst/>
              <a:ahLst/>
              <a:cxnLst/>
              <a:rect r="r" b="b" t="t" l="l"/>
              <a:pathLst>
                <a:path h="2377440" w="10607040">
                  <a:moveTo>
                    <a:pt x="0" y="0"/>
                  </a:moveTo>
                  <a:lnTo>
                    <a:pt x="10607040" y="0"/>
                  </a:lnTo>
                  <a:lnTo>
                    <a:pt x="10607040" y="2377440"/>
                  </a:lnTo>
                  <a:lnTo>
                    <a:pt x="0" y="237744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65" id="65"/>
            <p:cNvSpPr/>
            <p:nvPr/>
          </p:nvSpPr>
          <p:spPr>
            <a:xfrm flipH="false" flipV="false" rot="0">
              <a:off x="0" y="0"/>
              <a:ext cx="10632440" cy="2402840"/>
            </a:xfrm>
            <a:custGeom>
              <a:avLst/>
              <a:gdLst/>
              <a:ahLst/>
              <a:cxnLst/>
              <a:rect r="r" b="b" t="t" l="l"/>
              <a:pathLst>
                <a:path h="2402840" w="10632440">
                  <a:moveTo>
                    <a:pt x="12700" y="0"/>
                  </a:moveTo>
                  <a:lnTo>
                    <a:pt x="10619740" y="0"/>
                  </a:lnTo>
                  <a:cubicBezTo>
                    <a:pt x="10626725" y="0"/>
                    <a:pt x="10632440" y="5715"/>
                    <a:pt x="10632440" y="12700"/>
                  </a:cubicBezTo>
                  <a:lnTo>
                    <a:pt x="10632440" y="2390140"/>
                  </a:lnTo>
                  <a:cubicBezTo>
                    <a:pt x="10632440" y="2397125"/>
                    <a:pt x="10626725" y="2402840"/>
                    <a:pt x="10619740" y="2402840"/>
                  </a:cubicBezTo>
                  <a:lnTo>
                    <a:pt x="12700" y="2402840"/>
                  </a:lnTo>
                  <a:cubicBezTo>
                    <a:pt x="5715" y="2402840"/>
                    <a:pt x="0" y="2397125"/>
                    <a:pt x="0" y="239014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2390140"/>
                  </a:lnTo>
                  <a:lnTo>
                    <a:pt x="12700" y="2390140"/>
                  </a:lnTo>
                  <a:lnTo>
                    <a:pt x="12700" y="2377440"/>
                  </a:lnTo>
                  <a:lnTo>
                    <a:pt x="10619740" y="2377440"/>
                  </a:lnTo>
                  <a:lnTo>
                    <a:pt x="10619740" y="2390140"/>
                  </a:lnTo>
                  <a:lnTo>
                    <a:pt x="10607040" y="2390140"/>
                  </a:lnTo>
                  <a:lnTo>
                    <a:pt x="10607040" y="12700"/>
                  </a:lnTo>
                  <a:lnTo>
                    <a:pt x="10619740" y="12700"/>
                  </a:lnTo>
                  <a:lnTo>
                    <a:pt x="1061974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D9E2EC"/>
            </a:solidFill>
          </p:spPr>
        </p:sp>
      </p:grpSp>
      <p:grpSp>
        <p:nvGrpSpPr>
          <p:cNvPr name="Group 66" id="66"/>
          <p:cNvGrpSpPr/>
          <p:nvPr/>
        </p:nvGrpSpPr>
        <p:grpSpPr>
          <a:xfrm rot="0">
            <a:off x="9454515" y="3282315"/>
            <a:ext cx="128778" cy="1802130"/>
            <a:chOff x="0" y="0"/>
            <a:chExt cx="171704" cy="2402840"/>
          </a:xfrm>
        </p:grpSpPr>
        <p:sp>
          <p:nvSpPr>
            <p:cNvPr name="Freeform 67" id="67"/>
            <p:cNvSpPr/>
            <p:nvPr/>
          </p:nvSpPr>
          <p:spPr>
            <a:xfrm flipH="false" flipV="false" rot="0">
              <a:off x="12700" y="12700"/>
              <a:ext cx="146304" cy="2377440"/>
            </a:xfrm>
            <a:custGeom>
              <a:avLst/>
              <a:gdLst/>
              <a:ahLst/>
              <a:cxnLst/>
              <a:rect r="r" b="b" t="t" l="l"/>
              <a:pathLst>
                <a:path h="2377440" w="146304">
                  <a:moveTo>
                    <a:pt x="0" y="0"/>
                  </a:moveTo>
                  <a:lnTo>
                    <a:pt x="146304" y="0"/>
                  </a:lnTo>
                  <a:lnTo>
                    <a:pt x="146304" y="2377440"/>
                  </a:lnTo>
                  <a:lnTo>
                    <a:pt x="0" y="2377440"/>
                  </a:lnTo>
                  <a:close/>
                </a:path>
              </a:pathLst>
            </a:custGeom>
            <a:solidFill>
              <a:srgbClr val="0EA5B7"/>
            </a:solidFill>
          </p:spPr>
        </p:sp>
        <p:sp>
          <p:nvSpPr>
            <p:cNvPr name="Freeform 68" id="68"/>
            <p:cNvSpPr/>
            <p:nvPr/>
          </p:nvSpPr>
          <p:spPr>
            <a:xfrm flipH="false" flipV="false" rot="0">
              <a:off x="0" y="0"/>
              <a:ext cx="171704" cy="2402840"/>
            </a:xfrm>
            <a:custGeom>
              <a:avLst/>
              <a:gdLst/>
              <a:ahLst/>
              <a:cxnLst/>
              <a:rect r="r" b="b" t="t" l="l"/>
              <a:pathLst>
                <a:path h="2402840" w="171704">
                  <a:moveTo>
                    <a:pt x="12700" y="0"/>
                  </a:moveTo>
                  <a:lnTo>
                    <a:pt x="159004" y="0"/>
                  </a:lnTo>
                  <a:cubicBezTo>
                    <a:pt x="165989" y="0"/>
                    <a:pt x="171704" y="5715"/>
                    <a:pt x="171704" y="12700"/>
                  </a:cubicBezTo>
                  <a:lnTo>
                    <a:pt x="171704" y="2390140"/>
                  </a:lnTo>
                  <a:cubicBezTo>
                    <a:pt x="171704" y="2397125"/>
                    <a:pt x="165989" y="2402840"/>
                    <a:pt x="159004" y="2402840"/>
                  </a:cubicBezTo>
                  <a:lnTo>
                    <a:pt x="12700" y="2402840"/>
                  </a:lnTo>
                  <a:cubicBezTo>
                    <a:pt x="5715" y="2402840"/>
                    <a:pt x="0" y="2397125"/>
                    <a:pt x="0" y="239014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2390140"/>
                  </a:lnTo>
                  <a:lnTo>
                    <a:pt x="12700" y="2390140"/>
                  </a:lnTo>
                  <a:lnTo>
                    <a:pt x="12700" y="2377440"/>
                  </a:lnTo>
                  <a:lnTo>
                    <a:pt x="159004" y="2377440"/>
                  </a:lnTo>
                  <a:lnTo>
                    <a:pt x="159004" y="2390140"/>
                  </a:lnTo>
                  <a:lnTo>
                    <a:pt x="146304" y="2390140"/>
                  </a:lnTo>
                  <a:lnTo>
                    <a:pt x="146304" y="12700"/>
                  </a:lnTo>
                  <a:lnTo>
                    <a:pt x="159004" y="12700"/>
                  </a:lnTo>
                  <a:lnTo>
                    <a:pt x="159004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0EA5B7"/>
            </a:solidFill>
          </p:spPr>
        </p:sp>
      </p:grpSp>
      <p:grpSp>
        <p:nvGrpSpPr>
          <p:cNvPr name="Group 69" id="69"/>
          <p:cNvGrpSpPr/>
          <p:nvPr/>
        </p:nvGrpSpPr>
        <p:grpSpPr>
          <a:xfrm rot="0">
            <a:off x="9728835" y="3693795"/>
            <a:ext cx="842010" cy="842010"/>
            <a:chOff x="0" y="0"/>
            <a:chExt cx="1122680" cy="1122680"/>
          </a:xfrm>
        </p:grpSpPr>
        <p:sp>
          <p:nvSpPr>
            <p:cNvPr name="Freeform 70" id="70"/>
            <p:cNvSpPr/>
            <p:nvPr/>
          </p:nvSpPr>
          <p:spPr>
            <a:xfrm flipH="false" flipV="false" rot="0">
              <a:off x="12700" y="12700"/>
              <a:ext cx="1097280" cy="1097280"/>
            </a:xfrm>
            <a:custGeom>
              <a:avLst/>
              <a:gdLst/>
              <a:ahLst/>
              <a:cxnLst/>
              <a:rect r="r" b="b" t="t" l="l"/>
              <a:pathLst>
                <a:path h="1097280" w="1097280">
                  <a:moveTo>
                    <a:pt x="0" y="548640"/>
                  </a:moveTo>
                  <a:cubicBezTo>
                    <a:pt x="0" y="245618"/>
                    <a:pt x="245618" y="0"/>
                    <a:pt x="548640" y="0"/>
                  </a:cubicBezTo>
                  <a:cubicBezTo>
                    <a:pt x="851662" y="0"/>
                    <a:pt x="1097280" y="245618"/>
                    <a:pt x="1097280" y="548640"/>
                  </a:cubicBezTo>
                  <a:cubicBezTo>
                    <a:pt x="1097280" y="851662"/>
                    <a:pt x="851662" y="1097280"/>
                    <a:pt x="548640" y="1097280"/>
                  </a:cubicBezTo>
                  <a:cubicBezTo>
                    <a:pt x="245618" y="1097280"/>
                    <a:pt x="0" y="851662"/>
                    <a:pt x="0" y="548640"/>
                  </a:cubicBezTo>
                  <a:close/>
                </a:path>
              </a:pathLst>
            </a:custGeom>
            <a:solidFill>
              <a:srgbClr val="065A82"/>
            </a:solidFill>
          </p:spPr>
        </p:sp>
        <p:sp>
          <p:nvSpPr>
            <p:cNvPr name="Freeform 71" id="71"/>
            <p:cNvSpPr/>
            <p:nvPr/>
          </p:nvSpPr>
          <p:spPr>
            <a:xfrm flipH="false" flipV="false" rot="0">
              <a:off x="0" y="0"/>
              <a:ext cx="1122680" cy="1122680"/>
            </a:xfrm>
            <a:custGeom>
              <a:avLst/>
              <a:gdLst/>
              <a:ahLst/>
              <a:cxnLst/>
              <a:rect r="r" b="b" t="t" l="l"/>
              <a:pathLst>
                <a:path h="1122680" w="1122680">
                  <a:moveTo>
                    <a:pt x="0" y="561340"/>
                  </a:moveTo>
                  <a:cubicBezTo>
                    <a:pt x="0" y="251333"/>
                    <a:pt x="251333" y="0"/>
                    <a:pt x="561340" y="0"/>
                  </a:cubicBezTo>
                  <a:lnTo>
                    <a:pt x="561340" y="12700"/>
                  </a:lnTo>
                  <a:lnTo>
                    <a:pt x="561340" y="0"/>
                  </a:lnTo>
                  <a:cubicBezTo>
                    <a:pt x="871347" y="0"/>
                    <a:pt x="1122680" y="251333"/>
                    <a:pt x="1122680" y="561340"/>
                  </a:cubicBezTo>
                  <a:lnTo>
                    <a:pt x="1109980" y="561340"/>
                  </a:lnTo>
                  <a:lnTo>
                    <a:pt x="1122680" y="561340"/>
                  </a:lnTo>
                  <a:cubicBezTo>
                    <a:pt x="1122680" y="871347"/>
                    <a:pt x="871347" y="1122680"/>
                    <a:pt x="561340" y="1122680"/>
                  </a:cubicBezTo>
                  <a:lnTo>
                    <a:pt x="561340" y="1109980"/>
                  </a:lnTo>
                  <a:lnTo>
                    <a:pt x="561340" y="1122680"/>
                  </a:lnTo>
                  <a:cubicBezTo>
                    <a:pt x="251333" y="1122680"/>
                    <a:pt x="0" y="871347"/>
                    <a:pt x="0" y="561340"/>
                  </a:cubicBezTo>
                  <a:lnTo>
                    <a:pt x="12700" y="561340"/>
                  </a:lnTo>
                  <a:lnTo>
                    <a:pt x="25400" y="561340"/>
                  </a:lnTo>
                  <a:lnTo>
                    <a:pt x="12700" y="561340"/>
                  </a:lnTo>
                  <a:lnTo>
                    <a:pt x="0" y="561340"/>
                  </a:lnTo>
                  <a:moveTo>
                    <a:pt x="25400" y="561340"/>
                  </a:moveTo>
                  <a:cubicBezTo>
                    <a:pt x="25400" y="568325"/>
                    <a:pt x="19685" y="574040"/>
                    <a:pt x="12700" y="574040"/>
                  </a:cubicBezTo>
                  <a:cubicBezTo>
                    <a:pt x="5715" y="574040"/>
                    <a:pt x="0" y="568325"/>
                    <a:pt x="0" y="561340"/>
                  </a:cubicBezTo>
                  <a:cubicBezTo>
                    <a:pt x="0" y="554355"/>
                    <a:pt x="5715" y="548640"/>
                    <a:pt x="12700" y="548640"/>
                  </a:cubicBezTo>
                  <a:cubicBezTo>
                    <a:pt x="19685" y="548640"/>
                    <a:pt x="25400" y="554355"/>
                    <a:pt x="25400" y="561340"/>
                  </a:cubicBezTo>
                  <a:cubicBezTo>
                    <a:pt x="25400" y="857377"/>
                    <a:pt x="265303" y="1097280"/>
                    <a:pt x="561340" y="1097280"/>
                  </a:cubicBezTo>
                  <a:cubicBezTo>
                    <a:pt x="857377" y="1097280"/>
                    <a:pt x="1097280" y="857377"/>
                    <a:pt x="1097280" y="561340"/>
                  </a:cubicBezTo>
                  <a:cubicBezTo>
                    <a:pt x="1097280" y="265303"/>
                    <a:pt x="857377" y="25400"/>
                    <a:pt x="561340" y="25400"/>
                  </a:cubicBezTo>
                  <a:lnTo>
                    <a:pt x="561340" y="12700"/>
                  </a:lnTo>
                  <a:lnTo>
                    <a:pt x="561340" y="25400"/>
                  </a:lnTo>
                  <a:cubicBezTo>
                    <a:pt x="265303" y="25400"/>
                    <a:pt x="25400" y="265303"/>
                    <a:pt x="25400" y="561340"/>
                  </a:cubicBezTo>
                  <a:close/>
                </a:path>
              </a:pathLst>
            </a:custGeom>
            <a:solidFill>
              <a:srgbClr val="065A82"/>
            </a:solidFill>
          </p:spPr>
        </p:sp>
      </p:grpSp>
      <p:grpSp>
        <p:nvGrpSpPr>
          <p:cNvPr name="Group 72" id="72"/>
          <p:cNvGrpSpPr/>
          <p:nvPr/>
        </p:nvGrpSpPr>
        <p:grpSpPr>
          <a:xfrm rot="0">
            <a:off x="9738360" y="3703320"/>
            <a:ext cx="822960" cy="822960"/>
            <a:chOff x="0" y="0"/>
            <a:chExt cx="1097280" cy="1097280"/>
          </a:xfrm>
        </p:grpSpPr>
        <p:sp>
          <p:nvSpPr>
            <p:cNvPr name="Freeform 73" id="73"/>
            <p:cNvSpPr/>
            <p:nvPr/>
          </p:nvSpPr>
          <p:spPr>
            <a:xfrm flipH="false" flipV="false" rot="0">
              <a:off x="0" y="0"/>
              <a:ext cx="1097280" cy="1097280"/>
            </a:xfrm>
            <a:custGeom>
              <a:avLst/>
              <a:gdLst/>
              <a:ahLst/>
              <a:cxnLst/>
              <a:rect r="r" b="b" t="t" l="l"/>
              <a:pathLst>
                <a:path h="1097280" w="1097280">
                  <a:moveTo>
                    <a:pt x="0" y="0"/>
                  </a:moveTo>
                  <a:lnTo>
                    <a:pt x="1097280" y="0"/>
                  </a:lnTo>
                  <a:lnTo>
                    <a:pt x="1097280" y="1097280"/>
                  </a:lnTo>
                  <a:lnTo>
                    <a:pt x="0" y="109728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-78303" t="0" r="-78303" b="0"/>
              </a:stretch>
            </a:blipFill>
          </p:spPr>
        </p:sp>
        <p:sp>
          <p:nvSpPr>
            <p:cNvPr name="TextBox 74" id="74"/>
            <p:cNvSpPr txBox="true"/>
            <p:nvPr/>
          </p:nvSpPr>
          <p:spPr>
            <a:xfrm>
              <a:off x="0" y="-19050"/>
              <a:ext cx="1097280" cy="111633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600"/>
                </a:lnSpc>
              </a:pPr>
              <a:r>
                <a:rPr lang="en-US" sz="3000" b="true">
                  <a:solidFill>
                    <a:srgbClr val="FFFFF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4</a:t>
              </a:r>
            </a:p>
          </p:txBody>
        </p:sp>
      </p:grpSp>
      <p:grpSp>
        <p:nvGrpSpPr>
          <p:cNvPr name="Group 75" id="75"/>
          <p:cNvGrpSpPr/>
          <p:nvPr/>
        </p:nvGrpSpPr>
        <p:grpSpPr>
          <a:xfrm rot="0">
            <a:off x="10812780" y="2881503"/>
            <a:ext cx="6446520" cy="1680885"/>
            <a:chOff x="0" y="0"/>
            <a:chExt cx="8595360" cy="2241180"/>
          </a:xfrm>
        </p:grpSpPr>
        <p:sp>
          <p:nvSpPr>
            <p:cNvPr name="Freeform 76" id="76"/>
            <p:cNvSpPr/>
            <p:nvPr/>
          </p:nvSpPr>
          <p:spPr>
            <a:xfrm flipH="false" flipV="false" rot="0">
              <a:off x="0" y="0"/>
              <a:ext cx="8595360" cy="2241180"/>
            </a:xfrm>
            <a:custGeom>
              <a:avLst/>
              <a:gdLst/>
              <a:ahLst/>
              <a:cxnLst/>
              <a:rect r="r" b="b" t="t" l="l"/>
              <a:pathLst>
                <a:path h="2241180" w="8595360">
                  <a:moveTo>
                    <a:pt x="0" y="0"/>
                  </a:moveTo>
                  <a:lnTo>
                    <a:pt x="8595360" y="0"/>
                  </a:lnTo>
                  <a:lnTo>
                    <a:pt x="8595360" y="2241180"/>
                  </a:lnTo>
                  <a:lnTo>
                    <a:pt x="0" y="224118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56368" r="0" b="6911"/>
              </a:stretch>
            </a:blipFill>
          </p:spPr>
        </p:sp>
        <p:sp>
          <p:nvSpPr>
            <p:cNvPr name="TextBox 77" id="77"/>
            <p:cNvSpPr txBox="true"/>
            <p:nvPr/>
          </p:nvSpPr>
          <p:spPr>
            <a:xfrm>
              <a:off x="0" y="-9525"/>
              <a:ext cx="8595360" cy="225070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2760"/>
                </a:lnSpc>
              </a:pPr>
              <a:r>
                <a:rPr lang="en-US" sz="2300" b="true">
                  <a:solidFill>
                    <a:srgbClr val="21295C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Impatto sul sistema autonomo (Equilibrio PNEI)</a:t>
              </a:r>
            </a:p>
          </p:txBody>
        </p:sp>
      </p:grpSp>
      <p:sp>
        <p:nvSpPr>
          <p:cNvPr name="TextBox 78" id="78"/>
          <p:cNvSpPr txBox="true"/>
          <p:nvPr/>
        </p:nvSpPr>
        <p:spPr>
          <a:xfrm rot="0">
            <a:off x="10767060" y="4008120"/>
            <a:ext cx="6446520" cy="762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18160" indent="-259080" lvl="1">
              <a:lnSpc>
                <a:spcPts val="2879"/>
              </a:lnSpc>
              <a:buFont typeface="Arial"/>
              <a:buChar char="•"/>
            </a:pPr>
            <a:r>
              <a:rPr lang="en-US" sz="2400">
                <a:solidFill>
                  <a:srgbClr val="1F2937"/>
                </a:solidFill>
                <a:latin typeface="Calibri (MS)"/>
                <a:ea typeface="Calibri (MS)"/>
                <a:cs typeface="Calibri (MS)"/>
                <a:sym typeface="Calibri (MS)"/>
              </a:rPr>
              <a:t>Inibizione del simpatico</a:t>
            </a:r>
          </a:p>
          <a:p>
            <a:pPr algn="l" marL="518160" indent="-259080" lvl="1">
              <a:lnSpc>
                <a:spcPts val="2879"/>
              </a:lnSpc>
              <a:buFont typeface="Arial"/>
              <a:buChar char="•"/>
            </a:pPr>
            <a:r>
              <a:rPr lang="en-US" sz="2400">
                <a:solidFill>
                  <a:srgbClr val="1F2937"/>
                </a:solidFill>
                <a:latin typeface="Calibri (MS)"/>
                <a:ea typeface="Calibri (MS)"/>
                <a:cs typeface="Calibri (MS)"/>
                <a:sym typeface="Calibri (MS)"/>
              </a:rPr>
              <a:t>Attivazione del parasimpatico</a:t>
            </a:r>
          </a:p>
        </p:txBody>
      </p:sp>
      <p:grpSp>
        <p:nvGrpSpPr>
          <p:cNvPr name="Group 79" id="79"/>
          <p:cNvGrpSpPr/>
          <p:nvPr/>
        </p:nvGrpSpPr>
        <p:grpSpPr>
          <a:xfrm rot="0">
            <a:off x="9518904" y="5441632"/>
            <a:ext cx="7900416" cy="3263265"/>
            <a:chOff x="0" y="0"/>
            <a:chExt cx="10533888" cy="4351020"/>
          </a:xfrm>
        </p:grpSpPr>
        <p:sp>
          <p:nvSpPr>
            <p:cNvPr name="Freeform 80" id="80"/>
            <p:cNvSpPr/>
            <p:nvPr/>
          </p:nvSpPr>
          <p:spPr>
            <a:xfrm flipH="false" flipV="false" rot="-5400000">
              <a:off x="3112075" y="-3078852"/>
              <a:ext cx="4309739" cy="10508724"/>
            </a:xfrm>
            <a:custGeom>
              <a:avLst/>
              <a:gdLst/>
              <a:ahLst/>
              <a:cxnLst/>
              <a:rect r="r" b="b" t="t" l="l"/>
              <a:pathLst>
                <a:path h="10508724" w="4309739">
                  <a:moveTo>
                    <a:pt x="4309739" y="0"/>
                  </a:moveTo>
                  <a:lnTo>
                    <a:pt x="4309739" y="10508724"/>
                  </a:lnTo>
                  <a:lnTo>
                    <a:pt x="0" y="10508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3934" t="-119" r="-23940" b="-120"/>
              </a:stretch>
            </a:blipFill>
          </p:spPr>
        </p:sp>
        <p:sp>
          <p:nvSpPr>
            <p:cNvPr name="Freeform 81" id="81"/>
            <p:cNvSpPr/>
            <p:nvPr/>
          </p:nvSpPr>
          <p:spPr>
            <a:xfrm flipH="false" flipV="false" rot="0">
              <a:off x="-327660" y="0"/>
              <a:ext cx="10861548" cy="4376420"/>
            </a:xfrm>
            <a:custGeom>
              <a:avLst/>
              <a:gdLst/>
              <a:ahLst/>
              <a:cxnLst/>
              <a:rect r="r" b="b" t="t" l="l"/>
              <a:pathLst>
                <a:path h="4376420" w="10861548">
                  <a:moveTo>
                    <a:pt x="516394" y="0"/>
                  </a:moveTo>
                  <a:lnTo>
                    <a:pt x="591888" y="0"/>
                  </a:lnTo>
                  <a:lnTo>
                    <a:pt x="591888" y="41281"/>
                  </a:lnTo>
                  <a:lnTo>
                    <a:pt x="516394" y="41281"/>
                  </a:lnTo>
                  <a:close/>
                  <a:moveTo>
                    <a:pt x="692546" y="0"/>
                  </a:moveTo>
                  <a:lnTo>
                    <a:pt x="768040" y="0"/>
                  </a:lnTo>
                  <a:lnTo>
                    <a:pt x="768040" y="41281"/>
                  </a:lnTo>
                  <a:lnTo>
                    <a:pt x="692546" y="41281"/>
                  </a:lnTo>
                  <a:close/>
                  <a:moveTo>
                    <a:pt x="868698" y="0"/>
                  </a:moveTo>
                  <a:lnTo>
                    <a:pt x="944192" y="0"/>
                  </a:lnTo>
                  <a:lnTo>
                    <a:pt x="944192" y="41281"/>
                  </a:lnTo>
                  <a:lnTo>
                    <a:pt x="868698" y="41281"/>
                  </a:lnTo>
                  <a:close/>
                  <a:moveTo>
                    <a:pt x="1044850" y="0"/>
                  </a:moveTo>
                  <a:lnTo>
                    <a:pt x="1120344" y="0"/>
                  </a:lnTo>
                  <a:lnTo>
                    <a:pt x="1120344" y="41281"/>
                  </a:lnTo>
                  <a:lnTo>
                    <a:pt x="1044850" y="41281"/>
                  </a:lnTo>
                  <a:close/>
                  <a:moveTo>
                    <a:pt x="1221002" y="0"/>
                  </a:moveTo>
                  <a:lnTo>
                    <a:pt x="1296496" y="0"/>
                  </a:lnTo>
                  <a:lnTo>
                    <a:pt x="1296496" y="41281"/>
                  </a:lnTo>
                  <a:lnTo>
                    <a:pt x="1221002" y="41281"/>
                  </a:lnTo>
                  <a:close/>
                  <a:moveTo>
                    <a:pt x="1397154" y="0"/>
                  </a:moveTo>
                  <a:lnTo>
                    <a:pt x="1472648" y="0"/>
                  </a:lnTo>
                  <a:lnTo>
                    <a:pt x="1472648" y="41281"/>
                  </a:lnTo>
                  <a:lnTo>
                    <a:pt x="1397154" y="41281"/>
                  </a:lnTo>
                  <a:close/>
                  <a:moveTo>
                    <a:pt x="1573306" y="0"/>
                  </a:moveTo>
                  <a:lnTo>
                    <a:pt x="1648800" y="0"/>
                  </a:lnTo>
                  <a:lnTo>
                    <a:pt x="1648800" y="41281"/>
                  </a:lnTo>
                  <a:lnTo>
                    <a:pt x="1573306" y="41281"/>
                  </a:lnTo>
                  <a:close/>
                  <a:moveTo>
                    <a:pt x="1749458" y="41281"/>
                  </a:moveTo>
                  <a:lnTo>
                    <a:pt x="1824952" y="41281"/>
                  </a:lnTo>
                  <a:lnTo>
                    <a:pt x="1749458" y="41281"/>
                  </a:lnTo>
                  <a:close/>
                  <a:moveTo>
                    <a:pt x="1925610" y="41281"/>
                  </a:moveTo>
                  <a:lnTo>
                    <a:pt x="2001104" y="41281"/>
                  </a:lnTo>
                  <a:lnTo>
                    <a:pt x="1925610" y="41281"/>
                  </a:lnTo>
                  <a:close/>
                  <a:moveTo>
                    <a:pt x="2101762" y="41281"/>
                  </a:moveTo>
                  <a:lnTo>
                    <a:pt x="2177256" y="41281"/>
                  </a:lnTo>
                  <a:lnTo>
                    <a:pt x="2101762" y="41281"/>
                  </a:lnTo>
                  <a:close/>
                  <a:moveTo>
                    <a:pt x="2277914" y="41281"/>
                  </a:moveTo>
                  <a:lnTo>
                    <a:pt x="2353408" y="41281"/>
                  </a:lnTo>
                  <a:lnTo>
                    <a:pt x="2277914" y="41281"/>
                  </a:lnTo>
                  <a:close/>
                  <a:moveTo>
                    <a:pt x="2454066" y="41281"/>
                  </a:moveTo>
                  <a:lnTo>
                    <a:pt x="2529560" y="41281"/>
                  </a:lnTo>
                  <a:lnTo>
                    <a:pt x="2454066" y="41281"/>
                  </a:lnTo>
                  <a:close/>
                  <a:moveTo>
                    <a:pt x="2630218" y="41281"/>
                  </a:moveTo>
                  <a:lnTo>
                    <a:pt x="2705712" y="41281"/>
                  </a:lnTo>
                  <a:lnTo>
                    <a:pt x="2630218" y="41281"/>
                  </a:lnTo>
                  <a:close/>
                  <a:moveTo>
                    <a:pt x="2806370" y="41281"/>
                  </a:moveTo>
                  <a:lnTo>
                    <a:pt x="2881864" y="41281"/>
                  </a:lnTo>
                  <a:lnTo>
                    <a:pt x="2806370" y="41281"/>
                  </a:lnTo>
                  <a:close/>
                  <a:moveTo>
                    <a:pt x="2982522" y="41281"/>
                  </a:moveTo>
                  <a:lnTo>
                    <a:pt x="3058016" y="41281"/>
                  </a:lnTo>
                  <a:lnTo>
                    <a:pt x="2982522" y="41281"/>
                  </a:lnTo>
                  <a:close/>
                  <a:moveTo>
                    <a:pt x="3158674" y="41281"/>
                  </a:moveTo>
                  <a:lnTo>
                    <a:pt x="3234167" y="41281"/>
                  </a:lnTo>
                  <a:lnTo>
                    <a:pt x="3158674" y="41281"/>
                  </a:lnTo>
                  <a:close/>
                  <a:moveTo>
                    <a:pt x="3334826" y="41281"/>
                  </a:moveTo>
                  <a:lnTo>
                    <a:pt x="3410320" y="41281"/>
                  </a:lnTo>
                  <a:lnTo>
                    <a:pt x="3334826" y="41281"/>
                  </a:lnTo>
                  <a:close/>
                  <a:moveTo>
                    <a:pt x="3510978" y="41281"/>
                  </a:moveTo>
                  <a:lnTo>
                    <a:pt x="3586472" y="41281"/>
                  </a:lnTo>
                  <a:lnTo>
                    <a:pt x="3510978" y="41281"/>
                  </a:lnTo>
                  <a:close/>
                  <a:moveTo>
                    <a:pt x="3687130" y="41281"/>
                  </a:moveTo>
                  <a:lnTo>
                    <a:pt x="3762624" y="41281"/>
                  </a:lnTo>
                  <a:lnTo>
                    <a:pt x="3687130" y="41281"/>
                  </a:lnTo>
                  <a:close/>
                  <a:moveTo>
                    <a:pt x="3863282" y="41281"/>
                  </a:moveTo>
                  <a:lnTo>
                    <a:pt x="3938776" y="41281"/>
                  </a:lnTo>
                  <a:lnTo>
                    <a:pt x="3863282" y="41281"/>
                  </a:lnTo>
                  <a:close/>
                  <a:moveTo>
                    <a:pt x="4039434" y="41281"/>
                  </a:moveTo>
                  <a:lnTo>
                    <a:pt x="4114927" y="41281"/>
                  </a:lnTo>
                  <a:lnTo>
                    <a:pt x="4039434" y="41281"/>
                  </a:lnTo>
                  <a:close/>
                  <a:moveTo>
                    <a:pt x="4215586" y="41281"/>
                  </a:moveTo>
                  <a:lnTo>
                    <a:pt x="4291079" y="41281"/>
                  </a:lnTo>
                  <a:lnTo>
                    <a:pt x="4215586" y="41281"/>
                  </a:lnTo>
                  <a:close/>
                  <a:moveTo>
                    <a:pt x="4391738" y="41281"/>
                  </a:moveTo>
                  <a:lnTo>
                    <a:pt x="4467231" y="41281"/>
                  </a:lnTo>
                  <a:lnTo>
                    <a:pt x="4391738" y="41281"/>
                  </a:lnTo>
                  <a:close/>
                  <a:moveTo>
                    <a:pt x="4567890" y="41281"/>
                  </a:moveTo>
                  <a:lnTo>
                    <a:pt x="4643383" y="41281"/>
                  </a:lnTo>
                  <a:lnTo>
                    <a:pt x="4567890" y="41281"/>
                  </a:lnTo>
                  <a:close/>
                  <a:moveTo>
                    <a:pt x="4744042" y="41281"/>
                  </a:moveTo>
                  <a:lnTo>
                    <a:pt x="4819535" y="41281"/>
                  </a:lnTo>
                  <a:lnTo>
                    <a:pt x="4744042" y="41281"/>
                  </a:lnTo>
                  <a:close/>
                  <a:moveTo>
                    <a:pt x="4920194" y="41281"/>
                  </a:moveTo>
                  <a:lnTo>
                    <a:pt x="4995687" y="41281"/>
                  </a:lnTo>
                  <a:lnTo>
                    <a:pt x="4920194" y="41281"/>
                  </a:lnTo>
                  <a:close/>
                  <a:moveTo>
                    <a:pt x="5096346" y="41281"/>
                  </a:moveTo>
                  <a:lnTo>
                    <a:pt x="5171839" y="41281"/>
                  </a:lnTo>
                  <a:lnTo>
                    <a:pt x="5096346" y="41281"/>
                  </a:lnTo>
                  <a:close/>
                  <a:moveTo>
                    <a:pt x="5272498" y="41281"/>
                  </a:moveTo>
                  <a:lnTo>
                    <a:pt x="5347991" y="41281"/>
                  </a:lnTo>
                  <a:lnTo>
                    <a:pt x="5272498" y="41281"/>
                  </a:lnTo>
                  <a:close/>
                  <a:moveTo>
                    <a:pt x="5448649" y="41281"/>
                  </a:moveTo>
                  <a:lnTo>
                    <a:pt x="5524143" y="41281"/>
                  </a:lnTo>
                  <a:lnTo>
                    <a:pt x="5448649" y="41281"/>
                  </a:lnTo>
                  <a:close/>
                  <a:moveTo>
                    <a:pt x="5624801" y="41281"/>
                  </a:moveTo>
                  <a:lnTo>
                    <a:pt x="5700295" y="41281"/>
                  </a:lnTo>
                  <a:lnTo>
                    <a:pt x="5624801" y="41281"/>
                  </a:lnTo>
                  <a:close/>
                  <a:moveTo>
                    <a:pt x="5800953" y="41281"/>
                  </a:moveTo>
                  <a:lnTo>
                    <a:pt x="5876447" y="41281"/>
                  </a:lnTo>
                  <a:lnTo>
                    <a:pt x="5800953" y="41281"/>
                  </a:lnTo>
                  <a:close/>
                  <a:moveTo>
                    <a:pt x="5977105" y="41281"/>
                  </a:moveTo>
                  <a:lnTo>
                    <a:pt x="6052599" y="41281"/>
                  </a:lnTo>
                  <a:lnTo>
                    <a:pt x="5977105" y="41281"/>
                  </a:lnTo>
                  <a:close/>
                  <a:moveTo>
                    <a:pt x="6153258" y="41281"/>
                  </a:moveTo>
                  <a:lnTo>
                    <a:pt x="6228751" y="41281"/>
                  </a:lnTo>
                  <a:lnTo>
                    <a:pt x="6153258" y="41281"/>
                  </a:lnTo>
                  <a:close/>
                  <a:moveTo>
                    <a:pt x="6329410" y="41281"/>
                  </a:moveTo>
                  <a:lnTo>
                    <a:pt x="6404903" y="41281"/>
                  </a:lnTo>
                  <a:lnTo>
                    <a:pt x="6329410" y="41281"/>
                  </a:lnTo>
                  <a:close/>
                  <a:moveTo>
                    <a:pt x="6505561" y="41281"/>
                  </a:moveTo>
                  <a:lnTo>
                    <a:pt x="6581055" y="41281"/>
                  </a:lnTo>
                  <a:lnTo>
                    <a:pt x="6505561" y="41281"/>
                  </a:lnTo>
                  <a:close/>
                  <a:moveTo>
                    <a:pt x="6681713" y="41281"/>
                  </a:moveTo>
                  <a:lnTo>
                    <a:pt x="6757207" y="41281"/>
                  </a:lnTo>
                  <a:lnTo>
                    <a:pt x="6681713" y="41281"/>
                  </a:lnTo>
                  <a:close/>
                  <a:moveTo>
                    <a:pt x="6857865" y="41281"/>
                  </a:moveTo>
                  <a:lnTo>
                    <a:pt x="6933359" y="41281"/>
                  </a:lnTo>
                  <a:lnTo>
                    <a:pt x="6857865" y="41281"/>
                  </a:lnTo>
                  <a:close/>
                  <a:moveTo>
                    <a:pt x="7034017" y="41281"/>
                  </a:moveTo>
                  <a:lnTo>
                    <a:pt x="7109511" y="41281"/>
                  </a:lnTo>
                  <a:lnTo>
                    <a:pt x="7034017" y="41281"/>
                  </a:lnTo>
                  <a:close/>
                  <a:moveTo>
                    <a:pt x="7210169" y="41281"/>
                  </a:moveTo>
                  <a:lnTo>
                    <a:pt x="7285663" y="41281"/>
                  </a:lnTo>
                  <a:lnTo>
                    <a:pt x="7210169" y="41281"/>
                  </a:lnTo>
                  <a:close/>
                  <a:moveTo>
                    <a:pt x="7386321" y="41281"/>
                  </a:moveTo>
                  <a:lnTo>
                    <a:pt x="7461815" y="41281"/>
                  </a:lnTo>
                  <a:lnTo>
                    <a:pt x="7386321" y="41281"/>
                  </a:lnTo>
                  <a:close/>
                  <a:moveTo>
                    <a:pt x="7562473" y="41281"/>
                  </a:moveTo>
                  <a:lnTo>
                    <a:pt x="7637967" y="41281"/>
                  </a:lnTo>
                  <a:lnTo>
                    <a:pt x="7562473" y="41281"/>
                  </a:lnTo>
                  <a:close/>
                  <a:moveTo>
                    <a:pt x="7738625" y="41281"/>
                  </a:moveTo>
                  <a:lnTo>
                    <a:pt x="7814119" y="41281"/>
                  </a:lnTo>
                  <a:lnTo>
                    <a:pt x="7738625" y="41281"/>
                  </a:lnTo>
                  <a:close/>
                  <a:moveTo>
                    <a:pt x="7914778" y="41281"/>
                  </a:moveTo>
                  <a:lnTo>
                    <a:pt x="7990271" y="41281"/>
                  </a:lnTo>
                  <a:lnTo>
                    <a:pt x="7914778" y="41281"/>
                  </a:lnTo>
                  <a:close/>
                  <a:moveTo>
                    <a:pt x="8090929" y="41281"/>
                  </a:moveTo>
                  <a:lnTo>
                    <a:pt x="8166423" y="41281"/>
                  </a:lnTo>
                  <a:lnTo>
                    <a:pt x="8090929" y="41281"/>
                  </a:lnTo>
                  <a:close/>
                  <a:moveTo>
                    <a:pt x="8267081" y="41281"/>
                  </a:moveTo>
                  <a:lnTo>
                    <a:pt x="8342575" y="41281"/>
                  </a:lnTo>
                  <a:lnTo>
                    <a:pt x="8267081" y="41281"/>
                  </a:lnTo>
                  <a:close/>
                  <a:moveTo>
                    <a:pt x="8443233" y="41281"/>
                  </a:moveTo>
                  <a:lnTo>
                    <a:pt x="8518727" y="41281"/>
                  </a:lnTo>
                  <a:lnTo>
                    <a:pt x="8443233" y="41281"/>
                  </a:lnTo>
                  <a:close/>
                  <a:moveTo>
                    <a:pt x="8619385" y="41281"/>
                  </a:moveTo>
                  <a:lnTo>
                    <a:pt x="8694879" y="41281"/>
                  </a:lnTo>
                  <a:lnTo>
                    <a:pt x="8619385" y="41281"/>
                  </a:lnTo>
                  <a:close/>
                  <a:moveTo>
                    <a:pt x="8795537" y="41281"/>
                  </a:moveTo>
                  <a:lnTo>
                    <a:pt x="8871031" y="41281"/>
                  </a:lnTo>
                  <a:lnTo>
                    <a:pt x="8795537" y="41281"/>
                  </a:lnTo>
                  <a:close/>
                  <a:moveTo>
                    <a:pt x="8971689" y="41281"/>
                  </a:moveTo>
                  <a:lnTo>
                    <a:pt x="9047183" y="41281"/>
                  </a:lnTo>
                  <a:lnTo>
                    <a:pt x="8971689" y="41281"/>
                  </a:lnTo>
                  <a:close/>
                  <a:moveTo>
                    <a:pt x="9147841" y="41281"/>
                  </a:moveTo>
                  <a:lnTo>
                    <a:pt x="9223335" y="41281"/>
                  </a:lnTo>
                  <a:lnTo>
                    <a:pt x="9147841" y="41281"/>
                  </a:lnTo>
                  <a:close/>
                  <a:moveTo>
                    <a:pt x="9323993" y="41281"/>
                  </a:moveTo>
                  <a:lnTo>
                    <a:pt x="9399487" y="41281"/>
                  </a:lnTo>
                  <a:lnTo>
                    <a:pt x="9323993" y="41281"/>
                  </a:lnTo>
                  <a:close/>
                  <a:moveTo>
                    <a:pt x="9500145" y="41281"/>
                  </a:moveTo>
                  <a:lnTo>
                    <a:pt x="9575639" y="41281"/>
                  </a:lnTo>
                  <a:lnTo>
                    <a:pt x="9500145" y="41281"/>
                  </a:lnTo>
                  <a:close/>
                  <a:moveTo>
                    <a:pt x="9676297" y="41281"/>
                  </a:moveTo>
                  <a:lnTo>
                    <a:pt x="9751791" y="41281"/>
                  </a:lnTo>
                  <a:lnTo>
                    <a:pt x="9676297" y="41281"/>
                  </a:lnTo>
                  <a:close/>
                  <a:moveTo>
                    <a:pt x="9852449" y="41281"/>
                  </a:moveTo>
                  <a:lnTo>
                    <a:pt x="9927942" y="41281"/>
                  </a:lnTo>
                  <a:lnTo>
                    <a:pt x="9852449" y="41281"/>
                  </a:lnTo>
                  <a:close/>
                  <a:moveTo>
                    <a:pt x="10028601" y="41281"/>
                  </a:moveTo>
                  <a:lnTo>
                    <a:pt x="10104094" y="41281"/>
                  </a:lnTo>
                  <a:lnTo>
                    <a:pt x="10028601" y="41281"/>
                  </a:lnTo>
                  <a:close/>
                  <a:moveTo>
                    <a:pt x="10204752" y="41281"/>
                  </a:moveTo>
                  <a:lnTo>
                    <a:pt x="10280246" y="41281"/>
                  </a:lnTo>
                  <a:lnTo>
                    <a:pt x="10204752" y="41281"/>
                  </a:lnTo>
                  <a:close/>
                  <a:moveTo>
                    <a:pt x="10380905" y="41281"/>
                  </a:moveTo>
                  <a:lnTo>
                    <a:pt x="10456398" y="41281"/>
                  </a:lnTo>
                  <a:lnTo>
                    <a:pt x="10380905" y="41281"/>
                  </a:lnTo>
                  <a:close/>
                  <a:moveTo>
                    <a:pt x="10557057" y="41281"/>
                  </a:moveTo>
                  <a:lnTo>
                    <a:pt x="10632550" y="41281"/>
                  </a:lnTo>
                  <a:lnTo>
                    <a:pt x="10557057" y="41281"/>
                  </a:lnTo>
                  <a:close/>
                  <a:moveTo>
                    <a:pt x="10733209" y="41281"/>
                  </a:moveTo>
                  <a:lnTo>
                    <a:pt x="10808702" y="41281"/>
                  </a:lnTo>
                  <a:lnTo>
                    <a:pt x="10733209" y="41281"/>
                  </a:lnTo>
                  <a:close/>
                  <a:moveTo>
                    <a:pt x="10861548" y="160996"/>
                  </a:moveTo>
                  <a:lnTo>
                    <a:pt x="10861548" y="284839"/>
                  </a:lnTo>
                  <a:lnTo>
                    <a:pt x="10836384" y="284839"/>
                  </a:lnTo>
                  <a:lnTo>
                    <a:pt x="10836384" y="160996"/>
                  </a:lnTo>
                  <a:close/>
                  <a:moveTo>
                    <a:pt x="10836384" y="449963"/>
                  </a:moveTo>
                  <a:lnTo>
                    <a:pt x="10836384" y="573806"/>
                  </a:lnTo>
                  <a:lnTo>
                    <a:pt x="10811219" y="573806"/>
                  </a:lnTo>
                  <a:lnTo>
                    <a:pt x="10811219" y="449963"/>
                  </a:lnTo>
                  <a:close/>
                  <a:moveTo>
                    <a:pt x="10811219" y="738930"/>
                  </a:moveTo>
                  <a:lnTo>
                    <a:pt x="10811219" y="862773"/>
                  </a:lnTo>
                  <a:lnTo>
                    <a:pt x="10786054" y="862773"/>
                  </a:lnTo>
                  <a:lnTo>
                    <a:pt x="10786054" y="738930"/>
                  </a:lnTo>
                  <a:close/>
                  <a:moveTo>
                    <a:pt x="10786054" y="1027898"/>
                  </a:moveTo>
                  <a:lnTo>
                    <a:pt x="10786054" y="1151741"/>
                  </a:lnTo>
                  <a:lnTo>
                    <a:pt x="10760890" y="1151741"/>
                  </a:lnTo>
                  <a:lnTo>
                    <a:pt x="10760890" y="1027898"/>
                  </a:lnTo>
                  <a:close/>
                  <a:moveTo>
                    <a:pt x="10760890" y="1316865"/>
                  </a:moveTo>
                  <a:lnTo>
                    <a:pt x="10760890" y="1440708"/>
                  </a:lnTo>
                  <a:lnTo>
                    <a:pt x="10735725" y="1440708"/>
                  </a:lnTo>
                  <a:lnTo>
                    <a:pt x="10735725" y="1316865"/>
                  </a:lnTo>
                  <a:close/>
                  <a:moveTo>
                    <a:pt x="10735725" y="1605832"/>
                  </a:moveTo>
                  <a:lnTo>
                    <a:pt x="10735725" y="1729675"/>
                  </a:lnTo>
                  <a:lnTo>
                    <a:pt x="10710561" y="1729675"/>
                  </a:lnTo>
                  <a:lnTo>
                    <a:pt x="10710561" y="1605832"/>
                  </a:lnTo>
                  <a:close/>
                  <a:moveTo>
                    <a:pt x="10710561" y="1894799"/>
                  </a:moveTo>
                  <a:lnTo>
                    <a:pt x="10710561" y="2018642"/>
                  </a:lnTo>
                  <a:lnTo>
                    <a:pt x="10685396" y="2018642"/>
                  </a:lnTo>
                  <a:lnTo>
                    <a:pt x="10685396" y="1894799"/>
                  </a:lnTo>
                  <a:close/>
                  <a:moveTo>
                    <a:pt x="10685396" y="2183766"/>
                  </a:moveTo>
                  <a:lnTo>
                    <a:pt x="10685396" y="2307609"/>
                  </a:lnTo>
                  <a:lnTo>
                    <a:pt x="10660232" y="2307609"/>
                  </a:lnTo>
                  <a:lnTo>
                    <a:pt x="10660232" y="2183766"/>
                  </a:lnTo>
                  <a:close/>
                  <a:moveTo>
                    <a:pt x="10660232" y="2472733"/>
                  </a:moveTo>
                  <a:lnTo>
                    <a:pt x="10660232" y="2596577"/>
                  </a:lnTo>
                  <a:lnTo>
                    <a:pt x="10635067" y="2596577"/>
                  </a:lnTo>
                  <a:lnTo>
                    <a:pt x="10635067" y="2472733"/>
                  </a:lnTo>
                  <a:close/>
                  <a:moveTo>
                    <a:pt x="10635067" y="2761701"/>
                  </a:moveTo>
                  <a:lnTo>
                    <a:pt x="10635067" y="2885544"/>
                  </a:lnTo>
                  <a:lnTo>
                    <a:pt x="10609902" y="2885544"/>
                  </a:lnTo>
                  <a:lnTo>
                    <a:pt x="10609902" y="2761701"/>
                  </a:lnTo>
                  <a:close/>
                  <a:moveTo>
                    <a:pt x="10609902" y="3050668"/>
                  </a:moveTo>
                  <a:lnTo>
                    <a:pt x="10609902" y="3174511"/>
                  </a:lnTo>
                  <a:lnTo>
                    <a:pt x="10584738" y="3174511"/>
                  </a:lnTo>
                  <a:lnTo>
                    <a:pt x="10584738" y="3050668"/>
                  </a:lnTo>
                  <a:close/>
                  <a:moveTo>
                    <a:pt x="10584738" y="3339635"/>
                  </a:moveTo>
                  <a:lnTo>
                    <a:pt x="10584738" y="3463478"/>
                  </a:lnTo>
                  <a:lnTo>
                    <a:pt x="10559573" y="3463478"/>
                  </a:lnTo>
                  <a:lnTo>
                    <a:pt x="10559573" y="3339635"/>
                  </a:lnTo>
                  <a:close/>
                  <a:moveTo>
                    <a:pt x="10559573" y="3628602"/>
                  </a:moveTo>
                  <a:lnTo>
                    <a:pt x="10559573" y="3752445"/>
                  </a:lnTo>
                  <a:lnTo>
                    <a:pt x="10534409" y="3752445"/>
                  </a:lnTo>
                  <a:lnTo>
                    <a:pt x="10534409" y="3628602"/>
                  </a:lnTo>
                  <a:close/>
                  <a:moveTo>
                    <a:pt x="10534409" y="3917569"/>
                  </a:moveTo>
                  <a:lnTo>
                    <a:pt x="10534409" y="4041412"/>
                  </a:lnTo>
                  <a:lnTo>
                    <a:pt x="10509244" y="4041412"/>
                  </a:lnTo>
                  <a:lnTo>
                    <a:pt x="10509244" y="3917569"/>
                  </a:lnTo>
                  <a:close/>
                  <a:moveTo>
                    <a:pt x="10509244" y="4206537"/>
                  </a:moveTo>
                  <a:lnTo>
                    <a:pt x="10509244" y="4330379"/>
                  </a:lnTo>
                  <a:lnTo>
                    <a:pt x="10484080" y="4330379"/>
                  </a:lnTo>
                  <a:lnTo>
                    <a:pt x="10484080" y="4206537"/>
                  </a:lnTo>
                  <a:close/>
                  <a:moveTo>
                    <a:pt x="10396004" y="4376420"/>
                  </a:moveTo>
                  <a:lnTo>
                    <a:pt x="10320510" y="4376420"/>
                  </a:lnTo>
                  <a:lnTo>
                    <a:pt x="10320510" y="4351020"/>
                  </a:lnTo>
                  <a:lnTo>
                    <a:pt x="10396004" y="4351020"/>
                  </a:lnTo>
                  <a:close/>
                  <a:moveTo>
                    <a:pt x="10219852" y="4351020"/>
                  </a:moveTo>
                  <a:lnTo>
                    <a:pt x="10144358" y="4351020"/>
                  </a:lnTo>
                  <a:lnTo>
                    <a:pt x="10144358" y="4309739"/>
                  </a:lnTo>
                  <a:lnTo>
                    <a:pt x="10219852" y="4309739"/>
                  </a:lnTo>
                  <a:close/>
                  <a:moveTo>
                    <a:pt x="10043700" y="4309739"/>
                  </a:moveTo>
                  <a:lnTo>
                    <a:pt x="9968206" y="4309739"/>
                  </a:lnTo>
                  <a:lnTo>
                    <a:pt x="9968206" y="4268458"/>
                  </a:lnTo>
                  <a:lnTo>
                    <a:pt x="10043700" y="4268458"/>
                  </a:lnTo>
                  <a:close/>
                  <a:moveTo>
                    <a:pt x="9867547" y="4268458"/>
                  </a:moveTo>
                  <a:lnTo>
                    <a:pt x="9792054" y="4268458"/>
                  </a:lnTo>
                  <a:lnTo>
                    <a:pt x="9792054" y="4227177"/>
                  </a:lnTo>
                  <a:lnTo>
                    <a:pt x="9867547" y="4227177"/>
                  </a:lnTo>
                  <a:close/>
                  <a:moveTo>
                    <a:pt x="9691395" y="4227177"/>
                  </a:moveTo>
                  <a:lnTo>
                    <a:pt x="9615902" y="4227177"/>
                  </a:lnTo>
                  <a:lnTo>
                    <a:pt x="9615902" y="4185896"/>
                  </a:lnTo>
                  <a:lnTo>
                    <a:pt x="9691395" y="4185896"/>
                  </a:lnTo>
                  <a:close/>
                  <a:moveTo>
                    <a:pt x="9515244" y="4185896"/>
                  </a:moveTo>
                  <a:lnTo>
                    <a:pt x="9439750" y="4185896"/>
                  </a:lnTo>
                  <a:lnTo>
                    <a:pt x="9439750" y="4144615"/>
                  </a:lnTo>
                  <a:lnTo>
                    <a:pt x="9515244" y="4144615"/>
                  </a:lnTo>
                  <a:close/>
                  <a:moveTo>
                    <a:pt x="9339092" y="4144615"/>
                  </a:moveTo>
                  <a:lnTo>
                    <a:pt x="9263598" y="4144615"/>
                  </a:lnTo>
                  <a:lnTo>
                    <a:pt x="9263598" y="4103334"/>
                  </a:lnTo>
                  <a:lnTo>
                    <a:pt x="9339092" y="4103334"/>
                  </a:lnTo>
                  <a:close/>
                  <a:moveTo>
                    <a:pt x="9162940" y="4103334"/>
                  </a:moveTo>
                  <a:lnTo>
                    <a:pt x="9087446" y="4103334"/>
                  </a:lnTo>
                  <a:lnTo>
                    <a:pt x="9087446" y="4062053"/>
                  </a:lnTo>
                  <a:lnTo>
                    <a:pt x="9162940" y="4062053"/>
                  </a:lnTo>
                  <a:close/>
                  <a:moveTo>
                    <a:pt x="8986788" y="4062053"/>
                  </a:moveTo>
                  <a:lnTo>
                    <a:pt x="8911294" y="4062053"/>
                  </a:lnTo>
                  <a:lnTo>
                    <a:pt x="8911294" y="4020772"/>
                  </a:lnTo>
                  <a:lnTo>
                    <a:pt x="8986788" y="4020772"/>
                  </a:lnTo>
                  <a:close/>
                  <a:moveTo>
                    <a:pt x="8810636" y="4020772"/>
                  </a:moveTo>
                  <a:lnTo>
                    <a:pt x="8735142" y="4020772"/>
                  </a:lnTo>
                  <a:lnTo>
                    <a:pt x="8735142" y="3979491"/>
                  </a:lnTo>
                  <a:lnTo>
                    <a:pt x="8810636" y="3979491"/>
                  </a:lnTo>
                  <a:close/>
                  <a:moveTo>
                    <a:pt x="8634484" y="3979491"/>
                  </a:moveTo>
                  <a:lnTo>
                    <a:pt x="8558990" y="3979491"/>
                  </a:lnTo>
                  <a:lnTo>
                    <a:pt x="8558990" y="3938210"/>
                  </a:lnTo>
                  <a:lnTo>
                    <a:pt x="8634484" y="3938210"/>
                  </a:lnTo>
                  <a:close/>
                  <a:moveTo>
                    <a:pt x="8458332" y="3938210"/>
                  </a:moveTo>
                  <a:lnTo>
                    <a:pt x="8382838" y="3938210"/>
                  </a:lnTo>
                  <a:lnTo>
                    <a:pt x="8382838" y="3896929"/>
                  </a:lnTo>
                  <a:lnTo>
                    <a:pt x="8458332" y="3896929"/>
                  </a:lnTo>
                  <a:close/>
                  <a:moveTo>
                    <a:pt x="8282180" y="3896929"/>
                  </a:moveTo>
                  <a:lnTo>
                    <a:pt x="8206686" y="3896929"/>
                  </a:lnTo>
                  <a:lnTo>
                    <a:pt x="8206686" y="3855648"/>
                  </a:lnTo>
                  <a:lnTo>
                    <a:pt x="8282180" y="3855648"/>
                  </a:lnTo>
                  <a:close/>
                  <a:moveTo>
                    <a:pt x="8106028" y="3855648"/>
                  </a:moveTo>
                  <a:lnTo>
                    <a:pt x="8030534" y="3855648"/>
                  </a:lnTo>
                  <a:lnTo>
                    <a:pt x="8030534" y="3814367"/>
                  </a:lnTo>
                  <a:lnTo>
                    <a:pt x="8106028" y="3814367"/>
                  </a:lnTo>
                  <a:close/>
                  <a:moveTo>
                    <a:pt x="7929876" y="3814367"/>
                  </a:moveTo>
                  <a:lnTo>
                    <a:pt x="7854382" y="3814367"/>
                  </a:lnTo>
                  <a:lnTo>
                    <a:pt x="7854382" y="3773086"/>
                  </a:lnTo>
                  <a:lnTo>
                    <a:pt x="7929876" y="3773086"/>
                  </a:lnTo>
                  <a:close/>
                  <a:moveTo>
                    <a:pt x="7753724" y="3773086"/>
                  </a:moveTo>
                  <a:lnTo>
                    <a:pt x="7678231" y="3773086"/>
                  </a:lnTo>
                  <a:lnTo>
                    <a:pt x="7678231" y="3731805"/>
                  </a:lnTo>
                  <a:lnTo>
                    <a:pt x="7753724" y="3731805"/>
                  </a:lnTo>
                  <a:close/>
                  <a:moveTo>
                    <a:pt x="7577572" y="3731805"/>
                  </a:moveTo>
                  <a:lnTo>
                    <a:pt x="7502079" y="3731805"/>
                  </a:lnTo>
                  <a:lnTo>
                    <a:pt x="7502079" y="3690524"/>
                  </a:lnTo>
                  <a:lnTo>
                    <a:pt x="7577572" y="3690524"/>
                  </a:lnTo>
                  <a:close/>
                  <a:moveTo>
                    <a:pt x="7401420" y="3690524"/>
                  </a:moveTo>
                  <a:lnTo>
                    <a:pt x="7325927" y="3690524"/>
                  </a:lnTo>
                  <a:lnTo>
                    <a:pt x="7325927" y="3649243"/>
                  </a:lnTo>
                  <a:lnTo>
                    <a:pt x="7401420" y="3649243"/>
                  </a:lnTo>
                  <a:close/>
                  <a:moveTo>
                    <a:pt x="7225268" y="3649243"/>
                  </a:moveTo>
                  <a:lnTo>
                    <a:pt x="7149775" y="3649243"/>
                  </a:lnTo>
                  <a:lnTo>
                    <a:pt x="7149775" y="3607962"/>
                  </a:lnTo>
                  <a:lnTo>
                    <a:pt x="7225268" y="3607962"/>
                  </a:lnTo>
                  <a:close/>
                  <a:moveTo>
                    <a:pt x="7049116" y="3607962"/>
                  </a:moveTo>
                  <a:lnTo>
                    <a:pt x="6973623" y="3607962"/>
                  </a:lnTo>
                  <a:lnTo>
                    <a:pt x="6973623" y="3566681"/>
                  </a:lnTo>
                  <a:lnTo>
                    <a:pt x="7049116" y="3566681"/>
                  </a:lnTo>
                  <a:close/>
                  <a:moveTo>
                    <a:pt x="6872964" y="3566681"/>
                  </a:moveTo>
                  <a:lnTo>
                    <a:pt x="6797471" y="3566681"/>
                  </a:lnTo>
                  <a:lnTo>
                    <a:pt x="6797471" y="3525400"/>
                  </a:lnTo>
                  <a:lnTo>
                    <a:pt x="6872964" y="3525400"/>
                  </a:lnTo>
                  <a:close/>
                  <a:moveTo>
                    <a:pt x="6696812" y="3525400"/>
                  </a:moveTo>
                  <a:lnTo>
                    <a:pt x="6621318" y="3525400"/>
                  </a:lnTo>
                  <a:lnTo>
                    <a:pt x="6621318" y="3484119"/>
                  </a:lnTo>
                  <a:lnTo>
                    <a:pt x="6696812" y="3484119"/>
                  </a:lnTo>
                  <a:close/>
                  <a:moveTo>
                    <a:pt x="6520660" y="3484119"/>
                  </a:moveTo>
                  <a:lnTo>
                    <a:pt x="6445166" y="3484119"/>
                  </a:lnTo>
                  <a:lnTo>
                    <a:pt x="6445166" y="3442838"/>
                  </a:lnTo>
                  <a:lnTo>
                    <a:pt x="6520660" y="3442838"/>
                  </a:lnTo>
                  <a:close/>
                  <a:moveTo>
                    <a:pt x="6344508" y="3442838"/>
                  </a:moveTo>
                  <a:lnTo>
                    <a:pt x="6269014" y="3442838"/>
                  </a:lnTo>
                  <a:lnTo>
                    <a:pt x="6269014" y="3401556"/>
                  </a:lnTo>
                  <a:lnTo>
                    <a:pt x="6344508" y="3401556"/>
                  </a:lnTo>
                  <a:close/>
                  <a:moveTo>
                    <a:pt x="6168356" y="3401556"/>
                  </a:moveTo>
                  <a:lnTo>
                    <a:pt x="6092863" y="3401556"/>
                  </a:lnTo>
                  <a:lnTo>
                    <a:pt x="6092863" y="3360276"/>
                  </a:lnTo>
                  <a:lnTo>
                    <a:pt x="6168356" y="3360276"/>
                  </a:lnTo>
                  <a:close/>
                  <a:moveTo>
                    <a:pt x="5992204" y="3360276"/>
                  </a:moveTo>
                  <a:lnTo>
                    <a:pt x="5916711" y="3360276"/>
                  </a:lnTo>
                  <a:lnTo>
                    <a:pt x="5916711" y="3318994"/>
                  </a:lnTo>
                  <a:lnTo>
                    <a:pt x="5992204" y="3318994"/>
                  </a:lnTo>
                  <a:close/>
                  <a:moveTo>
                    <a:pt x="5816053" y="3318994"/>
                  </a:moveTo>
                  <a:lnTo>
                    <a:pt x="5740559" y="3318994"/>
                  </a:lnTo>
                  <a:lnTo>
                    <a:pt x="5740559" y="3277713"/>
                  </a:lnTo>
                  <a:lnTo>
                    <a:pt x="5816053" y="3277713"/>
                  </a:lnTo>
                  <a:close/>
                  <a:moveTo>
                    <a:pt x="5639900" y="3277713"/>
                  </a:moveTo>
                  <a:lnTo>
                    <a:pt x="5564407" y="3277713"/>
                  </a:lnTo>
                  <a:lnTo>
                    <a:pt x="5564407" y="3236432"/>
                  </a:lnTo>
                  <a:lnTo>
                    <a:pt x="5639900" y="3236432"/>
                  </a:lnTo>
                  <a:close/>
                  <a:moveTo>
                    <a:pt x="5463748" y="3236432"/>
                  </a:moveTo>
                  <a:lnTo>
                    <a:pt x="5388255" y="3236432"/>
                  </a:lnTo>
                  <a:lnTo>
                    <a:pt x="5388255" y="3195151"/>
                  </a:lnTo>
                  <a:lnTo>
                    <a:pt x="5463748" y="3195151"/>
                  </a:lnTo>
                  <a:close/>
                  <a:moveTo>
                    <a:pt x="5287596" y="3195151"/>
                  </a:moveTo>
                  <a:lnTo>
                    <a:pt x="5212103" y="3195151"/>
                  </a:lnTo>
                  <a:lnTo>
                    <a:pt x="5212103" y="3153870"/>
                  </a:lnTo>
                  <a:lnTo>
                    <a:pt x="5287596" y="3153870"/>
                  </a:lnTo>
                  <a:close/>
                  <a:moveTo>
                    <a:pt x="5111444" y="3153870"/>
                  </a:moveTo>
                  <a:lnTo>
                    <a:pt x="5035951" y="3153870"/>
                  </a:lnTo>
                  <a:lnTo>
                    <a:pt x="5035951" y="3112589"/>
                  </a:lnTo>
                  <a:lnTo>
                    <a:pt x="5111444" y="3112589"/>
                  </a:lnTo>
                  <a:close/>
                  <a:moveTo>
                    <a:pt x="4935292" y="3112589"/>
                  </a:moveTo>
                  <a:lnTo>
                    <a:pt x="4859799" y="3112589"/>
                  </a:lnTo>
                  <a:lnTo>
                    <a:pt x="4859799" y="3071308"/>
                  </a:lnTo>
                  <a:lnTo>
                    <a:pt x="4935292" y="3071308"/>
                  </a:lnTo>
                  <a:close/>
                  <a:moveTo>
                    <a:pt x="4759141" y="3071308"/>
                  </a:moveTo>
                  <a:lnTo>
                    <a:pt x="4683647" y="3071308"/>
                  </a:lnTo>
                  <a:lnTo>
                    <a:pt x="4683647" y="3030027"/>
                  </a:lnTo>
                  <a:lnTo>
                    <a:pt x="4759141" y="3030027"/>
                  </a:lnTo>
                  <a:close/>
                  <a:moveTo>
                    <a:pt x="4582989" y="3030027"/>
                  </a:moveTo>
                  <a:lnTo>
                    <a:pt x="4507495" y="3030027"/>
                  </a:lnTo>
                  <a:lnTo>
                    <a:pt x="4507495" y="2988746"/>
                  </a:lnTo>
                  <a:lnTo>
                    <a:pt x="4582989" y="2988746"/>
                  </a:lnTo>
                  <a:close/>
                  <a:moveTo>
                    <a:pt x="4406837" y="2988746"/>
                  </a:moveTo>
                  <a:lnTo>
                    <a:pt x="4331343" y="2988746"/>
                  </a:lnTo>
                  <a:lnTo>
                    <a:pt x="4331343" y="2947465"/>
                  </a:lnTo>
                  <a:lnTo>
                    <a:pt x="4406837" y="2947465"/>
                  </a:lnTo>
                  <a:close/>
                  <a:moveTo>
                    <a:pt x="4230685" y="2947465"/>
                  </a:moveTo>
                  <a:lnTo>
                    <a:pt x="4155191" y="2947465"/>
                  </a:lnTo>
                  <a:lnTo>
                    <a:pt x="4155191" y="2906184"/>
                  </a:lnTo>
                  <a:lnTo>
                    <a:pt x="4230685" y="2906184"/>
                  </a:lnTo>
                  <a:close/>
                  <a:moveTo>
                    <a:pt x="4054533" y="2906184"/>
                  </a:moveTo>
                  <a:lnTo>
                    <a:pt x="3979039" y="2906184"/>
                  </a:lnTo>
                  <a:lnTo>
                    <a:pt x="3979039" y="2864903"/>
                  </a:lnTo>
                  <a:lnTo>
                    <a:pt x="4054533" y="2864903"/>
                  </a:lnTo>
                  <a:close/>
                  <a:moveTo>
                    <a:pt x="3878380" y="2864903"/>
                  </a:moveTo>
                  <a:lnTo>
                    <a:pt x="3802887" y="2864903"/>
                  </a:lnTo>
                  <a:lnTo>
                    <a:pt x="3802887" y="2823622"/>
                  </a:lnTo>
                  <a:lnTo>
                    <a:pt x="3878380" y="2823622"/>
                  </a:lnTo>
                  <a:close/>
                  <a:moveTo>
                    <a:pt x="3702229" y="2823622"/>
                  </a:moveTo>
                  <a:lnTo>
                    <a:pt x="3626735" y="2823622"/>
                  </a:lnTo>
                  <a:lnTo>
                    <a:pt x="3626735" y="2782341"/>
                  </a:lnTo>
                  <a:lnTo>
                    <a:pt x="3702229" y="2782341"/>
                  </a:lnTo>
                  <a:close/>
                  <a:moveTo>
                    <a:pt x="3526077" y="2782341"/>
                  </a:moveTo>
                  <a:lnTo>
                    <a:pt x="3450583" y="2782341"/>
                  </a:lnTo>
                  <a:lnTo>
                    <a:pt x="3450583" y="2741060"/>
                  </a:lnTo>
                  <a:lnTo>
                    <a:pt x="3526077" y="2741060"/>
                  </a:lnTo>
                  <a:close/>
                  <a:moveTo>
                    <a:pt x="3349925" y="2741060"/>
                  </a:moveTo>
                  <a:lnTo>
                    <a:pt x="3274431" y="2741060"/>
                  </a:lnTo>
                  <a:lnTo>
                    <a:pt x="3274431" y="2699779"/>
                  </a:lnTo>
                  <a:lnTo>
                    <a:pt x="3349925" y="2699779"/>
                  </a:lnTo>
                  <a:close/>
                  <a:moveTo>
                    <a:pt x="3173773" y="2699779"/>
                  </a:moveTo>
                  <a:lnTo>
                    <a:pt x="3098279" y="2699779"/>
                  </a:lnTo>
                  <a:lnTo>
                    <a:pt x="3098279" y="2658498"/>
                  </a:lnTo>
                  <a:lnTo>
                    <a:pt x="3173773" y="2658498"/>
                  </a:lnTo>
                  <a:close/>
                  <a:moveTo>
                    <a:pt x="2997621" y="2658498"/>
                  </a:moveTo>
                  <a:lnTo>
                    <a:pt x="2922127" y="2658498"/>
                  </a:lnTo>
                  <a:lnTo>
                    <a:pt x="2922127" y="2617217"/>
                  </a:lnTo>
                  <a:lnTo>
                    <a:pt x="2997621" y="2617217"/>
                  </a:lnTo>
                  <a:close/>
                  <a:moveTo>
                    <a:pt x="2821469" y="2617217"/>
                  </a:moveTo>
                  <a:lnTo>
                    <a:pt x="2745975" y="2617217"/>
                  </a:lnTo>
                  <a:lnTo>
                    <a:pt x="2745975" y="2575936"/>
                  </a:lnTo>
                  <a:lnTo>
                    <a:pt x="2821469" y="2575936"/>
                  </a:lnTo>
                  <a:close/>
                  <a:moveTo>
                    <a:pt x="2645317" y="2575936"/>
                  </a:moveTo>
                  <a:lnTo>
                    <a:pt x="2569823" y="2575936"/>
                  </a:lnTo>
                  <a:lnTo>
                    <a:pt x="2569823" y="2534655"/>
                  </a:lnTo>
                  <a:lnTo>
                    <a:pt x="2645317" y="2534655"/>
                  </a:lnTo>
                  <a:close/>
                  <a:moveTo>
                    <a:pt x="2469165" y="2534655"/>
                  </a:moveTo>
                  <a:lnTo>
                    <a:pt x="2393671" y="2534655"/>
                  </a:lnTo>
                  <a:lnTo>
                    <a:pt x="2393671" y="2493374"/>
                  </a:lnTo>
                  <a:lnTo>
                    <a:pt x="2469165" y="2493374"/>
                  </a:lnTo>
                  <a:close/>
                  <a:moveTo>
                    <a:pt x="2293013" y="2493374"/>
                  </a:moveTo>
                  <a:lnTo>
                    <a:pt x="2217519" y="2493374"/>
                  </a:lnTo>
                  <a:lnTo>
                    <a:pt x="2217519" y="2452093"/>
                  </a:lnTo>
                  <a:lnTo>
                    <a:pt x="2293013" y="2452093"/>
                  </a:lnTo>
                  <a:close/>
                  <a:moveTo>
                    <a:pt x="2116861" y="2452093"/>
                  </a:moveTo>
                  <a:lnTo>
                    <a:pt x="2041367" y="2452093"/>
                  </a:lnTo>
                  <a:lnTo>
                    <a:pt x="2041367" y="2410812"/>
                  </a:lnTo>
                  <a:lnTo>
                    <a:pt x="2116861" y="2410812"/>
                  </a:lnTo>
                  <a:close/>
                  <a:moveTo>
                    <a:pt x="1940709" y="2410812"/>
                  </a:moveTo>
                  <a:lnTo>
                    <a:pt x="1865215" y="2410812"/>
                  </a:lnTo>
                  <a:lnTo>
                    <a:pt x="1865215" y="2369531"/>
                  </a:lnTo>
                  <a:lnTo>
                    <a:pt x="1940709" y="2369531"/>
                  </a:lnTo>
                  <a:close/>
                  <a:moveTo>
                    <a:pt x="1764557" y="2369531"/>
                  </a:moveTo>
                  <a:lnTo>
                    <a:pt x="1689063" y="2369531"/>
                  </a:lnTo>
                  <a:lnTo>
                    <a:pt x="1689063" y="2328250"/>
                  </a:lnTo>
                  <a:lnTo>
                    <a:pt x="1764557" y="2328250"/>
                  </a:lnTo>
                  <a:close/>
                  <a:moveTo>
                    <a:pt x="1588405" y="2328250"/>
                  </a:moveTo>
                  <a:lnTo>
                    <a:pt x="1512911" y="2328250"/>
                  </a:lnTo>
                  <a:lnTo>
                    <a:pt x="1512911" y="2286969"/>
                  </a:lnTo>
                  <a:lnTo>
                    <a:pt x="1588405" y="2286969"/>
                  </a:lnTo>
                  <a:close/>
                  <a:moveTo>
                    <a:pt x="1412253" y="2286969"/>
                  </a:moveTo>
                  <a:lnTo>
                    <a:pt x="1336759" y="2286969"/>
                  </a:lnTo>
                  <a:lnTo>
                    <a:pt x="1336759" y="2245688"/>
                  </a:lnTo>
                  <a:lnTo>
                    <a:pt x="1412253" y="2245688"/>
                  </a:lnTo>
                  <a:close/>
                  <a:moveTo>
                    <a:pt x="1236101" y="2245688"/>
                  </a:moveTo>
                  <a:lnTo>
                    <a:pt x="1160607" y="2245688"/>
                  </a:lnTo>
                  <a:lnTo>
                    <a:pt x="1160607" y="2204407"/>
                  </a:lnTo>
                  <a:lnTo>
                    <a:pt x="1236101" y="2204407"/>
                  </a:lnTo>
                  <a:close/>
                  <a:moveTo>
                    <a:pt x="1059949" y="2204407"/>
                  </a:moveTo>
                  <a:lnTo>
                    <a:pt x="984455" y="2204407"/>
                  </a:lnTo>
                  <a:lnTo>
                    <a:pt x="984455" y="2163126"/>
                  </a:lnTo>
                  <a:lnTo>
                    <a:pt x="1059949" y="2163126"/>
                  </a:lnTo>
                  <a:close/>
                  <a:moveTo>
                    <a:pt x="883797" y="2163126"/>
                  </a:moveTo>
                  <a:lnTo>
                    <a:pt x="808303" y="2163126"/>
                  </a:lnTo>
                  <a:lnTo>
                    <a:pt x="808303" y="2121845"/>
                  </a:lnTo>
                  <a:lnTo>
                    <a:pt x="883797" y="2121845"/>
                  </a:lnTo>
                  <a:close/>
                  <a:moveTo>
                    <a:pt x="707645" y="2121845"/>
                  </a:moveTo>
                  <a:lnTo>
                    <a:pt x="632151" y="2121845"/>
                  </a:lnTo>
                  <a:lnTo>
                    <a:pt x="632151" y="2080564"/>
                  </a:lnTo>
                  <a:lnTo>
                    <a:pt x="707645" y="2080564"/>
                  </a:lnTo>
                  <a:close/>
                  <a:moveTo>
                    <a:pt x="531493" y="2080564"/>
                  </a:moveTo>
                  <a:lnTo>
                    <a:pt x="455999" y="2080564"/>
                  </a:lnTo>
                  <a:lnTo>
                    <a:pt x="455999" y="2039283"/>
                  </a:lnTo>
                  <a:lnTo>
                    <a:pt x="531493" y="2039283"/>
                  </a:lnTo>
                  <a:close/>
                  <a:moveTo>
                    <a:pt x="355341" y="2039283"/>
                  </a:moveTo>
                  <a:lnTo>
                    <a:pt x="279400" y="2039283"/>
                  </a:lnTo>
                  <a:lnTo>
                    <a:pt x="279400" y="1998002"/>
                  </a:lnTo>
                  <a:lnTo>
                    <a:pt x="355341" y="1998002"/>
                  </a:lnTo>
                  <a:close/>
                  <a:moveTo>
                    <a:pt x="177800" y="1998002"/>
                  </a:moveTo>
                  <a:lnTo>
                    <a:pt x="101600" y="1998002"/>
                  </a:lnTo>
                  <a:lnTo>
                    <a:pt x="101600" y="1956721"/>
                  </a:lnTo>
                  <a:lnTo>
                    <a:pt x="177800" y="1956721"/>
                  </a:lnTo>
                  <a:close/>
                  <a:moveTo>
                    <a:pt x="0" y="1956721"/>
                  </a:moveTo>
                  <a:lnTo>
                    <a:pt x="340242" y="1956721"/>
                  </a:lnTo>
                  <a:cubicBezTo>
                    <a:pt x="333322" y="1956721"/>
                    <a:pt x="327660" y="1947432"/>
                    <a:pt x="327660" y="1936080"/>
                  </a:cubicBezTo>
                  <a:lnTo>
                    <a:pt x="327660" y="4272586"/>
                  </a:lnTo>
                  <a:lnTo>
                    <a:pt x="352825" y="4272586"/>
                  </a:lnTo>
                  <a:lnTo>
                    <a:pt x="352825" y="4330379"/>
                  </a:lnTo>
                  <a:lnTo>
                    <a:pt x="340242" y="4330379"/>
                  </a:lnTo>
                  <a:lnTo>
                    <a:pt x="340242" y="4309739"/>
                  </a:lnTo>
                  <a:lnTo>
                    <a:pt x="380506" y="4309739"/>
                  </a:lnTo>
                  <a:close/>
                  <a:moveTo>
                    <a:pt x="327660" y="4107462"/>
                  </a:moveTo>
                  <a:lnTo>
                    <a:pt x="327660" y="3983619"/>
                  </a:lnTo>
                  <a:lnTo>
                    <a:pt x="352825" y="3983619"/>
                  </a:lnTo>
                  <a:lnTo>
                    <a:pt x="352825" y="4107462"/>
                  </a:lnTo>
                  <a:close/>
                  <a:moveTo>
                    <a:pt x="352825" y="3818495"/>
                  </a:moveTo>
                  <a:lnTo>
                    <a:pt x="352825" y="3694652"/>
                  </a:lnTo>
                  <a:lnTo>
                    <a:pt x="352825" y="3818495"/>
                  </a:lnTo>
                  <a:close/>
                  <a:moveTo>
                    <a:pt x="352825" y="3529528"/>
                  </a:moveTo>
                  <a:lnTo>
                    <a:pt x="352825" y="3405684"/>
                  </a:lnTo>
                  <a:lnTo>
                    <a:pt x="352825" y="3529528"/>
                  </a:lnTo>
                  <a:close/>
                  <a:moveTo>
                    <a:pt x="352825" y="3240561"/>
                  </a:moveTo>
                  <a:lnTo>
                    <a:pt x="352825" y="3116717"/>
                  </a:lnTo>
                  <a:lnTo>
                    <a:pt x="352825" y="3240561"/>
                  </a:lnTo>
                  <a:close/>
                  <a:moveTo>
                    <a:pt x="352825" y="2951593"/>
                  </a:moveTo>
                  <a:lnTo>
                    <a:pt x="352825" y="2827750"/>
                  </a:lnTo>
                  <a:lnTo>
                    <a:pt x="352825" y="2951593"/>
                  </a:lnTo>
                  <a:close/>
                  <a:moveTo>
                    <a:pt x="352825" y="2662626"/>
                  </a:moveTo>
                  <a:lnTo>
                    <a:pt x="352825" y="2538783"/>
                  </a:lnTo>
                  <a:lnTo>
                    <a:pt x="352825" y="2662626"/>
                  </a:lnTo>
                  <a:close/>
                  <a:moveTo>
                    <a:pt x="352825" y="2373659"/>
                  </a:moveTo>
                  <a:lnTo>
                    <a:pt x="352825" y="2249816"/>
                  </a:lnTo>
                  <a:lnTo>
                    <a:pt x="352825" y="2373659"/>
                  </a:lnTo>
                  <a:close/>
                  <a:moveTo>
                    <a:pt x="352825" y="2084692"/>
                  </a:moveTo>
                  <a:lnTo>
                    <a:pt x="352825" y="1960849"/>
                  </a:lnTo>
                  <a:lnTo>
                    <a:pt x="352825" y="2084692"/>
                  </a:lnTo>
                  <a:close/>
                  <a:moveTo>
                    <a:pt x="327660" y="1795724"/>
                  </a:moveTo>
                  <a:lnTo>
                    <a:pt x="327660" y="1671881"/>
                  </a:lnTo>
                  <a:lnTo>
                    <a:pt x="352825" y="1671881"/>
                  </a:lnTo>
                  <a:lnTo>
                    <a:pt x="352825" y="1795724"/>
                  </a:lnTo>
                  <a:close/>
                  <a:moveTo>
                    <a:pt x="327660" y="1506757"/>
                  </a:moveTo>
                  <a:lnTo>
                    <a:pt x="327660" y="1382914"/>
                  </a:lnTo>
                  <a:lnTo>
                    <a:pt x="352825" y="1382914"/>
                  </a:lnTo>
                  <a:lnTo>
                    <a:pt x="352825" y="1506757"/>
                  </a:lnTo>
                  <a:close/>
                  <a:moveTo>
                    <a:pt x="327660" y="1217790"/>
                  </a:moveTo>
                  <a:lnTo>
                    <a:pt x="327660" y="1093947"/>
                  </a:lnTo>
                  <a:lnTo>
                    <a:pt x="352825" y="1093947"/>
                  </a:lnTo>
                  <a:lnTo>
                    <a:pt x="352825" y="1217790"/>
                  </a:lnTo>
                  <a:close/>
                  <a:moveTo>
                    <a:pt x="327660" y="928823"/>
                  </a:moveTo>
                  <a:lnTo>
                    <a:pt x="327660" y="804980"/>
                  </a:lnTo>
                  <a:lnTo>
                    <a:pt x="352825" y="804980"/>
                  </a:lnTo>
                  <a:lnTo>
                    <a:pt x="352825" y="928823"/>
                  </a:lnTo>
                  <a:close/>
                  <a:moveTo>
                    <a:pt x="327660" y="639856"/>
                  </a:moveTo>
                  <a:lnTo>
                    <a:pt x="327660" y="516013"/>
                  </a:lnTo>
                  <a:lnTo>
                    <a:pt x="352825" y="516013"/>
                  </a:lnTo>
                  <a:lnTo>
                    <a:pt x="352825" y="639856"/>
                  </a:lnTo>
                  <a:close/>
                  <a:moveTo>
                    <a:pt x="327660" y="350889"/>
                  </a:moveTo>
                  <a:lnTo>
                    <a:pt x="327660" y="227046"/>
                  </a:lnTo>
                  <a:lnTo>
                    <a:pt x="352825" y="227046"/>
                  </a:lnTo>
                  <a:lnTo>
                    <a:pt x="352825" y="350889"/>
                  </a:lnTo>
                  <a:close/>
                  <a:moveTo>
                    <a:pt x="327660" y="61922"/>
                  </a:moveTo>
                  <a:lnTo>
                    <a:pt x="327660" y="20641"/>
                  </a:lnTo>
                  <a:cubicBezTo>
                    <a:pt x="327660" y="9288"/>
                    <a:pt x="333322" y="0"/>
                    <a:pt x="340242" y="0"/>
                  </a:cubicBezTo>
                  <a:lnTo>
                    <a:pt x="415736" y="0"/>
                  </a:lnTo>
                  <a:lnTo>
                    <a:pt x="415736" y="41281"/>
                  </a:lnTo>
                  <a:lnTo>
                    <a:pt x="340242" y="41281"/>
                  </a:lnTo>
                  <a:lnTo>
                    <a:pt x="340242" y="20641"/>
                  </a:lnTo>
                  <a:lnTo>
                    <a:pt x="352825" y="20641"/>
                  </a:lnTo>
                  <a:lnTo>
                    <a:pt x="352825" y="61922"/>
                  </a:lnTo>
                  <a:close/>
                </a:path>
              </a:pathLst>
            </a:custGeom>
            <a:solidFill>
              <a:srgbClr val="0EA5B7"/>
            </a:solidFill>
          </p:spPr>
        </p:sp>
      </p:grpSp>
      <p:sp>
        <p:nvSpPr>
          <p:cNvPr name="Freeform 82" id="82"/>
          <p:cNvSpPr/>
          <p:nvPr/>
        </p:nvSpPr>
        <p:spPr>
          <a:xfrm flipH="false" flipV="false" rot="0">
            <a:off x="16733322" y="480060"/>
            <a:ext cx="1234835" cy="1234835"/>
          </a:xfrm>
          <a:custGeom>
            <a:avLst/>
            <a:gdLst/>
            <a:ahLst/>
            <a:cxnLst/>
            <a:rect r="r" b="b" t="t" l="l"/>
            <a:pathLst>
              <a:path h="1234835" w="1234835">
                <a:moveTo>
                  <a:pt x="0" y="0"/>
                </a:moveTo>
                <a:lnTo>
                  <a:pt x="1234836" y="0"/>
                </a:lnTo>
                <a:lnTo>
                  <a:pt x="1234836" y="1234835"/>
                </a:lnTo>
                <a:lnTo>
                  <a:pt x="0" y="12348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3" id="83"/>
          <p:cNvSpPr/>
          <p:nvPr/>
        </p:nvSpPr>
        <p:spPr>
          <a:xfrm flipH="false" flipV="false" rot="0">
            <a:off x="314168" y="490275"/>
            <a:ext cx="1181637" cy="1137738"/>
          </a:xfrm>
          <a:custGeom>
            <a:avLst/>
            <a:gdLst/>
            <a:ahLst/>
            <a:cxnLst/>
            <a:rect r="r" b="b" t="t" l="l"/>
            <a:pathLst>
              <a:path h="1137738" w="1181637">
                <a:moveTo>
                  <a:pt x="0" y="0"/>
                </a:moveTo>
                <a:lnTo>
                  <a:pt x="1181638" y="0"/>
                </a:lnTo>
                <a:lnTo>
                  <a:pt x="1181638" y="1137738"/>
                </a:lnTo>
                <a:lnTo>
                  <a:pt x="0" y="11377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84" id="84"/>
          <p:cNvSpPr txBox="true"/>
          <p:nvPr/>
        </p:nvSpPr>
        <p:spPr>
          <a:xfrm rot="0">
            <a:off x="12916012" y="9763286"/>
            <a:ext cx="5052146" cy="3329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65"/>
              </a:lnSpc>
            </a:pPr>
            <a:r>
              <a:rPr lang="en-US" sz="1975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Silvia De Lucchi DVM, CVA CVBMA, CVTP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7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9525" y="-9525"/>
            <a:ext cx="18261330" cy="224790"/>
            <a:chOff x="0" y="0"/>
            <a:chExt cx="24348440" cy="29972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12700" y="12700"/>
              <a:ext cx="24323039" cy="274320"/>
            </a:xfrm>
            <a:custGeom>
              <a:avLst/>
              <a:gdLst/>
              <a:ahLst/>
              <a:cxnLst/>
              <a:rect r="r" b="b" t="t" l="l"/>
              <a:pathLst>
                <a:path h="274320" w="24323039">
                  <a:moveTo>
                    <a:pt x="0" y="0"/>
                  </a:moveTo>
                  <a:lnTo>
                    <a:pt x="24323039" y="0"/>
                  </a:lnTo>
                  <a:lnTo>
                    <a:pt x="24323039" y="274320"/>
                  </a:lnTo>
                  <a:lnTo>
                    <a:pt x="0" y="274320"/>
                  </a:lnTo>
                  <a:close/>
                </a:path>
              </a:pathLst>
            </a:custGeom>
            <a:solidFill>
              <a:srgbClr val="065A82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348439" cy="299720"/>
            </a:xfrm>
            <a:custGeom>
              <a:avLst/>
              <a:gdLst/>
              <a:ahLst/>
              <a:cxnLst/>
              <a:rect r="r" b="b" t="t" l="l"/>
              <a:pathLst>
                <a:path h="299720" w="24348439">
                  <a:moveTo>
                    <a:pt x="12700" y="0"/>
                  </a:moveTo>
                  <a:lnTo>
                    <a:pt x="24335739" y="0"/>
                  </a:lnTo>
                  <a:cubicBezTo>
                    <a:pt x="24342725" y="0"/>
                    <a:pt x="24348439" y="5715"/>
                    <a:pt x="24348439" y="12700"/>
                  </a:cubicBezTo>
                  <a:lnTo>
                    <a:pt x="24348439" y="287020"/>
                  </a:lnTo>
                  <a:cubicBezTo>
                    <a:pt x="24348439" y="294005"/>
                    <a:pt x="24342725" y="299720"/>
                    <a:pt x="24335739" y="299720"/>
                  </a:cubicBezTo>
                  <a:lnTo>
                    <a:pt x="12700" y="299720"/>
                  </a:lnTo>
                  <a:cubicBezTo>
                    <a:pt x="5715" y="299720"/>
                    <a:pt x="0" y="294005"/>
                    <a:pt x="0" y="28702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287020"/>
                  </a:lnTo>
                  <a:lnTo>
                    <a:pt x="12700" y="287020"/>
                  </a:lnTo>
                  <a:lnTo>
                    <a:pt x="12700" y="274320"/>
                  </a:lnTo>
                  <a:lnTo>
                    <a:pt x="24335739" y="274320"/>
                  </a:lnTo>
                  <a:lnTo>
                    <a:pt x="24335739" y="287020"/>
                  </a:lnTo>
                  <a:lnTo>
                    <a:pt x="24323039" y="287020"/>
                  </a:lnTo>
                  <a:lnTo>
                    <a:pt x="24323039" y="12700"/>
                  </a:lnTo>
                  <a:lnTo>
                    <a:pt x="24335739" y="12700"/>
                  </a:lnTo>
                  <a:lnTo>
                    <a:pt x="24335739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065A82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1835144" y="480060"/>
            <a:ext cx="13716000" cy="480060"/>
            <a:chOff x="0" y="0"/>
            <a:chExt cx="18288000" cy="64008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8288000" cy="640080"/>
            </a:xfrm>
            <a:custGeom>
              <a:avLst/>
              <a:gdLst/>
              <a:ahLst/>
              <a:cxnLst/>
              <a:rect r="r" b="b" t="t" l="l"/>
              <a:pathLst>
                <a:path h="640080" w="18288000">
                  <a:moveTo>
                    <a:pt x="0" y="0"/>
                  </a:moveTo>
                  <a:lnTo>
                    <a:pt x="18288000" y="0"/>
                  </a:lnTo>
                  <a:lnTo>
                    <a:pt x="18288000" y="640080"/>
                  </a:lnTo>
                  <a:lnTo>
                    <a:pt x="0" y="64008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506715" r="0" b="-506715"/>
              </a:stretch>
            </a:blip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18288000" cy="66865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1980"/>
                </a:lnSpc>
              </a:pPr>
              <a:r>
                <a:rPr lang="en-US" b="true" sz="1650" spc="600">
                  <a:solidFill>
                    <a:srgbClr val="0EA5B7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PATOLOGIA MTCV</a:t>
              </a: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1835144" y="950595"/>
            <a:ext cx="16596360" cy="752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79"/>
              </a:lnSpc>
            </a:pPr>
            <a:r>
              <a:rPr lang="en-US" sz="4899" b="true">
                <a:solidFill>
                  <a:srgbClr val="21295C"/>
                </a:solidFill>
                <a:latin typeface="Cambria Bold"/>
                <a:ea typeface="Cambria Bold"/>
                <a:cs typeface="Cambria Bold"/>
                <a:sym typeface="Cambria Bold"/>
              </a:rPr>
              <a:t>Meridiani - Polmone LU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1835144" y="1714895"/>
            <a:ext cx="842010" cy="101346"/>
            <a:chOff x="0" y="0"/>
            <a:chExt cx="1122680" cy="135128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12700" y="12700"/>
              <a:ext cx="1097280" cy="109728"/>
            </a:xfrm>
            <a:custGeom>
              <a:avLst/>
              <a:gdLst/>
              <a:ahLst/>
              <a:cxnLst/>
              <a:rect r="r" b="b" t="t" l="l"/>
              <a:pathLst>
                <a:path h="109728" w="1097280">
                  <a:moveTo>
                    <a:pt x="0" y="0"/>
                  </a:moveTo>
                  <a:lnTo>
                    <a:pt x="1097280" y="0"/>
                  </a:lnTo>
                  <a:lnTo>
                    <a:pt x="1097280" y="109728"/>
                  </a:lnTo>
                  <a:lnTo>
                    <a:pt x="0" y="109728"/>
                  </a:lnTo>
                  <a:close/>
                </a:path>
              </a:pathLst>
            </a:custGeom>
            <a:solidFill>
              <a:srgbClr val="0EA5B7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122680" cy="135128"/>
            </a:xfrm>
            <a:custGeom>
              <a:avLst/>
              <a:gdLst/>
              <a:ahLst/>
              <a:cxnLst/>
              <a:rect r="r" b="b" t="t" l="l"/>
              <a:pathLst>
                <a:path h="135128" w="1122680">
                  <a:moveTo>
                    <a:pt x="12700" y="0"/>
                  </a:moveTo>
                  <a:lnTo>
                    <a:pt x="1109980" y="0"/>
                  </a:lnTo>
                  <a:cubicBezTo>
                    <a:pt x="1116965" y="0"/>
                    <a:pt x="1122680" y="5715"/>
                    <a:pt x="1122680" y="12700"/>
                  </a:cubicBezTo>
                  <a:lnTo>
                    <a:pt x="1122680" y="122428"/>
                  </a:lnTo>
                  <a:cubicBezTo>
                    <a:pt x="1122680" y="129413"/>
                    <a:pt x="1116965" y="135128"/>
                    <a:pt x="1109980" y="135128"/>
                  </a:cubicBezTo>
                  <a:lnTo>
                    <a:pt x="12700" y="135128"/>
                  </a:lnTo>
                  <a:cubicBezTo>
                    <a:pt x="5715" y="135128"/>
                    <a:pt x="0" y="129413"/>
                    <a:pt x="0" y="122428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22428"/>
                  </a:lnTo>
                  <a:lnTo>
                    <a:pt x="12700" y="122428"/>
                  </a:lnTo>
                  <a:lnTo>
                    <a:pt x="12700" y="109728"/>
                  </a:lnTo>
                  <a:lnTo>
                    <a:pt x="1109980" y="109728"/>
                  </a:lnTo>
                  <a:lnTo>
                    <a:pt x="1109980" y="122428"/>
                  </a:lnTo>
                  <a:lnTo>
                    <a:pt x="1097280" y="122428"/>
                  </a:lnTo>
                  <a:lnTo>
                    <a:pt x="1097280" y="12700"/>
                  </a:lnTo>
                  <a:lnTo>
                    <a:pt x="1109980" y="12700"/>
                  </a:lnTo>
                  <a:lnTo>
                    <a:pt x="110998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0EA5B7"/>
            </a:solid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16733322" y="480060"/>
            <a:ext cx="1234835" cy="1234835"/>
          </a:xfrm>
          <a:custGeom>
            <a:avLst/>
            <a:gdLst/>
            <a:ahLst/>
            <a:cxnLst/>
            <a:rect r="r" b="b" t="t" l="l"/>
            <a:pathLst>
              <a:path h="1234835" w="1234835">
                <a:moveTo>
                  <a:pt x="0" y="0"/>
                </a:moveTo>
                <a:lnTo>
                  <a:pt x="1234836" y="0"/>
                </a:lnTo>
                <a:lnTo>
                  <a:pt x="1234836" y="1234835"/>
                </a:lnTo>
                <a:lnTo>
                  <a:pt x="0" y="12348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314168" y="490275"/>
            <a:ext cx="1181637" cy="1137738"/>
          </a:xfrm>
          <a:custGeom>
            <a:avLst/>
            <a:gdLst/>
            <a:ahLst/>
            <a:cxnLst/>
            <a:rect r="r" b="b" t="t" l="l"/>
            <a:pathLst>
              <a:path h="1137738" w="1181637">
                <a:moveTo>
                  <a:pt x="0" y="0"/>
                </a:moveTo>
                <a:lnTo>
                  <a:pt x="1181638" y="0"/>
                </a:lnTo>
                <a:lnTo>
                  <a:pt x="1181638" y="1137738"/>
                </a:lnTo>
                <a:lnTo>
                  <a:pt x="0" y="11377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4112892" y="1303020"/>
            <a:ext cx="10880564" cy="7874808"/>
          </a:xfrm>
          <a:custGeom>
            <a:avLst/>
            <a:gdLst/>
            <a:ahLst/>
            <a:cxnLst/>
            <a:rect r="r" b="b" t="t" l="l"/>
            <a:pathLst>
              <a:path h="7874808" w="10880564">
                <a:moveTo>
                  <a:pt x="0" y="0"/>
                </a:moveTo>
                <a:lnTo>
                  <a:pt x="10880564" y="0"/>
                </a:lnTo>
                <a:lnTo>
                  <a:pt x="10880564" y="7874808"/>
                </a:lnTo>
                <a:lnTo>
                  <a:pt x="0" y="78748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7035633">
            <a:off x="8303178" y="6896174"/>
            <a:ext cx="1817246" cy="315746"/>
          </a:xfrm>
          <a:custGeom>
            <a:avLst/>
            <a:gdLst/>
            <a:ahLst/>
            <a:cxnLst/>
            <a:rect r="r" b="b" t="t" l="l"/>
            <a:pathLst>
              <a:path h="315746" w="1817246">
                <a:moveTo>
                  <a:pt x="0" y="0"/>
                </a:moveTo>
                <a:lnTo>
                  <a:pt x="1817246" y="0"/>
                </a:lnTo>
                <a:lnTo>
                  <a:pt x="1817246" y="315746"/>
                </a:lnTo>
                <a:lnTo>
                  <a:pt x="0" y="3157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true" rot="9490792">
            <a:off x="4254340" y="6953004"/>
            <a:ext cx="1851825" cy="1118039"/>
          </a:xfrm>
          <a:custGeom>
            <a:avLst/>
            <a:gdLst/>
            <a:ahLst/>
            <a:cxnLst/>
            <a:rect r="r" b="b" t="t" l="l"/>
            <a:pathLst>
              <a:path h="1118039" w="1851825">
                <a:moveTo>
                  <a:pt x="0" y="1118039"/>
                </a:moveTo>
                <a:lnTo>
                  <a:pt x="1851825" y="1118039"/>
                </a:lnTo>
                <a:lnTo>
                  <a:pt x="1851825" y="0"/>
                </a:lnTo>
                <a:lnTo>
                  <a:pt x="0" y="0"/>
                </a:lnTo>
                <a:lnTo>
                  <a:pt x="0" y="1118039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3086656">
            <a:off x="6752248" y="8463359"/>
            <a:ext cx="2009011" cy="349066"/>
          </a:xfrm>
          <a:custGeom>
            <a:avLst/>
            <a:gdLst/>
            <a:ahLst/>
            <a:cxnLst/>
            <a:rect r="r" b="b" t="t" l="l"/>
            <a:pathLst>
              <a:path h="349066" w="2009011">
                <a:moveTo>
                  <a:pt x="0" y="0"/>
                </a:moveTo>
                <a:lnTo>
                  <a:pt x="2009011" y="0"/>
                </a:lnTo>
                <a:lnTo>
                  <a:pt x="2009011" y="349066"/>
                </a:lnTo>
                <a:lnTo>
                  <a:pt x="0" y="3490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8075218" y="7876914"/>
            <a:ext cx="1136583" cy="498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79"/>
              </a:lnSpc>
              <a:spcBef>
                <a:spcPct val="0"/>
              </a:spcBef>
            </a:pPr>
            <a:r>
              <a:rPr lang="en-US" b="true" sz="2914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LU-1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8416591" y="9322623"/>
            <a:ext cx="1136583" cy="498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79"/>
              </a:lnSpc>
              <a:spcBef>
                <a:spcPct val="0"/>
              </a:spcBef>
            </a:pPr>
            <a:r>
              <a:rPr lang="en-US" b="true" sz="2914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LU-7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3137943" y="7686434"/>
            <a:ext cx="1136583" cy="498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79"/>
              </a:lnSpc>
              <a:spcBef>
                <a:spcPct val="0"/>
              </a:spcBef>
            </a:pPr>
            <a:r>
              <a:rPr lang="en-US" b="true" sz="2914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LU-9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2916012" y="9763286"/>
            <a:ext cx="5052146" cy="3329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65"/>
              </a:lnSpc>
            </a:pPr>
            <a:r>
              <a:rPr lang="en-US" sz="1975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Silvia De Lucchi DVM, CVA CVBMA, CVTP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7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9525" y="-9525"/>
            <a:ext cx="18261330" cy="224790"/>
            <a:chOff x="0" y="0"/>
            <a:chExt cx="24348440" cy="29972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12700" y="12700"/>
              <a:ext cx="24323039" cy="274320"/>
            </a:xfrm>
            <a:custGeom>
              <a:avLst/>
              <a:gdLst/>
              <a:ahLst/>
              <a:cxnLst/>
              <a:rect r="r" b="b" t="t" l="l"/>
              <a:pathLst>
                <a:path h="274320" w="24323039">
                  <a:moveTo>
                    <a:pt x="0" y="0"/>
                  </a:moveTo>
                  <a:lnTo>
                    <a:pt x="24323039" y="0"/>
                  </a:lnTo>
                  <a:lnTo>
                    <a:pt x="24323039" y="274320"/>
                  </a:lnTo>
                  <a:lnTo>
                    <a:pt x="0" y="274320"/>
                  </a:lnTo>
                  <a:close/>
                </a:path>
              </a:pathLst>
            </a:custGeom>
            <a:solidFill>
              <a:srgbClr val="065A82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348439" cy="299720"/>
            </a:xfrm>
            <a:custGeom>
              <a:avLst/>
              <a:gdLst/>
              <a:ahLst/>
              <a:cxnLst/>
              <a:rect r="r" b="b" t="t" l="l"/>
              <a:pathLst>
                <a:path h="299720" w="24348439">
                  <a:moveTo>
                    <a:pt x="12700" y="0"/>
                  </a:moveTo>
                  <a:lnTo>
                    <a:pt x="24335739" y="0"/>
                  </a:lnTo>
                  <a:cubicBezTo>
                    <a:pt x="24342725" y="0"/>
                    <a:pt x="24348439" y="5715"/>
                    <a:pt x="24348439" y="12700"/>
                  </a:cubicBezTo>
                  <a:lnTo>
                    <a:pt x="24348439" y="287020"/>
                  </a:lnTo>
                  <a:cubicBezTo>
                    <a:pt x="24348439" y="294005"/>
                    <a:pt x="24342725" y="299720"/>
                    <a:pt x="24335739" y="299720"/>
                  </a:cubicBezTo>
                  <a:lnTo>
                    <a:pt x="12700" y="299720"/>
                  </a:lnTo>
                  <a:cubicBezTo>
                    <a:pt x="5715" y="299720"/>
                    <a:pt x="0" y="294005"/>
                    <a:pt x="0" y="28702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287020"/>
                  </a:lnTo>
                  <a:lnTo>
                    <a:pt x="12700" y="287020"/>
                  </a:lnTo>
                  <a:lnTo>
                    <a:pt x="12700" y="274320"/>
                  </a:lnTo>
                  <a:lnTo>
                    <a:pt x="24335739" y="274320"/>
                  </a:lnTo>
                  <a:lnTo>
                    <a:pt x="24335739" y="287020"/>
                  </a:lnTo>
                  <a:lnTo>
                    <a:pt x="24323039" y="287020"/>
                  </a:lnTo>
                  <a:lnTo>
                    <a:pt x="24323039" y="12700"/>
                  </a:lnTo>
                  <a:lnTo>
                    <a:pt x="24335739" y="12700"/>
                  </a:lnTo>
                  <a:lnTo>
                    <a:pt x="24335739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065A82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1917771" y="503301"/>
            <a:ext cx="13716000" cy="480060"/>
            <a:chOff x="0" y="0"/>
            <a:chExt cx="18288000" cy="64008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8288000" cy="640080"/>
            </a:xfrm>
            <a:custGeom>
              <a:avLst/>
              <a:gdLst/>
              <a:ahLst/>
              <a:cxnLst/>
              <a:rect r="r" b="b" t="t" l="l"/>
              <a:pathLst>
                <a:path h="640080" w="18288000">
                  <a:moveTo>
                    <a:pt x="0" y="0"/>
                  </a:moveTo>
                  <a:lnTo>
                    <a:pt x="18288000" y="0"/>
                  </a:lnTo>
                  <a:lnTo>
                    <a:pt x="18288000" y="640080"/>
                  </a:lnTo>
                  <a:lnTo>
                    <a:pt x="0" y="64008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506715" r="0" b="-506715"/>
              </a:stretch>
            </a:blip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18288000" cy="66865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1980"/>
                </a:lnSpc>
              </a:pPr>
              <a:r>
                <a:rPr lang="en-US" b="true" sz="1650" spc="600">
                  <a:solidFill>
                    <a:srgbClr val="0EA5B7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DISTAL POINTS</a:t>
              </a: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1917771" y="973836"/>
            <a:ext cx="16596360" cy="1457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4799" b="true">
                <a:solidFill>
                  <a:srgbClr val="21295C"/>
                </a:solidFill>
                <a:latin typeface="Cambria Bold"/>
                <a:ea typeface="Cambria Bold"/>
                <a:cs typeface="Cambria Bold"/>
                <a:sym typeface="Cambria Bold"/>
              </a:rPr>
              <a:t>Rete energetica: perché punti distanti curano</a:t>
            </a:r>
          </a:p>
          <a:p>
            <a:pPr algn="l">
              <a:lnSpc>
                <a:spcPts val="5759"/>
              </a:lnSpc>
            </a:pPr>
            <a:r>
              <a:rPr lang="en-US" sz="4799" b="true">
                <a:solidFill>
                  <a:srgbClr val="21295C"/>
                </a:solidFill>
                <a:latin typeface="Cambria Bold"/>
                <a:ea typeface="Cambria Bold"/>
                <a:cs typeface="Cambria Bold"/>
                <a:sym typeface="Cambria Bold"/>
              </a:rPr>
              <a:t>zone diverse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1917771" y="2431161"/>
            <a:ext cx="842010" cy="101346"/>
            <a:chOff x="0" y="0"/>
            <a:chExt cx="1122680" cy="135128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12700" y="12700"/>
              <a:ext cx="1097280" cy="109728"/>
            </a:xfrm>
            <a:custGeom>
              <a:avLst/>
              <a:gdLst/>
              <a:ahLst/>
              <a:cxnLst/>
              <a:rect r="r" b="b" t="t" l="l"/>
              <a:pathLst>
                <a:path h="109728" w="1097280">
                  <a:moveTo>
                    <a:pt x="0" y="0"/>
                  </a:moveTo>
                  <a:lnTo>
                    <a:pt x="1097280" y="0"/>
                  </a:lnTo>
                  <a:lnTo>
                    <a:pt x="1097280" y="109728"/>
                  </a:lnTo>
                  <a:lnTo>
                    <a:pt x="0" y="109728"/>
                  </a:lnTo>
                  <a:close/>
                </a:path>
              </a:pathLst>
            </a:custGeom>
            <a:solidFill>
              <a:srgbClr val="0EA5B7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122680" cy="135128"/>
            </a:xfrm>
            <a:custGeom>
              <a:avLst/>
              <a:gdLst/>
              <a:ahLst/>
              <a:cxnLst/>
              <a:rect r="r" b="b" t="t" l="l"/>
              <a:pathLst>
                <a:path h="135128" w="1122680">
                  <a:moveTo>
                    <a:pt x="12700" y="0"/>
                  </a:moveTo>
                  <a:lnTo>
                    <a:pt x="1109980" y="0"/>
                  </a:lnTo>
                  <a:cubicBezTo>
                    <a:pt x="1116965" y="0"/>
                    <a:pt x="1122680" y="5715"/>
                    <a:pt x="1122680" y="12700"/>
                  </a:cubicBezTo>
                  <a:lnTo>
                    <a:pt x="1122680" y="122428"/>
                  </a:lnTo>
                  <a:cubicBezTo>
                    <a:pt x="1122680" y="129413"/>
                    <a:pt x="1116965" y="135128"/>
                    <a:pt x="1109980" y="135128"/>
                  </a:cubicBezTo>
                  <a:lnTo>
                    <a:pt x="12700" y="135128"/>
                  </a:lnTo>
                  <a:cubicBezTo>
                    <a:pt x="5715" y="135128"/>
                    <a:pt x="0" y="129413"/>
                    <a:pt x="0" y="122428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22428"/>
                  </a:lnTo>
                  <a:lnTo>
                    <a:pt x="12700" y="122428"/>
                  </a:lnTo>
                  <a:lnTo>
                    <a:pt x="12700" y="109728"/>
                  </a:lnTo>
                  <a:lnTo>
                    <a:pt x="1109980" y="109728"/>
                  </a:lnTo>
                  <a:lnTo>
                    <a:pt x="1109980" y="122428"/>
                  </a:lnTo>
                  <a:lnTo>
                    <a:pt x="1097280" y="122428"/>
                  </a:lnTo>
                  <a:lnTo>
                    <a:pt x="1097280" y="12700"/>
                  </a:lnTo>
                  <a:lnTo>
                    <a:pt x="1109980" y="12700"/>
                  </a:lnTo>
                  <a:lnTo>
                    <a:pt x="110998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0EA5B7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813435" y="2733675"/>
            <a:ext cx="16615410" cy="1802130"/>
            <a:chOff x="0" y="0"/>
            <a:chExt cx="22153880" cy="240284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12700" y="12700"/>
              <a:ext cx="22128480" cy="2377440"/>
            </a:xfrm>
            <a:custGeom>
              <a:avLst/>
              <a:gdLst/>
              <a:ahLst/>
              <a:cxnLst/>
              <a:rect r="r" b="b" t="t" l="l"/>
              <a:pathLst>
                <a:path h="2377440" w="22128480">
                  <a:moveTo>
                    <a:pt x="0" y="0"/>
                  </a:moveTo>
                  <a:lnTo>
                    <a:pt x="22128480" y="0"/>
                  </a:lnTo>
                  <a:lnTo>
                    <a:pt x="22128480" y="2377440"/>
                  </a:lnTo>
                  <a:lnTo>
                    <a:pt x="0" y="2377440"/>
                  </a:lnTo>
                  <a:close/>
                </a:path>
              </a:pathLst>
            </a:custGeom>
            <a:solidFill>
              <a:srgbClr val="E8F3F8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2153880" cy="2402840"/>
            </a:xfrm>
            <a:custGeom>
              <a:avLst/>
              <a:gdLst/>
              <a:ahLst/>
              <a:cxnLst/>
              <a:rect r="r" b="b" t="t" l="l"/>
              <a:pathLst>
                <a:path h="2402840" w="22153880">
                  <a:moveTo>
                    <a:pt x="12700" y="0"/>
                  </a:moveTo>
                  <a:lnTo>
                    <a:pt x="22141180" y="0"/>
                  </a:lnTo>
                  <a:cubicBezTo>
                    <a:pt x="22148166" y="0"/>
                    <a:pt x="22153880" y="5715"/>
                    <a:pt x="22153880" y="12700"/>
                  </a:cubicBezTo>
                  <a:lnTo>
                    <a:pt x="22153880" y="2390140"/>
                  </a:lnTo>
                  <a:cubicBezTo>
                    <a:pt x="22153880" y="2397125"/>
                    <a:pt x="22148166" y="2402840"/>
                    <a:pt x="22141180" y="2402840"/>
                  </a:cubicBezTo>
                  <a:lnTo>
                    <a:pt x="12700" y="2402840"/>
                  </a:lnTo>
                  <a:cubicBezTo>
                    <a:pt x="5715" y="2402840"/>
                    <a:pt x="0" y="2397125"/>
                    <a:pt x="0" y="239014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2390140"/>
                  </a:lnTo>
                  <a:lnTo>
                    <a:pt x="12700" y="2390140"/>
                  </a:lnTo>
                  <a:lnTo>
                    <a:pt x="12700" y="2377440"/>
                  </a:lnTo>
                  <a:lnTo>
                    <a:pt x="22141180" y="2377440"/>
                  </a:lnTo>
                  <a:lnTo>
                    <a:pt x="22141180" y="2390140"/>
                  </a:lnTo>
                  <a:lnTo>
                    <a:pt x="22128480" y="2390140"/>
                  </a:lnTo>
                  <a:lnTo>
                    <a:pt x="22128480" y="12700"/>
                  </a:lnTo>
                  <a:lnTo>
                    <a:pt x="22141180" y="12700"/>
                  </a:lnTo>
                  <a:lnTo>
                    <a:pt x="2214118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0EA5B7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1165860" y="2574712"/>
            <a:ext cx="16184880" cy="2120057"/>
            <a:chOff x="0" y="0"/>
            <a:chExt cx="21579840" cy="2826742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21579839" cy="2826742"/>
            </a:xfrm>
            <a:custGeom>
              <a:avLst/>
              <a:gdLst/>
              <a:ahLst/>
              <a:cxnLst/>
              <a:rect r="r" b="b" t="t" l="l"/>
              <a:pathLst>
                <a:path h="2826742" w="21579839">
                  <a:moveTo>
                    <a:pt x="0" y="0"/>
                  </a:moveTo>
                  <a:lnTo>
                    <a:pt x="21579839" y="0"/>
                  </a:lnTo>
                  <a:lnTo>
                    <a:pt x="21579839" y="2826742"/>
                  </a:lnTo>
                  <a:lnTo>
                    <a:pt x="0" y="2826742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113169" r="0" b="-84335"/>
              </a:stretch>
            </a:blip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9525"/>
              <a:ext cx="21579840" cy="2836267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2879"/>
                </a:lnSpc>
              </a:pPr>
              <a:r>
                <a:rPr lang="en-US" sz="2400">
                  <a:solidFill>
                    <a:srgbClr val="065A82"/>
                  </a:solidFill>
                  <a:latin typeface="Cambria"/>
                  <a:ea typeface="Cambria"/>
                  <a:cs typeface="Cambria"/>
                  <a:sym typeface="Cambria"/>
                </a:rPr>
                <a:t>«È come accendere un interruttore in una stanza per illuminare una lampadina in un'altra: il filo elettrico — il meridiano — permette il passaggio dell'informazione.»</a:t>
              </a: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836295" y="5354337"/>
            <a:ext cx="8248650" cy="3903963"/>
            <a:chOff x="0" y="0"/>
            <a:chExt cx="10998200" cy="5205284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12700" y="11247"/>
              <a:ext cx="10972800" cy="5182789"/>
            </a:xfrm>
            <a:custGeom>
              <a:avLst/>
              <a:gdLst/>
              <a:ahLst/>
              <a:cxnLst/>
              <a:rect r="r" b="b" t="t" l="l"/>
              <a:pathLst>
                <a:path h="5182789" w="10972800">
                  <a:moveTo>
                    <a:pt x="0" y="0"/>
                  </a:moveTo>
                  <a:lnTo>
                    <a:pt x="10972800" y="0"/>
                  </a:lnTo>
                  <a:lnTo>
                    <a:pt x="10972800" y="5182790"/>
                  </a:lnTo>
                  <a:lnTo>
                    <a:pt x="0" y="518279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10998200" cy="5205284"/>
            </a:xfrm>
            <a:custGeom>
              <a:avLst/>
              <a:gdLst/>
              <a:ahLst/>
              <a:cxnLst/>
              <a:rect r="r" b="b" t="t" l="l"/>
              <a:pathLst>
                <a:path h="5205284" w="10998200">
                  <a:moveTo>
                    <a:pt x="12700" y="0"/>
                  </a:moveTo>
                  <a:lnTo>
                    <a:pt x="10985500" y="0"/>
                  </a:lnTo>
                  <a:cubicBezTo>
                    <a:pt x="10992485" y="0"/>
                    <a:pt x="10998200" y="5061"/>
                    <a:pt x="10998200" y="11247"/>
                  </a:cubicBezTo>
                  <a:lnTo>
                    <a:pt x="10998200" y="5194037"/>
                  </a:lnTo>
                  <a:cubicBezTo>
                    <a:pt x="10998200" y="5200223"/>
                    <a:pt x="10992485" y="5205284"/>
                    <a:pt x="10985500" y="5205284"/>
                  </a:cubicBezTo>
                  <a:lnTo>
                    <a:pt x="12700" y="5205284"/>
                  </a:lnTo>
                  <a:cubicBezTo>
                    <a:pt x="5715" y="5205284"/>
                    <a:pt x="0" y="5200223"/>
                    <a:pt x="0" y="5194037"/>
                  </a:cubicBezTo>
                  <a:lnTo>
                    <a:pt x="0" y="11247"/>
                  </a:lnTo>
                  <a:cubicBezTo>
                    <a:pt x="0" y="5061"/>
                    <a:pt x="5715" y="0"/>
                    <a:pt x="12700" y="0"/>
                  </a:cubicBezTo>
                  <a:moveTo>
                    <a:pt x="12700" y="22495"/>
                  </a:moveTo>
                  <a:lnTo>
                    <a:pt x="12700" y="11247"/>
                  </a:lnTo>
                  <a:lnTo>
                    <a:pt x="25400" y="11247"/>
                  </a:lnTo>
                  <a:lnTo>
                    <a:pt x="25400" y="5194037"/>
                  </a:lnTo>
                  <a:lnTo>
                    <a:pt x="12700" y="5194037"/>
                  </a:lnTo>
                  <a:lnTo>
                    <a:pt x="12700" y="5182789"/>
                  </a:lnTo>
                  <a:lnTo>
                    <a:pt x="10985500" y="5182789"/>
                  </a:lnTo>
                  <a:lnTo>
                    <a:pt x="10985500" y="5194037"/>
                  </a:lnTo>
                  <a:lnTo>
                    <a:pt x="10972800" y="5194037"/>
                  </a:lnTo>
                  <a:lnTo>
                    <a:pt x="10972800" y="11247"/>
                  </a:lnTo>
                  <a:lnTo>
                    <a:pt x="10985500" y="11247"/>
                  </a:lnTo>
                  <a:lnTo>
                    <a:pt x="10985500" y="22495"/>
                  </a:lnTo>
                  <a:lnTo>
                    <a:pt x="12700" y="22495"/>
                  </a:lnTo>
                  <a:close/>
                </a:path>
              </a:pathLst>
            </a:custGeom>
            <a:solidFill>
              <a:srgbClr val="D9E2EC"/>
            </a:solid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836295" y="5354337"/>
            <a:ext cx="8248650" cy="842010"/>
            <a:chOff x="0" y="0"/>
            <a:chExt cx="10998200" cy="112268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12700" y="12700"/>
              <a:ext cx="10972800" cy="1097280"/>
            </a:xfrm>
            <a:custGeom>
              <a:avLst/>
              <a:gdLst/>
              <a:ahLst/>
              <a:cxnLst/>
              <a:rect r="r" b="b" t="t" l="l"/>
              <a:pathLst>
                <a:path h="1097280" w="10972800">
                  <a:moveTo>
                    <a:pt x="0" y="0"/>
                  </a:moveTo>
                  <a:lnTo>
                    <a:pt x="10972800" y="0"/>
                  </a:lnTo>
                  <a:lnTo>
                    <a:pt x="10972800" y="1097280"/>
                  </a:lnTo>
                  <a:lnTo>
                    <a:pt x="0" y="1097280"/>
                  </a:lnTo>
                  <a:close/>
                </a:path>
              </a:pathLst>
            </a:custGeom>
            <a:solidFill>
              <a:srgbClr val="1C7293"/>
            </a:solid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10998200" cy="1122680"/>
            </a:xfrm>
            <a:custGeom>
              <a:avLst/>
              <a:gdLst/>
              <a:ahLst/>
              <a:cxnLst/>
              <a:rect r="r" b="b" t="t" l="l"/>
              <a:pathLst>
                <a:path h="1122680" w="10998200">
                  <a:moveTo>
                    <a:pt x="12700" y="0"/>
                  </a:moveTo>
                  <a:lnTo>
                    <a:pt x="10985500" y="0"/>
                  </a:lnTo>
                  <a:cubicBezTo>
                    <a:pt x="10992485" y="0"/>
                    <a:pt x="10998200" y="5715"/>
                    <a:pt x="10998200" y="12700"/>
                  </a:cubicBezTo>
                  <a:lnTo>
                    <a:pt x="10998200" y="1109980"/>
                  </a:lnTo>
                  <a:cubicBezTo>
                    <a:pt x="10998200" y="1116965"/>
                    <a:pt x="10992485" y="1122680"/>
                    <a:pt x="10985500" y="1122680"/>
                  </a:cubicBezTo>
                  <a:lnTo>
                    <a:pt x="12700" y="1122680"/>
                  </a:lnTo>
                  <a:cubicBezTo>
                    <a:pt x="5715" y="1122680"/>
                    <a:pt x="0" y="1116965"/>
                    <a:pt x="0" y="110998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109980"/>
                  </a:lnTo>
                  <a:lnTo>
                    <a:pt x="12700" y="1109980"/>
                  </a:lnTo>
                  <a:lnTo>
                    <a:pt x="12700" y="1097280"/>
                  </a:lnTo>
                  <a:lnTo>
                    <a:pt x="10985500" y="1097280"/>
                  </a:lnTo>
                  <a:lnTo>
                    <a:pt x="10985500" y="1109980"/>
                  </a:lnTo>
                  <a:lnTo>
                    <a:pt x="10972800" y="1109980"/>
                  </a:lnTo>
                  <a:lnTo>
                    <a:pt x="10972800" y="12700"/>
                  </a:lnTo>
                  <a:lnTo>
                    <a:pt x="10985500" y="12700"/>
                  </a:lnTo>
                  <a:lnTo>
                    <a:pt x="1098550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1C7293"/>
            </a:solidFill>
          </p:spPr>
        </p:sp>
      </p:grpSp>
      <p:grpSp>
        <p:nvGrpSpPr>
          <p:cNvPr name="Group 24" id="24"/>
          <p:cNvGrpSpPr/>
          <p:nvPr/>
        </p:nvGrpSpPr>
        <p:grpSpPr>
          <a:xfrm rot="0">
            <a:off x="1120140" y="4968746"/>
            <a:ext cx="7680960" cy="1613193"/>
            <a:chOff x="0" y="0"/>
            <a:chExt cx="10241280" cy="2150923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10241280" cy="2150923"/>
            </a:xfrm>
            <a:custGeom>
              <a:avLst/>
              <a:gdLst/>
              <a:ahLst/>
              <a:cxnLst/>
              <a:rect r="r" b="b" t="t" l="l"/>
              <a:pathLst>
                <a:path h="2150923" w="10241280">
                  <a:moveTo>
                    <a:pt x="0" y="0"/>
                  </a:moveTo>
                  <a:lnTo>
                    <a:pt x="10241280" y="0"/>
                  </a:lnTo>
                  <a:lnTo>
                    <a:pt x="10241280" y="2150923"/>
                  </a:lnTo>
                  <a:lnTo>
                    <a:pt x="0" y="2150923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67267" r="0" b="-18282"/>
              </a:stretch>
            </a:blipFill>
          </p:spPr>
        </p:sp>
        <p:sp>
          <p:nvSpPr>
            <p:cNvPr name="TextBox 26" id="26"/>
            <p:cNvSpPr txBox="true"/>
            <p:nvPr/>
          </p:nvSpPr>
          <p:spPr>
            <a:xfrm>
              <a:off x="0" y="-19050"/>
              <a:ext cx="10241280" cy="2169973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2640"/>
                </a:lnSpc>
              </a:pPr>
              <a:r>
                <a:rPr lang="en-US" sz="2200" b="true">
                  <a:solidFill>
                    <a:srgbClr val="FFFFF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Esempio 1 · LU-7 (sul carpo)</a:t>
              </a:r>
            </a:p>
          </p:txBody>
        </p:sp>
      </p:grpSp>
      <p:sp>
        <p:nvSpPr>
          <p:cNvPr name="TextBox 27" id="27"/>
          <p:cNvSpPr txBox="true"/>
          <p:nvPr/>
        </p:nvSpPr>
        <p:spPr>
          <a:xfrm rot="0">
            <a:off x="1188720" y="6615447"/>
            <a:ext cx="7680960" cy="1847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1F2937"/>
                </a:solidFill>
                <a:latin typeface="Calibri (MS)"/>
                <a:ea typeface="Calibri (MS)"/>
                <a:cs typeface="Calibri (MS)"/>
                <a:sym typeface="Calibri (MS)"/>
              </a:rPr>
              <a:t>Pur essendo lontano dalla cervicale, </a:t>
            </a:r>
            <a:r>
              <a:rPr lang="en-US" sz="2400" b="true">
                <a:solidFill>
                  <a:srgbClr val="065A8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la sua stimolazione agisce direttamente sulle tensioni di quella zona.</a:t>
            </a:r>
          </a:p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1F2937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</a:p>
          <a:p>
            <a:pPr algn="l">
              <a:lnSpc>
                <a:spcPts val="2879"/>
              </a:lnSpc>
            </a:pPr>
            <a:r>
              <a:rPr lang="en-US" sz="2400" i="true">
                <a:solidFill>
                  <a:srgbClr val="1F2937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Il meridiano LU trasmette il segnale attraverso l'intero canale, influenzando aree specifiche del corpo.</a:t>
            </a:r>
          </a:p>
        </p:txBody>
      </p:sp>
      <p:grpSp>
        <p:nvGrpSpPr>
          <p:cNvPr name="Group 28" id="28"/>
          <p:cNvGrpSpPr/>
          <p:nvPr/>
        </p:nvGrpSpPr>
        <p:grpSpPr>
          <a:xfrm rot="0">
            <a:off x="9477375" y="5354337"/>
            <a:ext cx="7974330" cy="3903963"/>
            <a:chOff x="0" y="0"/>
            <a:chExt cx="10632440" cy="5205284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12700" y="11247"/>
              <a:ext cx="10607040" cy="5182789"/>
            </a:xfrm>
            <a:custGeom>
              <a:avLst/>
              <a:gdLst/>
              <a:ahLst/>
              <a:cxnLst/>
              <a:rect r="r" b="b" t="t" l="l"/>
              <a:pathLst>
                <a:path h="5182789" w="10607040">
                  <a:moveTo>
                    <a:pt x="0" y="0"/>
                  </a:moveTo>
                  <a:lnTo>
                    <a:pt x="10607040" y="0"/>
                  </a:lnTo>
                  <a:lnTo>
                    <a:pt x="10607040" y="5182790"/>
                  </a:lnTo>
                  <a:lnTo>
                    <a:pt x="0" y="518279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10632440" cy="5205284"/>
            </a:xfrm>
            <a:custGeom>
              <a:avLst/>
              <a:gdLst/>
              <a:ahLst/>
              <a:cxnLst/>
              <a:rect r="r" b="b" t="t" l="l"/>
              <a:pathLst>
                <a:path h="5205284" w="10632440">
                  <a:moveTo>
                    <a:pt x="12700" y="0"/>
                  </a:moveTo>
                  <a:lnTo>
                    <a:pt x="10619740" y="0"/>
                  </a:lnTo>
                  <a:cubicBezTo>
                    <a:pt x="10626725" y="0"/>
                    <a:pt x="10632440" y="5061"/>
                    <a:pt x="10632440" y="11247"/>
                  </a:cubicBezTo>
                  <a:lnTo>
                    <a:pt x="10632440" y="5194037"/>
                  </a:lnTo>
                  <a:cubicBezTo>
                    <a:pt x="10632440" y="5200223"/>
                    <a:pt x="10626725" y="5205284"/>
                    <a:pt x="10619740" y="5205284"/>
                  </a:cubicBezTo>
                  <a:lnTo>
                    <a:pt x="12700" y="5205284"/>
                  </a:lnTo>
                  <a:cubicBezTo>
                    <a:pt x="5715" y="5205284"/>
                    <a:pt x="0" y="5200223"/>
                    <a:pt x="0" y="5194037"/>
                  </a:cubicBezTo>
                  <a:lnTo>
                    <a:pt x="0" y="11247"/>
                  </a:lnTo>
                  <a:cubicBezTo>
                    <a:pt x="0" y="5061"/>
                    <a:pt x="5715" y="0"/>
                    <a:pt x="12700" y="0"/>
                  </a:cubicBezTo>
                  <a:moveTo>
                    <a:pt x="12700" y="22495"/>
                  </a:moveTo>
                  <a:lnTo>
                    <a:pt x="12700" y="11247"/>
                  </a:lnTo>
                  <a:lnTo>
                    <a:pt x="25400" y="11247"/>
                  </a:lnTo>
                  <a:lnTo>
                    <a:pt x="25400" y="5194037"/>
                  </a:lnTo>
                  <a:lnTo>
                    <a:pt x="12700" y="5194037"/>
                  </a:lnTo>
                  <a:lnTo>
                    <a:pt x="12700" y="5182789"/>
                  </a:lnTo>
                  <a:lnTo>
                    <a:pt x="10619740" y="5182789"/>
                  </a:lnTo>
                  <a:lnTo>
                    <a:pt x="10619740" y="5194037"/>
                  </a:lnTo>
                  <a:lnTo>
                    <a:pt x="10607040" y="5194037"/>
                  </a:lnTo>
                  <a:lnTo>
                    <a:pt x="10607040" y="11247"/>
                  </a:lnTo>
                  <a:lnTo>
                    <a:pt x="10619740" y="11247"/>
                  </a:lnTo>
                  <a:lnTo>
                    <a:pt x="10619740" y="22495"/>
                  </a:lnTo>
                  <a:lnTo>
                    <a:pt x="12700" y="22495"/>
                  </a:lnTo>
                  <a:close/>
                </a:path>
              </a:pathLst>
            </a:custGeom>
            <a:solidFill>
              <a:srgbClr val="D9E2EC"/>
            </a:solidFill>
          </p:spPr>
        </p:sp>
      </p:grpSp>
      <p:grpSp>
        <p:nvGrpSpPr>
          <p:cNvPr name="Group 31" id="31"/>
          <p:cNvGrpSpPr/>
          <p:nvPr/>
        </p:nvGrpSpPr>
        <p:grpSpPr>
          <a:xfrm rot="0">
            <a:off x="9477375" y="5354337"/>
            <a:ext cx="7974330" cy="842010"/>
            <a:chOff x="0" y="0"/>
            <a:chExt cx="10632440" cy="112268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12700" y="12700"/>
              <a:ext cx="10607040" cy="1097280"/>
            </a:xfrm>
            <a:custGeom>
              <a:avLst/>
              <a:gdLst/>
              <a:ahLst/>
              <a:cxnLst/>
              <a:rect r="r" b="b" t="t" l="l"/>
              <a:pathLst>
                <a:path h="1097280" w="10607040">
                  <a:moveTo>
                    <a:pt x="0" y="0"/>
                  </a:moveTo>
                  <a:lnTo>
                    <a:pt x="10607040" y="0"/>
                  </a:lnTo>
                  <a:lnTo>
                    <a:pt x="10607040" y="1097280"/>
                  </a:lnTo>
                  <a:lnTo>
                    <a:pt x="0" y="1097280"/>
                  </a:lnTo>
                  <a:close/>
                </a:path>
              </a:pathLst>
            </a:custGeom>
            <a:solidFill>
              <a:srgbClr val="065A82"/>
            </a:solidFill>
          </p:spPr>
        </p:sp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10632440" cy="1122680"/>
            </a:xfrm>
            <a:custGeom>
              <a:avLst/>
              <a:gdLst/>
              <a:ahLst/>
              <a:cxnLst/>
              <a:rect r="r" b="b" t="t" l="l"/>
              <a:pathLst>
                <a:path h="1122680" w="10632440">
                  <a:moveTo>
                    <a:pt x="12700" y="0"/>
                  </a:moveTo>
                  <a:lnTo>
                    <a:pt x="10619740" y="0"/>
                  </a:lnTo>
                  <a:cubicBezTo>
                    <a:pt x="10626725" y="0"/>
                    <a:pt x="10632440" y="5715"/>
                    <a:pt x="10632440" y="12700"/>
                  </a:cubicBezTo>
                  <a:lnTo>
                    <a:pt x="10632440" y="1109980"/>
                  </a:lnTo>
                  <a:cubicBezTo>
                    <a:pt x="10632440" y="1116965"/>
                    <a:pt x="10626725" y="1122680"/>
                    <a:pt x="10619740" y="1122680"/>
                  </a:cubicBezTo>
                  <a:lnTo>
                    <a:pt x="12700" y="1122680"/>
                  </a:lnTo>
                  <a:cubicBezTo>
                    <a:pt x="5715" y="1122680"/>
                    <a:pt x="0" y="1116965"/>
                    <a:pt x="0" y="110998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109980"/>
                  </a:lnTo>
                  <a:lnTo>
                    <a:pt x="12700" y="1109980"/>
                  </a:lnTo>
                  <a:lnTo>
                    <a:pt x="12700" y="1097280"/>
                  </a:lnTo>
                  <a:lnTo>
                    <a:pt x="10619740" y="1097280"/>
                  </a:lnTo>
                  <a:lnTo>
                    <a:pt x="10619740" y="1109980"/>
                  </a:lnTo>
                  <a:lnTo>
                    <a:pt x="10607040" y="1109980"/>
                  </a:lnTo>
                  <a:lnTo>
                    <a:pt x="10607040" y="12700"/>
                  </a:lnTo>
                  <a:lnTo>
                    <a:pt x="10619740" y="12700"/>
                  </a:lnTo>
                  <a:lnTo>
                    <a:pt x="1061974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065A82"/>
            </a:solidFill>
          </p:spPr>
        </p:sp>
      </p:grpSp>
      <p:grpSp>
        <p:nvGrpSpPr>
          <p:cNvPr name="Group 34" id="34"/>
          <p:cNvGrpSpPr/>
          <p:nvPr/>
        </p:nvGrpSpPr>
        <p:grpSpPr>
          <a:xfrm rot="0">
            <a:off x="9761220" y="4968746"/>
            <a:ext cx="7406640" cy="1613193"/>
            <a:chOff x="0" y="0"/>
            <a:chExt cx="9875520" cy="2150923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9875520" cy="2150923"/>
            </a:xfrm>
            <a:custGeom>
              <a:avLst/>
              <a:gdLst/>
              <a:ahLst/>
              <a:cxnLst/>
              <a:rect r="r" b="b" t="t" l="l"/>
              <a:pathLst>
                <a:path h="2150923" w="9875520">
                  <a:moveTo>
                    <a:pt x="0" y="0"/>
                  </a:moveTo>
                  <a:lnTo>
                    <a:pt x="9875520" y="0"/>
                  </a:lnTo>
                  <a:lnTo>
                    <a:pt x="9875520" y="2150923"/>
                  </a:lnTo>
                  <a:lnTo>
                    <a:pt x="0" y="2150923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63954" r="0" b="-14968"/>
              </a:stretch>
            </a:blipFill>
          </p:spPr>
        </p:sp>
        <p:sp>
          <p:nvSpPr>
            <p:cNvPr name="TextBox 36" id="36"/>
            <p:cNvSpPr txBox="true"/>
            <p:nvPr/>
          </p:nvSpPr>
          <p:spPr>
            <a:xfrm>
              <a:off x="0" y="-19050"/>
              <a:ext cx="9875520" cy="2169973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2640"/>
                </a:lnSpc>
              </a:pPr>
              <a:r>
                <a:rPr lang="en-US" sz="2200" b="true">
                  <a:solidFill>
                    <a:srgbClr val="FFFFF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Esempio 2 · LU-9 (piega del carpo, sopra l'arteria radiale)</a:t>
              </a:r>
            </a:p>
          </p:txBody>
        </p:sp>
      </p:grpSp>
      <p:sp>
        <p:nvSpPr>
          <p:cNvPr name="TextBox 37" id="37"/>
          <p:cNvSpPr txBox="true"/>
          <p:nvPr/>
        </p:nvSpPr>
        <p:spPr>
          <a:xfrm rot="0">
            <a:off x="9875520" y="6615447"/>
            <a:ext cx="7406640" cy="2209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34340" indent="-217170" lvl="1">
              <a:lnSpc>
                <a:spcPts val="2879"/>
              </a:lnSpc>
              <a:buFont typeface="Arial"/>
              <a:buChar char="•"/>
            </a:pPr>
            <a:r>
              <a:rPr lang="en-US" sz="2400">
                <a:solidFill>
                  <a:srgbClr val="1F2937"/>
                </a:solidFill>
                <a:latin typeface="Calibri (MS)"/>
                <a:ea typeface="Calibri (MS)"/>
                <a:cs typeface="Calibri (MS)"/>
                <a:sym typeface="Calibri (MS)"/>
              </a:rPr>
              <a:t>Tonifica il Qi del Polmone e supporta la funzione respiratoria.</a:t>
            </a:r>
          </a:p>
          <a:p>
            <a:pPr algn="l" marL="434340" indent="-217170" lvl="1">
              <a:lnSpc>
                <a:spcPts val="2879"/>
              </a:lnSpc>
              <a:buFont typeface="Arial"/>
              <a:buChar char="•"/>
            </a:pPr>
            <a:r>
              <a:rPr lang="en-US" sz="2400">
                <a:solidFill>
                  <a:srgbClr val="1F2937"/>
                </a:solidFill>
                <a:latin typeface="Calibri (MS)"/>
                <a:ea typeface="Calibri (MS)"/>
                <a:cs typeface="Calibri (MS)"/>
                <a:sym typeface="Calibri (MS)"/>
              </a:rPr>
              <a:t>Agisce sulla circolazione locale — migliora l'ossigenazione generale dell'organismo.</a:t>
            </a:r>
          </a:p>
          <a:p>
            <a:pPr algn="l" marL="434340" indent="-217170" lvl="1">
              <a:lnSpc>
                <a:spcPts val="2879"/>
              </a:lnSpc>
              <a:buFont typeface="Arial"/>
              <a:buChar char="•"/>
            </a:pPr>
            <a:r>
              <a:rPr lang="en-US" sz="2400">
                <a:solidFill>
                  <a:srgbClr val="1F2937"/>
                </a:solidFill>
                <a:latin typeface="Calibri (MS)"/>
                <a:ea typeface="Calibri (MS)"/>
                <a:cs typeface="Calibri (MS)"/>
                <a:sym typeface="Calibri (MS)"/>
              </a:rPr>
              <a:t>Particolarmente efficace nel paziente geriatrico e nelle patologie croniche con funzione respiratoria indebolita.</a:t>
            </a:r>
          </a:p>
        </p:txBody>
      </p:sp>
      <p:sp>
        <p:nvSpPr>
          <p:cNvPr name="Freeform 38" id="38"/>
          <p:cNvSpPr/>
          <p:nvPr/>
        </p:nvSpPr>
        <p:spPr>
          <a:xfrm flipH="false" flipV="false" rot="0">
            <a:off x="16733322" y="480060"/>
            <a:ext cx="1234835" cy="1234835"/>
          </a:xfrm>
          <a:custGeom>
            <a:avLst/>
            <a:gdLst/>
            <a:ahLst/>
            <a:cxnLst/>
            <a:rect r="r" b="b" t="t" l="l"/>
            <a:pathLst>
              <a:path h="1234835" w="1234835">
                <a:moveTo>
                  <a:pt x="0" y="0"/>
                </a:moveTo>
                <a:lnTo>
                  <a:pt x="1234836" y="0"/>
                </a:lnTo>
                <a:lnTo>
                  <a:pt x="1234836" y="1234835"/>
                </a:lnTo>
                <a:lnTo>
                  <a:pt x="0" y="12348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0">
            <a:off x="314168" y="490275"/>
            <a:ext cx="1181637" cy="1137738"/>
          </a:xfrm>
          <a:custGeom>
            <a:avLst/>
            <a:gdLst/>
            <a:ahLst/>
            <a:cxnLst/>
            <a:rect r="r" b="b" t="t" l="l"/>
            <a:pathLst>
              <a:path h="1137738" w="1181637">
                <a:moveTo>
                  <a:pt x="0" y="0"/>
                </a:moveTo>
                <a:lnTo>
                  <a:pt x="1181638" y="0"/>
                </a:lnTo>
                <a:lnTo>
                  <a:pt x="1181638" y="1137738"/>
                </a:lnTo>
                <a:lnTo>
                  <a:pt x="0" y="11377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0" id="40"/>
          <p:cNvSpPr txBox="true"/>
          <p:nvPr/>
        </p:nvSpPr>
        <p:spPr>
          <a:xfrm rot="0">
            <a:off x="12916012" y="9763286"/>
            <a:ext cx="5052146" cy="3329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65"/>
              </a:lnSpc>
            </a:pPr>
            <a:r>
              <a:rPr lang="en-US" sz="1975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Silvia De Lucchi DVM, CVA CVBMA, CVTP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7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9525" y="-9525"/>
            <a:ext cx="18261330" cy="224790"/>
            <a:chOff x="0" y="0"/>
            <a:chExt cx="24348440" cy="29972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12700" y="12700"/>
              <a:ext cx="24323039" cy="274320"/>
            </a:xfrm>
            <a:custGeom>
              <a:avLst/>
              <a:gdLst/>
              <a:ahLst/>
              <a:cxnLst/>
              <a:rect r="r" b="b" t="t" l="l"/>
              <a:pathLst>
                <a:path h="274320" w="24323039">
                  <a:moveTo>
                    <a:pt x="0" y="0"/>
                  </a:moveTo>
                  <a:lnTo>
                    <a:pt x="24323039" y="0"/>
                  </a:lnTo>
                  <a:lnTo>
                    <a:pt x="24323039" y="274320"/>
                  </a:lnTo>
                  <a:lnTo>
                    <a:pt x="0" y="274320"/>
                  </a:lnTo>
                  <a:close/>
                </a:path>
              </a:pathLst>
            </a:custGeom>
            <a:solidFill>
              <a:srgbClr val="065A82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348439" cy="299720"/>
            </a:xfrm>
            <a:custGeom>
              <a:avLst/>
              <a:gdLst/>
              <a:ahLst/>
              <a:cxnLst/>
              <a:rect r="r" b="b" t="t" l="l"/>
              <a:pathLst>
                <a:path h="299720" w="24348439">
                  <a:moveTo>
                    <a:pt x="12700" y="0"/>
                  </a:moveTo>
                  <a:lnTo>
                    <a:pt x="24335739" y="0"/>
                  </a:lnTo>
                  <a:cubicBezTo>
                    <a:pt x="24342725" y="0"/>
                    <a:pt x="24348439" y="5715"/>
                    <a:pt x="24348439" y="12700"/>
                  </a:cubicBezTo>
                  <a:lnTo>
                    <a:pt x="24348439" y="287020"/>
                  </a:lnTo>
                  <a:cubicBezTo>
                    <a:pt x="24348439" y="294005"/>
                    <a:pt x="24342725" y="299720"/>
                    <a:pt x="24335739" y="299720"/>
                  </a:cubicBezTo>
                  <a:lnTo>
                    <a:pt x="12700" y="299720"/>
                  </a:lnTo>
                  <a:cubicBezTo>
                    <a:pt x="5715" y="299720"/>
                    <a:pt x="0" y="294005"/>
                    <a:pt x="0" y="28702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287020"/>
                  </a:lnTo>
                  <a:lnTo>
                    <a:pt x="12700" y="287020"/>
                  </a:lnTo>
                  <a:lnTo>
                    <a:pt x="12700" y="274320"/>
                  </a:lnTo>
                  <a:lnTo>
                    <a:pt x="24335739" y="274320"/>
                  </a:lnTo>
                  <a:lnTo>
                    <a:pt x="24335739" y="287020"/>
                  </a:lnTo>
                  <a:lnTo>
                    <a:pt x="24323039" y="287020"/>
                  </a:lnTo>
                  <a:lnTo>
                    <a:pt x="24323039" y="12700"/>
                  </a:lnTo>
                  <a:lnTo>
                    <a:pt x="24335739" y="12700"/>
                  </a:lnTo>
                  <a:lnTo>
                    <a:pt x="24335739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065A82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2041712" y="503301"/>
            <a:ext cx="13716000" cy="480060"/>
            <a:chOff x="0" y="0"/>
            <a:chExt cx="18288000" cy="64008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8288000" cy="640080"/>
            </a:xfrm>
            <a:custGeom>
              <a:avLst/>
              <a:gdLst/>
              <a:ahLst/>
              <a:cxnLst/>
              <a:rect r="r" b="b" t="t" l="l"/>
              <a:pathLst>
                <a:path h="640080" w="18288000">
                  <a:moveTo>
                    <a:pt x="0" y="0"/>
                  </a:moveTo>
                  <a:lnTo>
                    <a:pt x="18288000" y="0"/>
                  </a:lnTo>
                  <a:lnTo>
                    <a:pt x="18288000" y="640080"/>
                  </a:lnTo>
                  <a:lnTo>
                    <a:pt x="0" y="64008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506715" r="0" b="-506715"/>
              </a:stretch>
            </a:blip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18288000" cy="66865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1980"/>
                </a:lnSpc>
              </a:pPr>
              <a:r>
                <a:rPr lang="en-US" b="true" sz="1650" spc="600">
                  <a:solidFill>
                    <a:srgbClr val="0EA5B7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DEFINIZIONE</a:t>
              </a: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2041712" y="983361"/>
            <a:ext cx="16596360" cy="752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4999" b="true">
                <a:solidFill>
                  <a:srgbClr val="21295C"/>
                </a:solidFill>
                <a:latin typeface="Cambria Bold"/>
                <a:ea typeface="Cambria Bold"/>
                <a:cs typeface="Cambria Bold"/>
                <a:sym typeface="Cambria Bold"/>
              </a:rPr>
              <a:t>Che cos'è il Tui Na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2041712" y="1735836"/>
            <a:ext cx="842010" cy="101346"/>
            <a:chOff x="0" y="0"/>
            <a:chExt cx="1122680" cy="135128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12700" y="12700"/>
              <a:ext cx="1097280" cy="109728"/>
            </a:xfrm>
            <a:custGeom>
              <a:avLst/>
              <a:gdLst/>
              <a:ahLst/>
              <a:cxnLst/>
              <a:rect r="r" b="b" t="t" l="l"/>
              <a:pathLst>
                <a:path h="109728" w="1097280">
                  <a:moveTo>
                    <a:pt x="0" y="0"/>
                  </a:moveTo>
                  <a:lnTo>
                    <a:pt x="1097280" y="0"/>
                  </a:lnTo>
                  <a:lnTo>
                    <a:pt x="1097280" y="109728"/>
                  </a:lnTo>
                  <a:lnTo>
                    <a:pt x="0" y="109728"/>
                  </a:lnTo>
                  <a:close/>
                </a:path>
              </a:pathLst>
            </a:custGeom>
            <a:solidFill>
              <a:srgbClr val="0EA5B7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122680" cy="135128"/>
            </a:xfrm>
            <a:custGeom>
              <a:avLst/>
              <a:gdLst/>
              <a:ahLst/>
              <a:cxnLst/>
              <a:rect r="r" b="b" t="t" l="l"/>
              <a:pathLst>
                <a:path h="135128" w="1122680">
                  <a:moveTo>
                    <a:pt x="12700" y="0"/>
                  </a:moveTo>
                  <a:lnTo>
                    <a:pt x="1109980" y="0"/>
                  </a:lnTo>
                  <a:cubicBezTo>
                    <a:pt x="1116965" y="0"/>
                    <a:pt x="1122680" y="5715"/>
                    <a:pt x="1122680" y="12700"/>
                  </a:cubicBezTo>
                  <a:lnTo>
                    <a:pt x="1122680" y="122428"/>
                  </a:lnTo>
                  <a:cubicBezTo>
                    <a:pt x="1122680" y="129413"/>
                    <a:pt x="1116965" y="135128"/>
                    <a:pt x="1109980" y="135128"/>
                  </a:cubicBezTo>
                  <a:lnTo>
                    <a:pt x="12700" y="135128"/>
                  </a:lnTo>
                  <a:cubicBezTo>
                    <a:pt x="5715" y="135128"/>
                    <a:pt x="0" y="129413"/>
                    <a:pt x="0" y="122428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22428"/>
                  </a:lnTo>
                  <a:lnTo>
                    <a:pt x="12700" y="122428"/>
                  </a:lnTo>
                  <a:lnTo>
                    <a:pt x="12700" y="109728"/>
                  </a:lnTo>
                  <a:lnTo>
                    <a:pt x="1109980" y="109728"/>
                  </a:lnTo>
                  <a:lnTo>
                    <a:pt x="1109980" y="122428"/>
                  </a:lnTo>
                  <a:lnTo>
                    <a:pt x="1097280" y="122428"/>
                  </a:lnTo>
                  <a:lnTo>
                    <a:pt x="1097280" y="12700"/>
                  </a:lnTo>
                  <a:lnTo>
                    <a:pt x="1109980" y="12700"/>
                  </a:lnTo>
                  <a:lnTo>
                    <a:pt x="110998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0EA5B7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813435" y="2733675"/>
            <a:ext cx="8248650" cy="6328410"/>
            <a:chOff x="0" y="0"/>
            <a:chExt cx="10998200" cy="843788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12700" y="12700"/>
              <a:ext cx="10972800" cy="8412480"/>
            </a:xfrm>
            <a:custGeom>
              <a:avLst/>
              <a:gdLst/>
              <a:ahLst/>
              <a:cxnLst/>
              <a:rect r="r" b="b" t="t" l="l"/>
              <a:pathLst>
                <a:path h="8412480" w="10972800">
                  <a:moveTo>
                    <a:pt x="0" y="0"/>
                  </a:moveTo>
                  <a:lnTo>
                    <a:pt x="10972800" y="0"/>
                  </a:lnTo>
                  <a:lnTo>
                    <a:pt x="10972800" y="8412480"/>
                  </a:lnTo>
                  <a:lnTo>
                    <a:pt x="0" y="8412480"/>
                  </a:lnTo>
                  <a:close/>
                </a:path>
              </a:pathLst>
            </a:custGeom>
            <a:solidFill>
              <a:srgbClr val="21295C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0998200" cy="8437880"/>
            </a:xfrm>
            <a:custGeom>
              <a:avLst/>
              <a:gdLst/>
              <a:ahLst/>
              <a:cxnLst/>
              <a:rect r="r" b="b" t="t" l="l"/>
              <a:pathLst>
                <a:path h="8437880" w="10998200">
                  <a:moveTo>
                    <a:pt x="12700" y="0"/>
                  </a:moveTo>
                  <a:lnTo>
                    <a:pt x="10985500" y="0"/>
                  </a:lnTo>
                  <a:cubicBezTo>
                    <a:pt x="10992485" y="0"/>
                    <a:pt x="10998200" y="5715"/>
                    <a:pt x="10998200" y="12700"/>
                  </a:cubicBezTo>
                  <a:lnTo>
                    <a:pt x="10998200" y="8425180"/>
                  </a:lnTo>
                  <a:cubicBezTo>
                    <a:pt x="10998200" y="8432165"/>
                    <a:pt x="10992485" y="8437880"/>
                    <a:pt x="10985500" y="8437880"/>
                  </a:cubicBezTo>
                  <a:lnTo>
                    <a:pt x="12700" y="8437880"/>
                  </a:lnTo>
                  <a:cubicBezTo>
                    <a:pt x="5715" y="8437880"/>
                    <a:pt x="0" y="8432165"/>
                    <a:pt x="0" y="842518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8425180"/>
                  </a:lnTo>
                  <a:lnTo>
                    <a:pt x="12700" y="8425180"/>
                  </a:lnTo>
                  <a:lnTo>
                    <a:pt x="12700" y="8412480"/>
                  </a:lnTo>
                  <a:lnTo>
                    <a:pt x="10985500" y="8412480"/>
                  </a:lnTo>
                  <a:lnTo>
                    <a:pt x="10985500" y="8425180"/>
                  </a:lnTo>
                  <a:lnTo>
                    <a:pt x="10972800" y="8425180"/>
                  </a:lnTo>
                  <a:lnTo>
                    <a:pt x="10972800" y="12700"/>
                  </a:lnTo>
                  <a:lnTo>
                    <a:pt x="10985500" y="12700"/>
                  </a:lnTo>
                  <a:lnTo>
                    <a:pt x="1098550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21295C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1165860" y="3017520"/>
            <a:ext cx="7543800" cy="548640"/>
            <a:chOff x="0" y="0"/>
            <a:chExt cx="10058400" cy="73152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0058400" cy="731520"/>
            </a:xfrm>
            <a:custGeom>
              <a:avLst/>
              <a:gdLst/>
              <a:ahLst/>
              <a:cxnLst/>
              <a:rect r="r" b="b" t="t" l="l"/>
              <a:pathLst>
                <a:path h="731520" w="10058400">
                  <a:moveTo>
                    <a:pt x="0" y="0"/>
                  </a:moveTo>
                  <a:lnTo>
                    <a:pt x="10058400" y="0"/>
                  </a:lnTo>
                  <a:lnTo>
                    <a:pt x="10058400" y="731520"/>
                  </a:lnTo>
                  <a:lnTo>
                    <a:pt x="0" y="73152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217919" r="0" b="-217919"/>
              </a:stretch>
            </a:blip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38100"/>
              <a:ext cx="10058400" cy="76962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2160"/>
                </a:lnSpc>
              </a:pPr>
              <a:r>
                <a:rPr lang="en-US" b="true" sz="1800" spc="599">
                  <a:solidFill>
                    <a:srgbClr val="0EA5B7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Etimologia</a:t>
              </a: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165860" y="3703320"/>
            <a:ext cx="2057400" cy="2057400"/>
            <a:chOff x="0" y="0"/>
            <a:chExt cx="2743200" cy="27432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743200" cy="2743200"/>
            </a:xfrm>
            <a:custGeom>
              <a:avLst/>
              <a:gdLst/>
              <a:ahLst/>
              <a:cxnLst/>
              <a:rect r="r" b="b" t="t" l="l"/>
              <a:pathLst>
                <a:path h="2743200" w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-78303" t="0" r="-78303" b="0"/>
              </a:stretch>
            </a:blip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19050"/>
              <a:ext cx="2743200" cy="276225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16200"/>
                </a:lnSpc>
              </a:pPr>
              <a:r>
                <a:rPr lang="en-US" sz="13500" b="true">
                  <a:solidFill>
                    <a:srgbClr val="0EA5B7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推</a:t>
              </a: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3310890" y="3451685"/>
            <a:ext cx="5212080" cy="2347310"/>
            <a:chOff x="0" y="0"/>
            <a:chExt cx="6949440" cy="3129747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6949440" cy="3129746"/>
            </a:xfrm>
            <a:custGeom>
              <a:avLst/>
              <a:gdLst/>
              <a:ahLst/>
              <a:cxnLst/>
              <a:rect r="r" b="b" t="t" l="l"/>
              <a:pathLst>
                <a:path h="3129746" w="6949440">
                  <a:moveTo>
                    <a:pt x="0" y="0"/>
                  </a:moveTo>
                  <a:lnTo>
                    <a:pt x="6949440" y="0"/>
                  </a:lnTo>
                  <a:lnTo>
                    <a:pt x="6949440" y="3129746"/>
                  </a:lnTo>
                  <a:lnTo>
                    <a:pt x="0" y="3129746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11127" r="0" b="24596"/>
              </a:stretch>
            </a:blipFill>
          </p:spPr>
        </p:sp>
        <p:sp>
          <p:nvSpPr>
            <p:cNvPr name="TextBox 23" id="23"/>
            <p:cNvSpPr txBox="true"/>
            <p:nvPr/>
          </p:nvSpPr>
          <p:spPr>
            <a:xfrm>
              <a:off x="0" y="-9525"/>
              <a:ext cx="6949440" cy="3139272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3839"/>
                </a:lnSpc>
              </a:pPr>
              <a:r>
                <a:rPr lang="en-US" sz="3199" b="true">
                  <a:solidFill>
                    <a:srgbClr val="FFFFF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Tui</a:t>
              </a:r>
              <a:r>
                <a:rPr lang="en-US" sz="3199" i="true">
                  <a:solidFill>
                    <a:srgbClr val="CADCFC"/>
                  </a:solidFill>
                  <a:latin typeface="Cambria Italics"/>
                  <a:ea typeface="Cambria Italics"/>
                  <a:cs typeface="Cambria Italics"/>
                  <a:sym typeface="Cambria Italics"/>
                </a:rPr>
                <a:t>   spingere</a:t>
              </a: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1165860" y="5897880"/>
            <a:ext cx="2057400" cy="2057400"/>
            <a:chOff x="0" y="0"/>
            <a:chExt cx="2743200" cy="27432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2743200" cy="2743200"/>
            </a:xfrm>
            <a:custGeom>
              <a:avLst/>
              <a:gdLst/>
              <a:ahLst/>
              <a:cxnLst/>
              <a:rect r="r" b="b" t="t" l="l"/>
              <a:pathLst>
                <a:path h="2743200" w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2743200"/>
                  </a:lnTo>
                  <a:lnTo>
                    <a:pt x="0" y="274320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-78303" t="0" r="-78303" b="0"/>
              </a:stretch>
            </a:blipFill>
          </p:spPr>
        </p:sp>
        <p:sp>
          <p:nvSpPr>
            <p:cNvPr name="TextBox 26" id="26"/>
            <p:cNvSpPr txBox="true"/>
            <p:nvPr/>
          </p:nvSpPr>
          <p:spPr>
            <a:xfrm>
              <a:off x="0" y="-19050"/>
              <a:ext cx="2743200" cy="276225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16200"/>
                </a:lnSpc>
              </a:pPr>
              <a:r>
                <a:rPr lang="en-US" sz="13500" b="true">
                  <a:solidFill>
                    <a:srgbClr val="0EA5B7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拿</a:t>
              </a: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3310890" y="5752921"/>
            <a:ext cx="5212080" cy="2347319"/>
            <a:chOff x="0" y="0"/>
            <a:chExt cx="6949440" cy="3129758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6949440" cy="3129758"/>
            </a:xfrm>
            <a:custGeom>
              <a:avLst/>
              <a:gdLst/>
              <a:ahLst/>
              <a:cxnLst/>
              <a:rect r="r" b="b" t="t" l="l"/>
              <a:pathLst>
                <a:path h="3129758" w="6949440">
                  <a:moveTo>
                    <a:pt x="0" y="0"/>
                  </a:moveTo>
                  <a:lnTo>
                    <a:pt x="6949440" y="0"/>
                  </a:lnTo>
                  <a:lnTo>
                    <a:pt x="6949440" y="3129758"/>
                  </a:lnTo>
                  <a:lnTo>
                    <a:pt x="0" y="3129758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11127" r="0" b="24596"/>
              </a:stretch>
            </a:blipFill>
          </p:spPr>
        </p:sp>
        <p:sp>
          <p:nvSpPr>
            <p:cNvPr name="TextBox 29" id="29"/>
            <p:cNvSpPr txBox="true"/>
            <p:nvPr/>
          </p:nvSpPr>
          <p:spPr>
            <a:xfrm>
              <a:off x="0" y="-9525"/>
              <a:ext cx="6949440" cy="3139283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3840"/>
                </a:lnSpc>
              </a:pPr>
              <a:r>
                <a:rPr lang="en-US" sz="3200" b="true">
                  <a:solidFill>
                    <a:srgbClr val="FFFFF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Na</a:t>
              </a:r>
              <a:r>
                <a:rPr lang="en-US" sz="3200" i="true">
                  <a:solidFill>
                    <a:srgbClr val="CADCFC"/>
                  </a:solidFill>
                  <a:latin typeface="Cambria Italics"/>
                  <a:ea typeface="Cambria Italics"/>
                  <a:cs typeface="Cambria Italics"/>
                  <a:sym typeface="Cambria Italics"/>
                </a:rPr>
                <a:t>   tirare / sollevare</a:t>
              </a: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1156335" y="8494395"/>
            <a:ext cx="1116330" cy="87630"/>
            <a:chOff x="0" y="0"/>
            <a:chExt cx="1488440" cy="11684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12700" y="12700"/>
              <a:ext cx="1463040" cy="91440"/>
            </a:xfrm>
            <a:custGeom>
              <a:avLst/>
              <a:gdLst/>
              <a:ahLst/>
              <a:cxnLst/>
              <a:rect r="r" b="b" t="t" l="l"/>
              <a:pathLst>
                <a:path h="91440" w="1463040">
                  <a:moveTo>
                    <a:pt x="0" y="0"/>
                  </a:moveTo>
                  <a:lnTo>
                    <a:pt x="1463040" y="0"/>
                  </a:lnTo>
                  <a:lnTo>
                    <a:pt x="1463040" y="91440"/>
                  </a:lnTo>
                  <a:lnTo>
                    <a:pt x="0" y="91440"/>
                  </a:lnTo>
                  <a:close/>
                </a:path>
              </a:pathLst>
            </a:custGeom>
            <a:solidFill>
              <a:srgbClr val="0EA5B7"/>
            </a:solidFill>
          </p:spPr>
        </p:sp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1488440" cy="116840"/>
            </a:xfrm>
            <a:custGeom>
              <a:avLst/>
              <a:gdLst/>
              <a:ahLst/>
              <a:cxnLst/>
              <a:rect r="r" b="b" t="t" l="l"/>
              <a:pathLst>
                <a:path h="116840" w="1488440">
                  <a:moveTo>
                    <a:pt x="12700" y="0"/>
                  </a:moveTo>
                  <a:lnTo>
                    <a:pt x="1475740" y="0"/>
                  </a:lnTo>
                  <a:cubicBezTo>
                    <a:pt x="1482725" y="0"/>
                    <a:pt x="1488440" y="5715"/>
                    <a:pt x="1488440" y="12700"/>
                  </a:cubicBezTo>
                  <a:lnTo>
                    <a:pt x="1488440" y="104140"/>
                  </a:lnTo>
                  <a:cubicBezTo>
                    <a:pt x="1488440" y="111125"/>
                    <a:pt x="1482725" y="116840"/>
                    <a:pt x="1475740" y="116840"/>
                  </a:cubicBezTo>
                  <a:lnTo>
                    <a:pt x="12700" y="116840"/>
                  </a:lnTo>
                  <a:cubicBezTo>
                    <a:pt x="5715" y="116840"/>
                    <a:pt x="0" y="111125"/>
                    <a:pt x="0" y="10414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04140"/>
                  </a:lnTo>
                  <a:lnTo>
                    <a:pt x="12700" y="104140"/>
                  </a:lnTo>
                  <a:lnTo>
                    <a:pt x="12700" y="91440"/>
                  </a:lnTo>
                  <a:lnTo>
                    <a:pt x="1475740" y="91440"/>
                  </a:lnTo>
                  <a:lnTo>
                    <a:pt x="1475740" y="104140"/>
                  </a:lnTo>
                  <a:lnTo>
                    <a:pt x="1463040" y="104140"/>
                  </a:lnTo>
                  <a:lnTo>
                    <a:pt x="1463040" y="12700"/>
                  </a:lnTo>
                  <a:lnTo>
                    <a:pt x="1475740" y="12700"/>
                  </a:lnTo>
                  <a:lnTo>
                    <a:pt x="147574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0EA5B7"/>
            </a:solidFill>
          </p:spPr>
        </p:sp>
      </p:grpSp>
      <p:grpSp>
        <p:nvGrpSpPr>
          <p:cNvPr name="Group 33" id="33"/>
          <p:cNvGrpSpPr/>
          <p:nvPr/>
        </p:nvGrpSpPr>
        <p:grpSpPr>
          <a:xfrm rot="0">
            <a:off x="1165860" y="8641080"/>
            <a:ext cx="7543800" cy="480268"/>
            <a:chOff x="0" y="0"/>
            <a:chExt cx="10058400" cy="640358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10058400" cy="640358"/>
            </a:xfrm>
            <a:custGeom>
              <a:avLst/>
              <a:gdLst/>
              <a:ahLst/>
              <a:cxnLst/>
              <a:rect r="r" b="b" t="t" l="l"/>
              <a:pathLst>
                <a:path h="640358" w="10058400">
                  <a:moveTo>
                    <a:pt x="0" y="0"/>
                  </a:moveTo>
                  <a:lnTo>
                    <a:pt x="10058400" y="0"/>
                  </a:lnTo>
                  <a:lnTo>
                    <a:pt x="10058400" y="640358"/>
                  </a:lnTo>
                  <a:lnTo>
                    <a:pt x="0" y="640358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256082" r="0" b="-256038"/>
              </a:stretch>
            </a:blipFill>
          </p:spPr>
        </p:sp>
        <p:sp>
          <p:nvSpPr>
            <p:cNvPr name="TextBox 35" id="35"/>
            <p:cNvSpPr txBox="true"/>
            <p:nvPr/>
          </p:nvSpPr>
          <p:spPr>
            <a:xfrm>
              <a:off x="0" y="-38100"/>
              <a:ext cx="10058400" cy="67845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2879"/>
                </a:lnSpc>
              </a:pPr>
              <a:r>
                <a:rPr lang="en-US" sz="2400" i="true">
                  <a:solidFill>
                    <a:srgbClr val="CADCFC"/>
                  </a:solidFill>
                  <a:latin typeface="Calibri (MS) Italics"/>
                  <a:ea typeface="Calibri (MS) Italics"/>
                  <a:cs typeface="Calibri (MS) Italics"/>
                  <a:sym typeface="Calibri (MS) Italics"/>
                </a:rPr>
                <a:t>Terapia manuale neuro-meccanica</a:t>
              </a:r>
            </a:p>
          </p:txBody>
        </p:sp>
      </p:grpSp>
      <p:sp>
        <p:nvSpPr>
          <p:cNvPr name="TextBox 36" id="36"/>
          <p:cNvSpPr txBox="true"/>
          <p:nvPr/>
        </p:nvSpPr>
        <p:spPr>
          <a:xfrm rot="0">
            <a:off x="9615224" y="2724150"/>
            <a:ext cx="7955280" cy="847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 b="true">
                <a:solidFill>
                  <a:srgbClr val="21295C"/>
                </a:solidFill>
                <a:latin typeface="Cambria Bold"/>
                <a:ea typeface="Cambria Bold"/>
                <a:cs typeface="Cambria Bold"/>
                <a:sym typeface="Cambria Bold"/>
              </a:rPr>
              <a:t>Sistema di manipolazione di tessuti molli e articolazioni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9582150" y="3863340"/>
            <a:ext cx="7818120" cy="1485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34340" indent="-217170" lvl="1">
              <a:lnSpc>
                <a:spcPts val="2879"/>
              </a:lnSpc>
              <a:buFont typeface="Arial"/>
              <a:buChar char="•"/>
            </a:pPr>
            <a:r>
              <a:rPr lang="en-US" sz="2400">
                <a:solidFill>
                  <a:srgbClr val="1F2937"/>
                </a:solidFill>
                <a:latin typeface="Calibri (MS)"/>
                <a:ea typeface="Calibri (MS)"/>
                <a:cs typeface="Calibri (MS)"/>
                <a:sym typeface="Calibri (MS)"/>
              </a:rPr>
              <a:t>La maggior parte delle tecniche si applica ai punti di agopuntura e ai meridiani.</a:t>
            </a:r>
          </a:p>
          <a:p>
            <a:pPr algn="l" marL="434340" indent="-217170" lvl="1">
              <a:lnSpc>
                <a:spcPts val="2879"/>
              </a:lnSpc>
              <a:buFont typeface="Arial"/>
              <a:buChar char="•"/>
            </a:pPr>
            <a:r>
              <a:rPr lang="en-US" sz="2400">
                <a:solidFill>
                  <a:srgbClr val="1F2937"/>
                </a:solidFill>
                <a:latin typeface="Calibri (MS)"/>
                <a:ea typeface="Calibri (MS)"/>
                <a:cs typeface="Calibri (MS)"/>
                <a:sym typeface="Calibri (MS)"/>
              </a:rPr>
              <a:t>Altre tecniche includono stretching e manipolazioni degli arti.</a:t>
            </a:r>
          </a:p>
        </p:txBody>
      </p:sp>
      <p:grpSp>
        <p:nvGrpSpPr>
          <p:cNvPr name="Group 38" id="38"/>
          <p:cNvGrpSpPr/>
          <p:nvPr/>
        </p:nvGrpSpPr>
        <p:grpSpPr>
          <a:xfrm rot="0">
            <a:off x="9582150" y="6015990"/>
            <a:ext cx="7856220" cy="3055620"/>
            <a:chOff x="0" y="0"/>
            <a:chExt cx="10474960" cy="4074160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25400" y="25400"/>
              <a:ext cx="10424160" cy="4023360"/>
            </a:xfrm>
            <a:custGeom>
              <a:avLst/>
              <a:gdLst/>
              <a:ahLst/>
              <a:cxnLst/>
              <a:rect r="r" b="b" t="t" l="l"/>
              <a:pathLst>
                <a:path h="4023360" w="10424160">
                  <a:moveTo>
                    <a:pt x="0" y="0"/>
                  </a:moveTo>
                  <a:lnTo>
                    <a:pt x="10424160" y="0"/>
                  </a:lnTo>
                  <a:lnTo>
                    <a:pt x="10424160" y="4023360"/>
                  </a:lnTo>
                  <a:lnTo>
                    <a:pt x="0" y="402336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10474960" cy="4074160"/>
            </a:xfrm>
            <a:custGeom>
              <a:avLst/>
              <a:gdLst/>
              <a:ahLst/>
              <a:cxnLst/>
              <a:rect r="r" b="b" t="t" l="l"/>
              <a:pathLst>
                <a:path h="4074160" w="10474960">
                  <a:moveTo>
                    <a:pt x="25400" y="0"/>
                  </a:moveTo>
                  <a:lnTo>
                    <a:pt x="10449560" y="0"/>
                  </a:lnTo>
                  <a:cubicBezTo>
                    <a:pt x="10463530" y="0"/>
                    <a:pt x="10474960" y="11430"/>
                    <a:pt x="10474960" y="25400"/>
                  </a:cubicBezTo>
                  <a:lnTo>
                    <a:pt x="10474960" y="4048760"/>
                  </a:lnTo>
                  <a:cubicBezTo>
                    <a:pt x="10474960" y="4062730"/>
                    <a:pt x="10463530" y="4074160"/>
                    <a:pt x="10449560" y="4074160"/>
                  </a:cubicBezTo>
                  <a:lnTo>
                    <a:pt x="25400" y="4074160"/>
                  </a:lnTo>
                  <a:cubicBezTo>
                    <a:pt x="11430" y="4074160"/>
                    <a:pt x="0" y="4062730"/>
                    <a:pt x="0" y="4048760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4048760"/>
                  </a:lnTo>
                  <a:lnTo>
                    <a:pt x="25400" y="4048760"/>
                  </a:lnTo>
                  <a:lnTo>
                    <a:pt x="25400" y="4023360"/>
                  </a:lnTo>
                  <a:lnTo>
                    <a:pt x="10449560" y="4023360"/>
                  </a:lnTo>
                  <a:lnTo>
                    <a:pt x="10449560" y="4048760"/>
                  </a:lnTo>
                  <a:lnTo>
                    <a:pt x="10424160" y="4048760"/>
                  </a:lnTo>
                  <a:lnTo>
                    <a:pt x="10424160" y="25400"/>
                  </a:lnTo>
                  <a:lnTo>
                    <a:pt x="10449560" y="25400"/>
                  </a:lnTo>
                  <a:lnTo>
                    <a:pt x="10449560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0EA5B7"/>
            </a:solidFill>
          </p:spPr>
        </p:sp>
      </p:grpSp>
      <p:sp>
        <p:nvSpPr>
          <p:cNvPr name="TextBox 41" id="41"/>
          <p:cNvSpPr txBox="true"/>
          <p:nvPr/>
        </p:nvSpPr>
        <p:spPr>
          <a:xfrm rot="0">
            <a:off x="9601200" y="6231255"/>
            <a:ext cx="7818120" cy="16554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400"/>
              </a:lnSpc>
            </a:pPr>
            <a:r>
              <a:rPr lang="en-US" sz="12000" b="true">
                <a:solidFill>
                  <a:srgbClr val="0EA5B7"/>
                </a:solidFill>
                <a:latin typeface="Cambria Bold"/>
                <a:ea typeface="Cambria Bold"/>
                <a:cs typeface="Cambria Bold"/>
                <a:sym typeface="Cambria Bold"/>
              </a:rPr>
              <a:t>30+</a:t>
            </a:r>
          </a:p>
        </p:txBody>
      </p:sp>
      <p:grpSp>
        <p:nvGrpSpPr>
          <p:cNvPr name="Group 42" id="42"/>
          <p:cNvGrpSpPr/>
          <p:nvPr/>
        </p:nvGrpSpPr>
        <p:grpSpPr>
          <a:xfrm rot="0">
            <a:off x="9601200" y="8161020"/>
            <a:ext cx="7818120" cy="548640"/>
            <a:chOff x="0" y="0"/>
            <a:chExt cx="10424160" cy="731520"/>
          </a:xfrm>
        </p:grpSpPr>
        <p:sp>
          <p:nvSpPr>
            <p:cNvPr name="Freeform 43" id="43"/>
            <p:cNvSpPr/>
            <p:nvPr/>
          </p:nvSpPr>
          <p:spPr>
            <a:xfrm flipH="false" flipV="false" rot="0">
              <a:off x="0" y="0"/>
              <a:ext cx="10424160" cy="731520"/>
            </a:xfrm>
            <a:custGeom>
              <a:avLst/>
              <a:gdLst/>
              <a:ahLst/>
              <a:cxnLst/>
              <a:rect r="r" b="b" t="t" l="l"/>
              <a:pathLst>
                <a:path h="731520" w="10424160">
                  <a:moveTo>
                    <a:pt x="0" y="0"/>
                  </a:moveTo>
                  <a:lnTo>
                    <a:pt x="10424160" y="0"/>
                  </a:lnTo>
                  <a:lnTo>
                    <a:pt x="10424160" y="731520"/>
                  </a:lnTo>
                  <a:lnTo>
                    <a:pt x="0" y="73152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227661" r="0" b="-227661"/>
              </a:stretch>
            </a:blipFill>
          </p:spPr>
        </p:sp>
        <p:sp>
          <p:nvSpPr>
            <p:cNvPr name="TextBox 44" id="44"/>
            <p:cNvSpPr txBox="true"/>
            <p:nvPr/>
          </p:nvSpPr>
          <p:spPr>
            <a:xfrm>
              <a:off x="0" y="-47625"/>
              <a:ext cx="10424160" cy="77914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340"/>
                </a:lnSpc>
              </a:pPr>
              <a:r>
                <a:rPr lang="en-US" b="true" sz="1950" spc="600">
                  <a:solidFill>
                    <a:srgbClr val="065A82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TECNICHE DIFFERENTI DI TUI NA</a:t>
              </a:r>
            </a:p>
          </p:txBody>
        </p:sp>
      </p:grpSp>
      <p:sp>
        <p:nvSpPr>
          <p:cNvPr name="Freeform 45" id="45"/>
          <p:cNvSpPr/>
          <p:nvPr/>
        </p:nvSpPr>
        <p:spPr>
          <a:xfrm flipH="false" flipV="false" rot="0">
            <a:off x="16733322" y="480060"/>
            <a:ext cx="1234835" cy="1234835"/>
          </a:xfrm>
          <a:custGeom>
            <a:avLst/>
            <a:gdLst/>
            <a:ahLst/>
            <a:cxnLst/>
            <a:rect r="r" b="b" t="t" l="l"/>
            <a:pathLst>
              <a:path h="1234835" w="1234835">
                <a:moveTo>
                  <a:pt x="0" y="0"/>
                </a:moveTo>
                <a:lnTo>
                  <a:pt x="1234836" y="0"/>
                </a:lnTo>
                <a:lnTo>
                  <a:pt x="1234836" y="1234835"/>
                </a:lnTo>
                <a:lnTo>
                  <a:pt x="0" y="12348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6" id="46"/>
          <p:cNvSpPr/>
          <p:nvPr/>
        </p:nvSpPr>
        <p:spPr>
          <a:xfrm flipH="false" flipV="false" rot="0">
            <a:off x="314168" y="490275"/>
            <a:ext cx="1181637" cy="1137738"/>
          </a:xfrm>
          <a:custGeom>
            <a:avLst/>
            <a:gdLst/>
            <a:ahLst/>
            <a:cxnLst/>
            <a:rect r="r" b="b" t="t" l="l"/>
            <a:pathLst>
              <a:path h="1137738" w="1181637">
                <a:moveTo>
                  <a:pt x="0" y="0"/>
                </a:moveTo>
                <a:lnTo>
                  <a:pt x="1181638" y="0"/>
                </a:lnTo>
                <a:lnTo>
                  <a:pt x="1181638" y="1137738"/>
                </a:lnTo>
                <a:lnTo>
                  <a:pt x="0" y="11377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7" id="47"/>
          <p:cNvSpPr txBox="true"/>
          <p:nvPr/>
        </p:nvSpPr>
        <p:spPr>
          <a:xfrm rot="0">
            <a:off x="12916012" y="9763286"/>
            <a:ext cx="5052146" cy="3329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65"/>
              </a:lnSpc>
            </a:pPr>
            <a:r>
              <a:rPr lang="en-US" sz="1975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Silvia De Lucchi DVM, CVA CVBMA, CVTP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0" t="5924" r="0" b="21740"/>
          <a:stretch>
            <a:fillRect/>
          </a:stretch>
        </p:blipFill>
        <p:spPr>
          <a:xfrm flipH="false" flipV="false" rot="0">
            <a:off x="5143500" y="0"/>
            <a:ext cx="8001000" cy="1028700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8043089" y="8934450"/>
            <a:ext cx="2201823" cy="552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42"/>
              </a:lnSpc>
              <a:spcBef>
                <a:spcPct val="0"/>
              </a:spcBef>
            </a:pPr>
            <a:r>
              <a:rPr lang="en-US" b="true" sz="3702">
                <a:solidFill>
                  <a:srgbClr val="21295C"/>
                </a:solidFill>
                <a:latin typeface="Lora Bold"/>
                <a:ea typeface="Lora Bold"/>
                <a:cs typeface="Lora Bold"/>
                <a:sym typeface="Lora Bold"/>
              </a:rPr>
              <a:t>MOO - FA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2091" t="2239" r="0" b="26858"/>
          <a:stretch>
            <a:fillRect/>
          </a:stretch>
        </p:blipFill>
        <p:spPr>
          <a:xfrm flipH="false" flipV="false" rot="0">
            <a:off x="5143500" y="0"/>
            <a:ext cx="8001000" cy="1028700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6888584" y="8934450"/>
            <a:ext cx="4510832" cy="552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42"/>
              </a:lnSpc>
              <a:spcBef>
                <a:spcPct val="0"/>
              </a:spcBef>
            </a:pPr>
            <a:r>
              <a:rPr lang="en-US" b="true" sz="3702">
                <a:solidFill>
                  <a:srgbClr val="21295C"/>
                </a:solidFill>
                <a:latin typeface="Lora Bold"/>
                <a:ea typeface="Lora Bold"/>
                <a:cs typeface="Lora Bold"/>
                <a:sym typeface="Lora Bold"/>
              </a:rPr>
              <a:t>ROU - FA</a:t>
            </a:r>
            <a:r>
              <a:rPr lang="en-US" b="true" sz="3702">
                <a:solidFill>
                  <a:srgbClr val="21295C"/>
                </a:solidFill>
                <a:latin typeface="Lora Bold"/>
                <a:ea typeface="Lora Bold"/>
                <a:cs typeface="Lora Bold"/>
                <a:sym typeface="Lora Bold"/>
              </a:rPr>
              <a:t> + </a:t>
            </a:r>
            <a:r>
              <a:rPr lang="en-US" b="true" sz="3702">
                <a:solidFill>
                  <a:srgbClr val="21295C"/>
                </a:solidFill>
                <a:latin typeface="Lora Bold"/>
                <a:ea typeface="Lora Bold"/>
                <a:cs typeface="Lora Bold"/>
                <a:sym typeface="Lora Bold"/>
              </a:rPr>
              <a:t>AN - FA  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0" t="20821" r="0" b="7625"/>
          <a:stretch>
            <a:fillRect/>
          </a:stretch>
        </p:blipFill>
        <p:spPr>
          <a:xfrm flipH="false" flipV="false" rot="0">
            <a:off x="5057613" y="0"/>
            <a:ext cx="8086887" cy="1028700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8080712" y="8934450"/>
            <a:ext cx="2126575" cy="552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42"/>
              </a:lnSpc>
              <a:spcBef>
                <a:spcPct val="0"/>
              </a:spcBef>
            </a:pPr>
            <a:r>
              <a:rPr lang="en-US" b="true" sz="3702">
                <a:solidFill>
                  <a:srgbClr val="21295C"/>
                </a:solidFill>
                <a:latin typeface="Lora Bold"/>
                <a:ea typeface="Lora Bold"/>
                <a:cs typeface="Lora Bold"/>
                <a:sym typeface="Lora Bold"/>
              </a:rPr>
              <a:t>GUN - FA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0.0000" end="7643.3330"/>
                </p14:media>
              </p:ext>
            </p:extLst>
          </p:nvPr>
        </p:nvPicPr>
        <p:blipFill>
          <a:blip r:embed="rId2"/>
          <a:srcRect l="0" t="15674" r="0" b="12003"/>
          <a:stretch>
            <a:fillRect/>
          </a:stretch>
        </p:blipFill>
        <p:spPr>
          <a:xfrm flipH="false" flipV="false" rot="0">
            <a:off x="5143500" y="0"/>
            <a:ext cx="8001000" cy="1028700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8313182" y="8934450"/>
            <a:ext cx="1661636" cy="552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42"/>
              </a:lnSpc>
              <a:spcBef>
                <a:spcPct val="0"/>
              </a:spcBef>
            </a:pPr>
            <a:r>
              <a:rPr lang="en-US" b="true" sz="3702">
                <a:solidFill>
                  <a:srgbClr val="21295C"/>
                </a:solidFill>
                <a:latin typeface="Lora Bold"/>
                <a:ea typeface="Lora Bold"/>
                <a:cs typeface="Lora Bold"/>
                <a:sym typeface="Lora Bold"/>
              </a:rPr>
              <a:t>CA - FA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0.0000" end="3128.3330"/>
                </p14:media>
              </p:ext>
            </p:extLst>
          </p:nvPr>
        </p:nvPicPr>
        <p:blipFill>
          <a:blip r:embed="rId2"/>
          <a:srcRect l="0" t="15953" r="0" b="13245"/>
          <a:stretch>
            <a:fillRect/>
          </a:stretch>
        </p:blipFill>
        <p:spPr>
          <a:xfrm flipH="false" flipV="false" rot="0">
            <a:off x="5143500" y="0"/>
            <a:ext cx="8172810" cy="1028700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8018919" y="8934450"/>
            <a:ext cx="2250162" cy="552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42"/>
              </a:lnSpc>
              <a:spcBef>
                <a:spcPct val="0"/>
              </a:spcBef>
            </a:pPr>
            <a:r>
              <a:rPr lang="en-US" b="true" sz="3702">
                <a:solidFill>
                  <a:srgbClr val="21295C"/>
                </a:solidFill>
                <a:latin typeface="Lora Bold"/>
                <a:ea typeface="Lora Bold"/>
                <a:cs typeface="Lora Bold"/>
                <a:sym typeface="Lora Bold"/>
              </a:rPr>
              <a:t>NIAN - FA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7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9525" y="-9525"/>
            <a:ext cx="18261330" cy="224790"/>
            <a:chOff x="0" y="0"/>
            <a:chExt cx="24348440" cy="29972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12700" y="12700"/>
              <a:ext cx="24323039" cy="274320"/>
            </a:xfrm>
            <a:custGeom>
              <a:avLst/>
              <a:gdLst/>
              <a:ahLst/>
              <a:cxnLst/>
              <a:rect r="r" b="b" t="t" l="l"/>
              <a:pathLst>
                <a:path h="274320" w="24323039">
                  <a:moveTo>
                    <a:pt x="0" y="0"/>
                  </a:moveTo>
                  <a:lnTo>
                    <a:pt x="24323039" y="0"/>
                  </a:lnTo>
                  <a:lnTo>
                    <a:pt x="24323039" y="274320"/>
                  </a:lnTo>
                  <a:lnTo>
                    <a:pt x="0" y="274320"/>
                  </a:lnTo>
                  <a:close/>
                </a:path>
              </a:pathLst>
            </a:custGeom>
            <a:solidFill>
              <a:srgbClr val="065A82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348439" cy="299720"/>
            </a:xfrm>
            <a:custGeom>
              <a:avLst/>
              <a:gdLst/>
              <a:ahLst/>
              <a:cxnLst/>
              <a:rect r="r" b="b" t="t" l="l"/>
              <a:pathLst>
                <a:path h="299720" w="24348439">
                  <a:moveTo>
                    <a:pt x="12700" y="0"/>
                  </a:moveTo>
                  <a:lnTo>
                    <a:pt x="24335739" y="0"/>
                  </a:lnTo>
                  <a:cubicBezTo>
                    <a:pt x="24342725" y="0"/>
                    <a:pt x="24348439" y="5715"/>
                    <a:pt x="24348439" y="12700"/>
                  </a:cubicBezTo>
                  <a:lnTo>
                    <a:pt x="24348439" y="287020"/>
                  </a:lnTo>
                  <a:cubicBezTo>
                    <a:pt x="24348439" y="294005"/>
                    <a:pt x="24342725" y="299720"/>
                    <a:pt x="24335739" y="299720"/>
                  </a:cubicBezTo>
                  <a:lnTo>
                    <a:pt x="12700" y="299720"/>
                  </a:lnTo>
                  <a:cubicBezTo>
                    <a:pt x="5715" y="299720"/>
                    <a:pt x="0" y="294005"/>
                    <a:pt x="0" y="28702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287020"/>
                  </a:lnTo>
                  <a:lnTo>
                    <a:pt x="12700" y="287020"/>
                  </a:lnTo>
                  <a:lnTo>
                    <a:pt x="12700" y="274320"/>
                  </a:lnTo>
                  <a:lnTo>
                    <a:pt x="24335739" y="274320"/>
                  </a:lnTo>
                  <a:lnTo>
                    <a:pt x="24335739" y="287020"/>
                  </a:lnTo>
                  <a:lnTo>
                    <a:pt x="24323039" y="287020"/>
                  </a:lnTo>
                  <a:lnTo>
                    <a:pt x="24323039" y="12700"/>
                  </a:lnTo>
                  <a:lnTo>
                    <a:pt x="24335739" y="12700"/>
                  </a:lnTo>
                  <a:lnTo>
                    <a:pt x="24335739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065A82"/>
            </a:solidFill>
          </p:spPr>
        </p:sp>
      </p:grpSp>
      <p:sp>
        <p:nvSpPr>
          <p:cNvPr name="TextBox 5" id="5"/>
          <p:cNvSpPr txBox="true"/>
          <p:nvPr/>
        </p:nvSpPr>
        <p:spPr>
          <a:xfrm rot="0">
            <a:off x="1688260" y="786003"/>
            <a:ext cx="16596360" cy="1495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79"/>
              </a:lnSpc>
            </a:pPr>
            <a:r>
              <a:rPr lang="en-US" sz="4899" b="true">
                <a:solidFill>
                  <a:srgbClr val="21295C"/>
                </a:solidFill>
                <a:latin typeface="Cambria Bold"/>
                <a:ea typeface="Cambria Bold"/>
                <a:cs typeface="Cambria Bold"/>
                <a:sym typeface="Cambria Bold"/>
              </a:rPr>
              <a:t>Il Tui Na: uno strumento concreto per il tecnico </a:t>
            </a:r>
          </a:p>
          <a:p>
            <a:pPr algn="l">
              <a:lnSpc>
                <a:spcPts val="5879"/>
              </a:lnSpc>
            </a:pPr>
            <a:r>
              <a:rPr lang="en-US" sz="4899" b="true">
                <a:solidFill>
                  <a:srgbClr val="21295C"/>
                </a:solidFill>
                <a:latin typeface="Cambria Bold"/>
                <a:ea typeface="Cambria Bold"/>
                <a:cs typeface="Cambria Bold"/>
                <a:sym typeface="Cambria Bold"/>
              </a:rPr>
              <a:t>veterinario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1688260" y="2281428"/>
            <a:ext cx="842010" cy="101346"/>
            <a:chOff x="0" y="0"/>
            <a:chExt cx="1122680" cy="13512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12700" y="12700"/>
              <a:ext cx="1097280" cy="109728"/>
            </a:xfrm>
            <a:custGeom>
              <a:avLst/>
              <a:gdLst/>
              <a:ahLst/>
              <a:cxnLst/>
              <a:rect r="r" b="b" t="t" l="l"/>
              <a:pathLst>
                <a:path h="109728" w="1097280">
                  <a:moveTo>
                    <a:pt x="0" y="0"/>
                  </a:moveTo>
                  <a:lnTo>
                    <a:pt x="1097280" y="0"/>
                  </a:lnTo>
                  <a:lnTo>
                    <a:pt x="1097280" y="109728"/>
                  </a:lnTo>
                  <a:lnTo>
                    <a:pt x="0" y="109728"/>
                  </a:lnTo>
                  <a:close/>
                </a:path>
              </a:pathLst>
            </a:custGeom>
            <a:solidFill>
              <a:srgbClr val="0EA5B7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122680" cy="135128"/>
            </a:xfrm>
            <a:custGeom>
              <a:avLst/>
              <a:gdLst/>
              <a:ahLst/>
              <a:cxnLst/>
              <a:rect r="r" b="b" t="t" l="l"/>
              <a:pathLst>
                <a:path h="135128" w="1122680">
                  <a:moveTo>
                    <a:pt x="12700" y="0"/>
                  </a:moveTo>
                  <a:lnTo>
                    <a:pt x="1109980" y="0"/>
                  </a:lnTo>
                  <a:cubicBezTo>
                    <a:pt x="1116965" y="0"/>
                    <a:pt x="1122680" y="5715"/>
                    <a:pt x="1122680" y="12700"/>
                  </a:cubicBezTo>
                  <a:lnTo>
                    <a:pt x="1122680" y="122428"/>
                  </a:lnTo>
                  <a:cubicBezTo>
                    <a:pt x="1122680" y="129413"/>
                    <a:pt x="1116965" y="135128"/>
                    <a:pt x="1109980" y="135128"/>
                  </a:cubicBezTo>
                  <a:lnTo>
                    <a:pt x="12700" y="135128"/>
                  </a:lnTo>
                  <a:cubicBezTo>
                    <a:pt x="5715" y="135128"/>
                    <a:pt x="0" y="129413"/>
                    <a:pt x="0" y="122428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22428"/>
                  </a:lnTo>
                  <a:lnTo>
                    <a:pt x="12700" y="122428"/>
                  </a:lnTo>
                  <a:lnTo>
                    <a:pt x="12700" y="109728"/>
                  </a:lnTo>
                  <a:lnTo>
                    <a:pt x="1109980" y="109728"/>
                  </a:lnTo>
                  <a:lnTo>
                    <a:pt x="1109980" y="122428"/>
                  </a:lnTo>
                  <a:lnTo>
                    <a:pt x="1097280" y="122428"/>
                  </a:lnTo>
                  <a:lnTo>
                    <a:pt x="1097280" y="12700"/>
                  </a:lnTo>
                  <a:lnTo>
                    <a:pt x="1109980" y="12700"/>
                  </a:lnTo>
                  <a:lnTo>
                    <a:pt x="110998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0EA5B7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813435" y="2733675"/>
            <a:ext cx="8248650" cy="6328410"/>
            <a:chOff x="0" y="0"/>
            <a:chExt cx="10998200" cy="843788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12700" y="12700"/>
              <a:ext cx="10972800" cy="8412480"/>
            </a:xfrm>
            <a:custGeom>
              <a:avLst/>
              <a:gdLst/>
              <a:ahLst/>
              <a:cxnLst/>
              <a:rect r="r" b="b" t="t" l="l"/>
              <a:pathLst>
                <a:path h="8412480" w="10972800">
                  <a:moveTo>
                    <a:pt x="0" y="0"/>
                  </a:moveTo>
                  <a:lnTo>
                    <a:pt x="10972800" y="0"/>
                  </a:lnTo>
                  <a:lnTo>
                    <a:pt x="10972800" y="8412480"/>
                  </a:lnTo>
                  <a:lnTo>
                    <a:pt x="0" y="84124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0998200" cy="8437880"/>
            </a:xfrm>
            <a:custGeom>
              <a:avLst/>
              <a:gdLst/>
              <a:ahLst/>
              <a:cxnLst/>
              <a:rect r="r" b="b" t="t" l="l"/>
              <a:pathLst>
                <a:path h="8437880" w="10998200">
                  <a:moveTo>
                    <a:pt x="12700" y="0"/>
                  </a:moveTo>
                  <a:lnTo>
                    <a:pt x="10985500" y="0"/>
                  </a:lnTo>
                  <a:cubicBezTo>
                    <a:pt x="10992485" y="0"/>
                    <a:pt x="10998200" y="5715"/>
                    <a:pt x="10998200" y="12700"/>
                  </a:cubicBezTo>
                  <a:lnTo>
                    <a:pt x="10998200" y="8425180"/>
                  </a:lnTo>
                  <a:cubicBezTo>
                    <a:pt x="10998200" y="8432165"/>
                    <a:pt x="10992485" y="8437880"/>
                    <a:pt x="10985500" y="8437880"/>
                  </a:cubicBezTo>
                  <a:lnTo>
                    <a:pt x="12700" y="8437880"/>
                  </a:lnTo>
                  <a:cubicBezTo>
                    <a:pt x="5715" y="8437880"/>
                    <a:pt x="0" y="8432165"/>
                    <a:pt x="0" y="842518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8425180"/>
                  </a:lnTo>
                  <a:lnTo>
                    <a:pt x="12700" y="8425180"/>
                  </a:lnTo>
                  <a:lnTo>
                    <a:pt x="12700" y="8412480"/>
                  </a:lnTo>
                  <a:lnTo>
                    <a:pt x="10985500" y="8412480"/>
                  </a:lnTo>
                  <a:lnTo>
                    <a:pt x="10985500" y="8425180"/>
                  </a:lnTo>
                  <a:lnTo>
                    <a:pt x="10972800" y="8425180"/>
                  </a:lnTo>
                  <a:lnTo>
                    <a:pt x="10972800" y="12700"/>
                  </a:lnTo>
                  <a:lnTo>
                    <a:pt x="10985500" y="12700"/>
                  </a:lnTo>
                  <a:lnTo>
                    <a:pt x="1098550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D9E2EC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813435" y="2733675"/>
            <a:ext cx="128778" cy="6328410"/>
            <a:chOff x="0" y="0"/>
            <a:chExt cx="171704" cy="843788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12700" y="12700"/>
              <a:ext cx="146304" cy="8412480"/>
            </a:xfrm>
            <a:custGeom>
              <a:avLst/>
              <a:gdLst/>
              <a:ahLst/>
              <a:cxnLst/>
              <a:rect r="r" b="b" t="t" l="l"/>
              <a:pathLst>
                <a:path h="8412480" w="146304">
                  <a:moveTo>
                    <a:pt x="0" y="0"/>
                  </a:moveTo>
                  <a:lnTo>
                    <a:pt x="146304" y="0"/>
                  </a:lnTo>
                  <a:lnTo>
                    <a:pt x="146304" y="8412480"/>
                  </a:lnTo>
                  <a:lnTo>
                    <a:pt x="0" y="8412480"/>
                  </a:lnTo>
                  <a:close/>
                </a:path>
              </a:pathLst>
            </a:custGeom>
            <a:solidFill>
              <a:srgbClr val="0EA5B7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71704" cy="8437880"/>
            </a:xfrm>
            <a:custGeom>
              <a:avLst/>
              <a:gdLst/>
              <a:ahLst/>
              <a:cxnLst/>
              <a:rect r="r" b="b" t="t" l="l"/>
              <a:pathLst>
                <a:path h="8437880" w="171704">
                  <a:moveTo>
                    <a:pt x="12700" y="0"/>
                  </a:moveTo>
                  <a:lnTo>
                    <a:pt x="159004" y="0"/>
                  </a:lnTo>
                  <a:cubicBezTo>
                    <a:pt x="165989" y="0"/>
                    <a:pt x="171704" y="5715"/>
                    <a:pt x="171704" y="12700"/>
                  </a:cubicBezTo>
                  <a:lnTo>
                    <a:pt x="171704" y="8425180"/>
                  </a:lnTo>
                  <a:cubicBezTo>
                    <a:pt x="171704" y="8432165"/>
                    <a:pt x="165989" y="8437880"/>
                    <a:pt x="159004" y="8437880"/>
                  </a:cubicBezTo>
                  <a:lnTo>
                    <a:pt x="12700" y="8437880"/>
                  </a:lnTo>
                  <a:cubicBezTo>
                    <a:pt x="5715" y="8437880"/>
                    <a:pt x="0" y="8432165"/>
                    <a:pt x="0" y="842518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8425180"/>
                  </a:lnTo>
                  <a:lnTo>
                    <a:pt x="12700" y="8425180"/>
                  </a:lnTo>
                  <a:lnTo>
                    <a:pt x="12700" y="8412480"/>
                  </a:lnTo>
                  <a:lnTo>
                    <a:pt x="159004" y="8412480"/>
                  </a:lnTo>
                  <a:lnTo>
                    <a:pt x="159004" y="8425180"/>
                  </a:lnTo>
                  <a:lnTo>
                    <a:pt x="146304" y="8425180"/>
                  </a:lnTo>
                  <a:lnTo>
                    <a:pt x="146304" y="12700"/>
                  </a:lnTo>
                  <a:lnTo>
                    <a:pt x="159004" y="12700"/>
                  </a:lnTo>
                  <a:lnTo>
                    <a:pt x="159004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0EA5B7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1165860" y="5897880"/>
            <a:ext cx="7543800" cy="2389826"/>
            <a:chOff x="0" y="0"/>
            <a:chExt cx="10058400" cy="3186435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0058400" cy="3186435"/>
            </a:xfrm>
            <a:custGeom>
              <a:avLst/>
              <a:gdLst/>
              <a:ahLst/>
              <a:cxnLst/>
              <a:rect r="r" b="b" t="t" l="l"/>
              <a:pathLst>
                <a:path h="3186435" w="10058400">
                  <a:moveTo>
                    <a:pt x="0" y="0"/>
                  </a:moveTo>
                  <a:lnTo>
                    <a:pt x="10058400" y="0"/>
                  </a:lnTo>
                  <a:lnTo>
                    <a:pt x="10058400" y="3186435"/>
                  </a:lnTo>
                  <a:lnTo>
                    <a:pt x="0" y="3186435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29940" r="0" b="6926"/>
              </a:stretch>
            </a:blip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19050"/>
              <a:ext cx="10058400" cy="320548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3240"/>
                </a:lnSpc>
              </a:pPr>
              <a:r>
                <a:rPr lang="en-US" b="true" sz="2700" i="true">
                  <a:solidFill>
                    <a:srgbClr val="065A82"/>
                  </a:solidFill>
                  <a:latin typeface="Cambria Bold Italics"/>
                  <a:ea typeface="Cambria Bold Italics"/>
                  <a:cs typeface="Cambria Bold Italics"/>
                  <a:sym typeface="Cambria Bold Italics"/>
                </a:rPr>
                <a:t>«Non un semplice massaggio rilassante, ma un vero massaggio medico.»</a:t>
              </a: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165860" y="3086100"/>
            <a:ext cx="7543800" cy="2743200"/>
            <a:chOff x="0" y="0"/>
            <a:chExt cx="10058400" cy="36576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0058400" cy="3657600"/>
            </a:xfrm>
            <a:custGeom>
              <a:avLst/>
              <a:gdLst/>
              <a:ahLst/>
              <a:cxnLst/>
              <a:rect r="r" b="b" t="t" l="l"/>
              <a:pathLst>
                <a:path h="3657600" w="10058400">
                  <a:moveTo>
                    <a:pt x="0" y="0"/>
                  </a:moveTo>
                  <a:lnTo>
                    <a:pt x="10058400" y="0"/>
                  </a:lnTo>
                  <a:lnTo>
                    <a:pt x="10058400" y="3657600"/>
                  </a:lnTo>
                  <a:lnTo>
                    <a:pt x="0" y="365760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3583" r="0" b="-3583"/>
              </a:stretch>
            </a:blip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57150"/>
              <a:ext cx="10058400" cy="371475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3239"/>
                </a:lnSpc>
              </a:pPr>
              <a:r>
                <a:rPr lang="en-US" sz="2699">
                  <a:solidFill>
                    <a:srgbClr val="1F2937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Il Tui Na è una tecnica terapeutica della Medicina Tradizionale Cinese che utilizza manipolazioni specifiche per ridurre il dolore e migliorare la mobilità, </a:t>
              </a:r>
              <a:r>
                <a:rPr lang="en-US" sz="2699" b="true">
                  <a:solidFill>
                    <a:srgbClr val="1C7293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senza effetti collaterali.</a:t>
              </a: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9610725" y="3305151"/>
            <a:ext cx="7818120" cy="685800"/>
            <a:chOff x="0" y="0"/>
            <a:chExt cx="10424160" cy="9144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10424160" cy="914400"/>
            </a:xfrm>
            <a:custGeom>
              <a:avLst/>
              <a:gdLst/>
              <a:ahLst/>
              <a:cxnLst/>
              <a:rect r="r" b="b" t="t" l="l"/>
              <a:pathLst>
                <a:path h="914400" w="10424160">
                  <a:moveTo>
                    <a:pt x="0" y="0"/>
                  </a:moveTo>
                  <a:lnTo>
                    <a:pt x="10424160" y="0"/>
                  </a:lnTo>
                  <a:lnTo>
                    <a:pt x="10424160" y="914400"/>
                  </a:lnTo>
                  <a:lnTo>
                    <a:pt x="0" y="91440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172129" r="0" b="-172129"/>
              </a:stretch>
            </a:blipFill>
          </p:spPr>
        </p:sp>
        <p:sp>
          <p:nvSpPr>
            <p:cNvPr name="TextBox 23" id="23"/>
            <p:cNvSpPr txBox="true"/>
            <p:nvPr/>
          </p:nvSpPr>
          <p:spPr>
            <a:xfrm>
              <a:off x="0" y="-19050"/>
              <a:ext cx="10424160" cy="93345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3240"/>
                </a:lnSpc>
              </a:pPr>
              <a:r>
                <a:rPr lang="en-US" sz="2700" b="true">
                  <a:solidFill>
                    <a:srgbClr val="21295C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Il ruolo del tecnico veterinario</a:t>
              </a: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9601200" y="4384118"/>
            <a:ext cx="2487930" cy="1527810"/>
            <a:chOff x="0" y="0"/>
            <a:chExt cx="3317240" cy="203708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12700" y="12700"/>
              <a:ext cx="3291840" cy="2011680"/>
            </a:xfrm>
            <a:custGeom>
              <a:avLst/>
              <a:gdLst/>
              <a:ahLst/>
              <a:cxnLst/>
              <a:rect r="r" b="b" t="t" l="l"/>
              <a:pathLst>
                <a:path h="2011680" w="3291840">
                  <a:moveTo>
                    <a:pt x="0" y="274320"/>
                  </a:moveTo>
                  <a:cubicBezTo>
                    <a:pt x="0" y="122809"/>
                    <a:pt x="123444" y="0"/>
                    <a:pt x="275590" y="0"/>
                  </a:cubicBezTo>
                  <a:lnTo>
                    <a:pt x="3016250" y="0"/>
                  </a:lnTo>
                  <a:cubicBezTo>
                    <a:pt x="3168523" y="0"/>
                    <a:pt x="3291840" y="122809"/>
                    <a:pt x="3291840" y="274320"/>
                  </a:cubicBezTo>
                  <a:lnTo>
                    <a:pt x="3291840" y="1737360"/>
                  </a:lnTo>
                  <a:cubicBezTo>
                    <a:pt x="3291840" y="1888871"/>
                    <a:pt x="3168396" y="2011680"/>
                    <a:pt x="3016250" y="2011680"/>
                  </a:cubicBezTo>
                  <a:lnTo>
                    <a:pt x="275590" y="2011680"/>
                  </a:lnTo>
                  <a:cubicBezTo>
                    <a:pt x="123444" y="2011680"/>
                    <a:pt x="0" y="1888871"/>
                    <a:pt x="0" y="1737360"/>
                  </a:cubicBezTo>
                  <a:close/>
                </a:path>
              </a:pathLst>
            </a:custGeom>
            <a:solidFill>
              <a:srgbClr val="1C7293"/>
            </a:solid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3317240" cy="2037080"/>
            </a:xfrm>
            <a:custGeom>
              <a:avLst/>
              <a:gdLst/>
              <a:ahLst/>
              <a:cxnLst/>
              <a:rect r="r" b="b" t="t" l="l"/>
              <a:pathLst>
                <a:path h="2037080" w="3317240">
                  <a:moveTo>
                    <a:pt x="0" y="287020"/>
                  </a:moveTo>
                  <a:cubicBezTo>
                    <a:pt x="0" y="128397"/>
                    <a:pt x="129159" y="0"/>
                    <a:pt x="288290" y="0"/>
                  </a:cubicBezTo>
                  <a:lnTo>
                    <a:pt x="3028950" y="0"/>
                  </a:lnTo>
                  <a:lnTo>
                    <a:pt x="3028950" y="12700"/>
                  </a:lnTo>
                  <a:lnTo>
                    <a:pt x="3028950" y="0"/>
                  </a:lnTo>
                  <a:cubicBezTo>
                    <a:pt x="3188081" y="0"/>
                    <a:pt x="3317240" y="128397"/>
                    <a:pt x="3317240" y="287020"/>
                  </a:cubicBezTo>
                  <a:lnTo>
                    <a:pt x="3304540" y="287020"/>
                  </a:lnTo>
                  <a:lnTo>
                    <a:pt x="3317240" y="287020"/>
                  </a:lnTo>
                  <a:lnTo>
                    <a:pt x="3317240" y="1750060"/>
                  </a:lnTo>
                  <a:lnTo>
                    <a:pt x="3304540" y="1750060"/>
                  </a:lnTo>
                  <a:lnTo>
                    <a:pt x="3317240" y="1750060"/>
                  </a:lnTo>
                  <a:cubicBezTo>
                    <a:pt x="3317240" y="1908683"/>
                    <a:pt x="3188081" y="2037080"/>
                    <a:pt x="3028950" y="2037080"/>
                  </a:cubicBezTo>
                  <a:lnTo>
                    <a:pt x="3028950" y="2024380"/>
                  </a:lnTo>
                  <a:lnTo>
                    <a:pt x="3028950" y="2037080"/>
                  </a:lnTo>
                  <a:lnTo>
                    <a:pt x="288290" y="2037080"/>
                  </a:lnTo>
                  <a:lnTo>
                    <a:pt x="288290" y="2024380"/>
                  </a:lnTo>
                  <a:lnTo>
                    <a:pt x="288290" y="2037080"/>
                  </a:lnTo>
                  <a:cubicBezTo>
                    <a:pt x="129159" y="2037080"/>
                    <a:pt x="0" y="1908683"/>
                    <a:pt x="0" y="1750060"/>
                  </a:cubicBezTo>
                  <a:lnTo>
                    <a:pt x="0" y="287020"/>
                  </a:lnTo>
                  <a:lnTo>
                    <a:pt x="12700" y="287020"/>
                  </a:lnTo>
                  <a:lnTo>
                    <a:pt x="0" y="287020"/>
                  </a:lnTo>
                  <a:moveTo>
                    <a:pt x="25400" y="287020"/>
                  </a:moveTo>
                  <a:lnTo>
                    <a:pt x="25400" y="1750060"/>
                  </a:lnTo>
                  <a:lnTo>
                    <a:pt x="12700" y="1750060"/>
                  </a:lnTo>
                  <a:lnTo>
                    <a:pt x="25400" y="1750060"/>
                  </a:lnTo>
                  <a:cubicBezTo>
                    <a:pt x="25400" y="1894459"/>
                    <a:pt x="143129" y="2011680"/>
                    <a:pt x="288290" y="2011680"/>
                  </a:cubicBezTo>
                  <a:lnTo>
                    <a:pt x="3028950" y="2011680"/>
                  </a:lnTo>
                  <a:cubicBezTo>
                    <a:pt x="3174238" y="2011680"/>
                    <a:pt x="3291840" y="1894459"/>
                    <a:pt x="3291840" y="1750060"/>
                  </a:cubicBezTo>
                  <a:lnTo>
                    <a:pt x="3291840" y="287020"/>
                  </a:lnTo>
                  <a:cubicBezTo>
                    <a:pt x="3291840" y="142621"/>
                    <a:pt x="3174111" y="25400"/>
                    <a:pt x="3028950" y="25400"/>
                  </a:cubicBezTo>
                  <a:lnTo>
                    <a:pt x="288290" y="25400"/>
                  </a:lnTo>
                  <a:lnTo>
                    <a:pt x="288290" y="12700"/>
                  </a:lnTo>
                  <a:lnTo>
                    <a:pt x="288290" y="25400"/>
                  </a:lnTo>
                  <a:cubicBezTo>
                    <a:pt x="143129" y="25400"/>
                    <a:pt x="25400" y="142621"/>
                    <a:pt x="25400" y="287020"/>
                  </a:cubicBezTo>
                  <a:close/>
                </a:path>
              </a:pathLst>
            </a:custGeom>
            <a:solidFill>
              <a:srgbClr val="1C7293"/>
            </a:solidFill>
          </p:spPr>
        </p:sp>
      </p:grpSp>
      <p:grpSp>
        <p:nvGrpSpPr>
          <p:cNvPr name="Group 27" id="27"/>
          <p:cNvGrpSpPr/>
          <p:nvPr/>
        </p:nvGrpSpPr>
        <p:grpSpPr>
          <a:xfrm rot="0">
            <a:off x="9610725" y="4393643"/>
            <a:ext cx="2468880" cy="1508760"/>
            <a:chOff x="0" y="0"/>
            <a:chExt cx="3291840" cy="201168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3291840" cy="2011680"/>
            </a:xfrm>
            <a:custGeom>
              <a:avLst/>
              <a:gdLst/>
              <a:ahLst/>
              <a:cxnLst/>
              <a:rect r="r" b="b" t="t" l="l"/>
              <a:pathLst>
                <a:path h="2011680" w="3291840">
                  <a:moveTo>
                    <a:pt x="0" y="0"/>
                  </a:moveTo>
                  <a:lnTo>
                    <a:pt x="3291840" y="0"/>
                  </a:lnTo>
                  <a:lnTo>
                    <a:pt x="3291840" y="2011680"/>
                  </a:lnTo>
                  <a:lnTo>
                    <a:pt x="0" y="201168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-28407" t="0" r="-28407" b="0"/>
              </a:stretch>
            </a:blipFill>
          </p:spPr>
        </p:sp>
        <p:sp>
          <p:nvSpPr>
            <p:cNvPr name="TextBox 29" id="29"/>
            <p:cNvSpPr txBox="true"/>
            <p:nvPr/>
          </p:nvSpPr>
          <p:spPr>
            <a:xfrm>
              <a:off x="0" y="-47625"/>
              <a:ext cx="3291840" cy="205930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699"/>
                </a:lnSpc>
              </a:pPr>
              <a:r>
                <a:rPr lang="en-US" sz="2249" b="true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Diagnosi del</a:t>
              </a:r>
            </a:p>
            <a:p>
              <a:pPr algn="ctr">
                <a:lnSpc>
                  <a:spcPts val="2699"/>
                </a:lnSpc>
              </a:pPr>
              <a:r>
                <a:rPr lang="en-US" sz="2249" b="true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medico veterinario</a:t>
              </a: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12344400" y="4384118"/>
            <a:ext cx="2487930" cy="1527810"/>
            <a:chOff x="0" y="0"/>
            <a:chExt cx="3317240" cy="203708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12700" y="12700"/>
              <a:ext cx="3291840" cy="2011680"/>
            </a:xfrm>
            <a:custGeom>
              <a:avLst/>
              <a:gdLst/>
              <a:ahLst/>
              <a:cxnLst/>
              <a:rect r="r" b="b" t="t" l="l"/>
              <a:pathLst>
                <a:path h="2011680" w="3291840">
                  <a:moveTo>
                    <a:pt x="0" y="274320"/>
                  </a:moveTo>
                  <a:cubicBezTo>
                    <a:pt x="0" y="122809"/>
                    <a:pt x="123444" y="0"/>
                    <a:pt x="275590" y="0"/>
                  </a:cubicBezTo>
                  <a:lnTo>
                    <a:pt x="3016250" y="0"/>
                  </a:lnTo>
                  <a:cubicBezTo>
                    <a:pt x="3168523" y="0"/>
                    <a:pt x="3291840" y="122809"/>
                    <a:pt x="3291840" y="274320"/>
                  </a:cubicBezTo>
                  <a:lnTo>
                    <a:pt x="3291840" y="1737360"/>
                  </a:lnTo>
                  <a:cubicBezTo>
                    <a:pt x="3291840" y="1888871"/>
                    <a:pt x="3168396" y="2011680"/>
                    <a:pt x="3016250" y="2011680"/>
                  </a:cubicBezTo>
                  <a:lnTo>
                    <a:pt x="275590" y="2011680"/>
                  </a:lnTo>
                  <a:cubicBezTo>
                    <a:pt x="123444" y="2011680"/>
                    <a:pt x="0" y="1888871"/>
                    <a:pt x="0" y="1737360"/>
                  </a:cubicBezTo>
                  <a:close/>
                </a:path>
              </a:pathLst>
            </a:custGeom>
            <a:solidFill>
              <a:srgbClr val="065A82"/>
            </a:solidFill>
          </p:spPr>
        </p:sp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3317240" cy="2037080"/>
            </a:xfrm>
            <a:custGeom>
              <a:avLst/>
              <a:gdLst/>
              <a:ahLst/>
              <a:cxnLst/>
              <a:rect r="r" b="b" t="t" l="l"/>
              <a:pathLst>
                <a:path h="2037080" w="3317240">
                  <a:moveTo>
                    <a:pt x="0" y="287020"/>
                  </a:moveTo>
                  <a:cubicBezTo>
                    <a:pt x="0" y="128397"/>
                    <a:pt x="129159" y="0"/>
                    <a:pt x="288290" y="0"/>
                  </a:cubicBezTo>
                  <a:lnTo>
                    <a:pt x="3028950" y="0"/>
                  </a:lnTo>
                  <a:lnTo>
                    <a:pt x="3028950" y="12700"/>
                  </a:lnTo>
                  <a:lnTo>
                    <a:pt x="3028950" y="0"/>
                  </a:lnTo>
                  <a:cubicBezTo>
                    <a:pt x="3188081" y="0"/>
                    <a:pt x="3317240" y="128397"/>
                    <a:pt x="3317240" y="287020"/>
                  </a:cubicBezTo>
                  <a:lnTo>
                    <a:pt x="3304540" y="287020"/>
                  </a:lnTo>
                  <a:lnTo>
                    <a:pt x="3317240" y="287020"/>
                  </a:lnTo>
                  <a:lnTo>
                    <a:pt x="3317240" y="1750060"/>
                  </a:lnTo>
                  <a:lnTo>
                    <a:pt x="3304540" y="1750060"/>
                  </a:lnTo>
                  <a:lnTo>
                    <a:pt x="3317240" y="1750060"/>
                  </a:lnTo>
                  <a:cubicBezTo>
                    <a:pt x="3317240" y="1908683"/>
                    <a:pt x="3188081" y="2037080"/>
                    <a:pt x="3028950" y="2037080"/>
                  </a:cubicBezTo>
                  <a:lnTo>
                    <a:pt x="3028950" y="2024380"/>
                  </a:lnTo>
                  <a:lnTo>
                    <a:pt x="3028950" y="2037080"/>
                  </a:lnTo>
                  <a:lnTo>
                    <a:pt x="288290" y="2037080"/>
                  </a:lnTo>
                  <a:lnTo>
                    <a:pt x="288290" y="2024380"/>
                  </a:lnTo>
                  <a:lnTo>
                    <a:pt x="288290" y="2037080"/>
                  </a:lnTo>
                  <a:cubicBezTo>
                    <a:pt x="129159" y="2037080"/>
                    <a:pt x="0" y="1908683"/>
                    <a:pt x="0" y="1750060"/>
                  </a:cubicBezTo>
                  <a:lnTo>
                    <a:pt x="0" y="287020"/>
                  </a:lnTo>
                  <a:lnTo>
                    <a:pt x="12700" y="287020"/>
                  </a:lnTo>
                  <a:lnTo>
                    <a:pt x="0" y="287020"/>
                  </a:lnTo>
                  <a:moveTo>
                    <a:pt x="25400" y="287020"/>
                  </a:moveTo>
                  <a:lnTo>
                    <a:pt x="25400" y="1750060"/>
                  </a:lnTo>
                  <a:lnTo>
                    <a:pt x="12700" y="1750060"/>
                  </a:lnTo>
                  <a:lnTo>
                    <a:pt x="25400" y="1750060"/>
                  </a:lnTo>
                  <a:cubicBezTo>
                    <a:pt x="25400" y="1894459"/>
                    <a:pt x="143129" y="2011680"/>
                    <a:pt x="288290" y="2011680"/>
                  </a:cubicBezTo>
                  <a:lnTo>
                    <a:pt x="3028950" y="2011680"/>
                  </a:lnTo>
                  <a:cubicBezTo>
                    <a:pt x="3174238" y="2011680"/>
                    <a:pt x="3291840" y="1894459"/>
                    <a:pt x="3291840" y="1750060"/>
                  </a:cubicBezTo>
                  <a:lnTo>
                    <a:pt x="3291840" y="287020"/>
                  </a:lnTo>
                  <a:cubicBezTo>
                    <a:pt x="3291840" y="142621"/>
                    <a:pt x="3174111" y="25400"/>
                    <a:pt x="3028950" y="25400"/>
                  </a:cubicBezTo>
                  <a:lnTo>
                    <a:pt x="288290" y="25400"/>
                  </a:lnTo>
                  <a:lnTo>
                    <a:pt x="288290" y="12700"/>
                  </a:lnTo>
                  <a:lnTo>
                    <a:pt x="288290" y="25400"/>
                  </a:lnTo>
                  <a:cubicBezTo>
                    <a:pt x="143129" y="25400"/>
                    <a:pt x="25400" y="142621"/>
                    <a:pt x="25400" y="287020"/>
                  </a:cubicBezTo>
                  <a:close/>
                </a:path>
              </a:pathLst>
            </a:custGeom>
            <a:solidFill>
              <a:srgbClr val="065A82"/>
            </a:solidFill>
          </p:spPr>
        </p:sp>
      </p:grpSp>
      <p:grpSp>
        <p:nvGrpSpPr>
          <p:cNvPr name="Group 33" id="33"/>
          <p:cNvGrpSpPr/>
          <p:nvPr/>
        </p:nvGrpSpPr>
        <p:grpSpPr>
          <a:xfrm rot="0">
            <a:off x="12353925" y="4393643"/>
            <a:ext cx="2468880" cy="1508760"/>
            <a:chOff x="0" y="0"/>
            <a:chExt cx="3291840" cy="2011680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3291840" cy="2011680"/>
            </a:xfrm>
            <a:custGeom>
              <a:avLst/>
              <a:gdLst/>
              <a:ahLst/>
              <a:cxnLst/>
              <a:rect r="r" b="b" t="t" l="l"/>
              <a:pathLst>
                <a:path h="2011680" w="3291840">
                  <a:moveTo>
                    <a:pt x="0" y="0"/>
                  </a:moveTo>
                  <a:lnTo>
                    <a:pt x="3291840" y="0"/>
                  </a:lnTo>
                  <a:lnTo>
                    <a:pt x="3291840" y="2011680"/>
                  </a:lnTo>
                  <a:lnTo>
                    <a:pt x="0" y="201168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-28407" t="0" r="-28407" b="0"/>
              </a:stretch>
            </a:blipFill>
          </p:spPr>
        </p:sp>
        <p:sp>
          <p:nvSpPr>
            <p:cNvPr name="TextBox 35" id="35"/>
            <p:cNvSpPr txBox="true"/>
            <p:nvPr/>
          </p:nvSpPr>
          <p:spPr>
            <a:xfrm>
              <a:off x="0" y="-47625"/>
              <a:ext cx="3291840" cy="205930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699"/>
                </a:lnSpc>
              </a:pPr>
              <a:r>
                <a:rPr lang="en-US" sz="2249" b="true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Tecnico veterinario</a:t>
              </a:r>
            </a:p>
            <a:p>
              <a:pPr algn="ctr">
                <a:lnSpc>
                  <a:spcPts val="2699"/>
                </a:lnSpc>
              </a:pPr>
              <a:r>
                <a:rPr lang="en-US" sz="2249" b="true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(Tui Na)</a:t>
              </a:r>
            </a:p>
          </p:txBody>
        </p:sp>
      </p:grpSp>
      <p:grpSp>
        <p:nvGrpSpPr>
          <p:cNvPr name="Group 36" id="36"/>
          <p:cNvGrpSpPr/>
          <p:nvPr/>
        </p:nvGrpSpPr>
        <p:grpSpPr>
          <a:xfrm rot="0">
            <a:off x="15087600" y="4384118"/>
            <a:ext cx="2487930" cy="1527810"/>
            <a:chOff x="0" y="0"/>
            <a:chExt cx="3317240" cy="2037080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12700" y="12700"/>
              <a:ext cx="3291840" cy="2011680"/>
            </a:xfrm>
            <a:custGeom>
              <a:avLst/>
              <a:gdLst/>
              <a:ahLst/>
              <a:cxnLst/>
              <a:rect r="r" b="b" t="t" l="l"/>
              <a:pathLst>
                <a:path h="2011680" w="3291840">
                  <a:moveTo>
                    <a:pt x="0" y="274320"/>
                  </a:moveTo>
                  <a:cubicBezTo>
                    <a:pt x="0" y="122809"/>
                    <a:pt x="123444" y="0"/>
                    <a:pt x="275590" y="0"/>
                  </a:cubicBezTo>
                  <a:lnTo>
                    <a:pt x="3016250" y="0"/>
                  </a:lnTo>
                  <a:cubicBezTo>
                    <a:pt x="3168523" y="0"/>
                    <a:pt x="3291840" y="122809"/>
                    <a:pt x="3291840" y="274320"/>
                  </a:cubicBezTo>
                  <a:lnTo>
                    <a:pt x="3291840" y="1737360"/>
                  </a:lnTo>
                  <a:cubicBezTo>
                    <a:pt x="3291840" y="1888871"/>
                    <a:pt x="3168396" y="2011680"/>
                    <a:pt x="3016250" y="2011680"/>
                  </a:cubicBezTo>
                  <a:lnTo>
                    <a:pt x="275590" y="2011680"/>
                  </a:lnTo>
                  <a:cubicBezTo>
                    <a:pt x="123444" y="2011680"/>
                    <a:pt x="0" y="1888871"/>
                    <a:pt x="0" y="1737360"/>
                  </a:cubicBezTo>
                  <a:close/>
                </a:path>
              </a:pathLst>
            </a:custGeom>
            <a:solidFill>
              <a:srgbClr val="1C7293"/>
            </a:solidFill>
          </p:spPr>
        </p:sp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3317240" cy="2037080"/>
            </a:xfrm>
            <a:custGeom>
              <a:avLst/>
              <a:gdLst/>
              <a:ahLst/>
              <a:cxnLst/>
              <a:rect r="r" b="b" t="t" l="l"/>
              <a:pathLst>
                <a:path h="2037080" w="3317240">
                  <a:moveTo>
                    <a:pt x="0" y="287020"/>
                  </a:moveTo>
                  <a:cubicBezTo>
                    <a:pt x="0" y="128397"/>
                    <a:pt x="129159" y="0"/>
                    <a:pt x="288290" y="0"/>
                  </a:cubicBezTo>
                  <a:lnTo>
                    <a:pt x="3028950" y="0"/>
                  </a:lnTo>
                  <a:lnTo>
                    <a:pt x="3028950" y="12700"/>
                  </a:lnTo>
                  <a:lnTo>
                    <a:pt x="3028950" y="0"/>
                  </a:lnTo>
                  <a:cubicBezTo>
                    <a:pt x="3188081" y="0"/>
                    <a:pt x="3317240" y="128397"/>
                    <a:pt x="3317240" y="287020"/>
                  </a:cubicBezTo>
                  <a:lnTo>
                    <a:pt x="3304540" y="287020"/>
                  </a:lnTo>
                  <a:lnTo>
                    <a:pt x="3317240" y="287020"/>
                  </a:lnTo>
                  <a:lnTo>
                    <a:pt x="3317240" y="1750060"/>
                  </a:lnTo>
                  <a:lnTo>
                    <a:pt x="3304540" y="1750060"/>
                  </a:lnTo>
                  <a:lnTo>
                    <a:pt x="3317240" y="1750060"/>
                  </a:lnTo>
                  <a:cubicBezTo>
                    <a:pt x="3317240" y="1908683"/>
                    <a:pt x="3188081" y="2037080"/>
                    <a:pt x="3028950" y="2037080"/>
                  </a:cubicBezTo>
                  <a:lnTo>
                    <a:pt x="3028950" y="2024380"/>
                  </a:lnTo>
                  <a:lnTo>
                    <a:pt x="3028950" y="2037080"/>
                  </a:lnTo>
                  <a:lnTo>
                    <a:pt x="288290" y="2037080"/>
                  </a:lnTo>
                  <a:lnTo>
                    <a:pt x="288290" y="2024380"/>
                  </a:lnTo>
                  <a:lnTo>
                    <a:pt x="288290" y="2037080"/>
                  </a:lnTo>
                  <a:cubicBezTo>
                    <a:pt x="129159" y="2037080"/>
                    <a:pt x="0" y="1908683"/>
                    <a:pt x="0" y="1750060"/>
                  </a:cubicBezTo>
                  <a:lnTo>
                    <a:pt x="0" y="287020"/>
                  </a:lnTo>
                  <a:lnTo>
                    <a:pt x="12700" y="287020"/>
                  </a:lnTo>
                  <a:lnTo>
                    <a:pt x="0" y="287020"/>
                  </a:lnTo>
                  <a:moveTo>
                    <a:pt x="25400" y="287020"/>
                  </a:moveTo>
                  <a:lnTo>
                    <a:pt x="25400" y="1750060"/>
                  </a:lnTo>
                  <a:lnTo>
                    <a:pt x="12700" y="1750060"/>
                  </a:lnTo>
                  <a:lnTo>
                    <a:pt x="25400" y="1750060"/>
                  </a:lnTo>
                  <a:cubicBezTo>
                    <a:pt x="25400" y="1894459"/>
                    <a:pt x="143129" y="2011680"/>
                    <a:pt x="288290" y="2011680"/>
                  </a:cubicBezTo>
                  <a:lnTo>
                    <a:pt x="3028950" y="2011680"/>
                  </a:lnTo>
                  <a:cubicBezTo>
                    <a:pt x="3174238" y="2011680"/>
                    <a:pt x="3291840" y="1894459"/>
                    <a:pt x="3291840" y="1750060"/>
                  </a:cubicBezTo>
                  <a:lnTo>
                    <a:pt x="3291840" y="287020"/>
                  </a:lnTo>
                  <a:cubicBezTo>
                    <a:pt x="3291840" y="142621"/>
                    <a:pt x="3174111" y="25400"/>
                    <a:pt x="3028950" y="25400"/>
                  </a:cubicBezTo>
                  <a:lnTo>
                    <a:pt x="288290" y="25400"/>
                  </a:lnTo>
                  <a:lnTo>
                    <a:pt x="288290" y="12700"/>
                  </a:lnTo>
                  <a:lnTo>
                    <a:pt x="288290" y="25400"/>
                  </a:lnTo>
                  <a:cubicBezTo>
                    <a:pt x="143129" y="25400"/>
                    <a:pt x="25400" y="142621"/>
                    <a:pt x="25400" y="287020"/>
                  </a:cubicBezTo>
                  <a:close/>
                </a:path>
              </a:pathLst>
            </a:custGeom>
            <a:solidFill>
              <a:srgbClr val="1C7293"/>
            </a:solidFill>
          </p:spPr>
        </p:sp>
      </p:grpSp>
      <p:grpSp>
        <p:nvGrpSpPr>
          <p:cNvPr name="Group 39" id="39"/>
          <p:cNvGrpSpPr/>
          <p:nvPr/>
        </p:nvGrpSpPr>
        <p:grpSpPr>
          <a:xfrm rot="0">
            <a:off x="15097125" y="4393643"/>
            <a:ext cx="2468880" cy="1508760"/>
            <a:chOff x="0" y="0"/>
            <a:chExt cx="3291840" cy="2011680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3291840" cy="2011680"/>
            </a:xfrm>
            <a:custGeom>
              <a:avLst/>
              <a:gdLst/>
              <a:ahLst/>
              <a:cxnLst/>
              <a:rect r="r" b="b" t="t" l="l"/>
              <a:pathLst>
                <a:path h="2011680" w="3291840">
                  <a:moveTo>
                    <a:pt x="0" y="0"/>
                  </a:moveTo>
                  <a:lnTo>
                    <a:pt x="3291840" y="0"/>
                  </a:lnTo>
                  <a:lnTo>
                    <a:pt x="3291840" y="2011680"/>
                  </a:lnTo>
                  <a:lnTo>
                    <a:pt x="0" y="201168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-28407" t="0" r="-28407" b="0"/>
              </a:stretch>
            </a:blipFill>
          </p:spPr>
        </p:sp>
        <p:sp>
          <p:nvSpPr>
            <p:cNvPr name="TextBox 41" id="41"/>
            <p:cNvSpPr txBox="true"/>
            <p:nvPr/>
          </p:nvSpPr>
          <p:spPr>
            <a:xfrm>
              <a:off x="0" y="-47625"/>
              <a:ext cx="3291840" cy="205930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699"/>
                </a:lnSpc>
              </a:pPr>
              <a:r>
                <a:rPr lang="en-US" sz="2249" b="true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Benessere quotidiano</a:t>
              </a:r>
            </a:p>
            <a:p>
              <a:pPr algn="ctr">
                <a:lnSpc>
                  <a:spcPts val="2699"/>
                </a:lnSpc>
              </a:pPr>
              <a:r>
                <a:rPr lang="en-US" sz="2249" b="true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del paziente</a:t>
              </a:r>
            </a:p>
          </p:txBody>
        </p:sp>
      </p:grpSp>
      <p:grpSp>
        <p:nvGrpSpPr>
          <p:cNvPr name="Group 42" id="42"/>
          <p:cNvGrpSpPr/>
          <p:nvPr/>
        </p:nvGrpSpPr>
        <p:grpSpPr>
          <a:xfrm rot="0">
            <a:off x="12060555" y="5128973"/>
            <a:ext cx="312420" cy="38100"/>
            <a:chOff x="0" y="0"/>
            <a:chExt cx="416560" cy="50800"/>
          </a:xfrm>
        </p:grpSpPr>
        <p:sp>
          <p:nvSpPr>
            <p:cNvPr name="Freeform 43" id="43"/>
            <p:cNvSpPr/>
            <p:nvPr/>
          </p:nvSpPr>
          <p:spPr>
            <a:xfrm flipH="false" flipV="false" rot="0">
              <a:off x="25400" y="0"/>
              <a:ext cx="365760" cy="50800"/>
            </a:xfrm>
            <a:custGeom>
              <a:avLst/>
              <a:gdLst/>
              <a:ahLst/>
              <a:cxnLst/>
              <a:rect r="r" b="b" t="t" l="l"/>
              <a:pathLst>
                <a:path h="50800" w="365760">
                  <a:moveTo>
                    <a:pt x="0" y="0"/>
                  </a:moveTo>
                  <a:lnTo>
                    <a:pt x="365760" y="0"/>
                  </a:lnTo>
                  <a:lnTo>
                    <a:pt x="365760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0EA5B7"/>
            </a:solidFill>
          </p:spPr>
        </p:sp>
      </p:grpSp>
      <p:grpSp>
        <p:nvGrpSpPr>
          <p:cNvPr name="Group 44" id="44"/>
          <p:cNvGrpSpPr/>
          <p:nvPr/>
        </p:nvGrpSpPr>
        <p:grpSpPr>
          <a:xfrm rot="0">
            <a:off x="14803755" y="5128973"/>
            <a:ext cx="312420" cy="38100"/>
            <a:chOff x="0" y="0"/>
            <a:chExt cx="416560" cy="50800"/>
          </a:xfrm>
        </p:grpSpPr>
        <p:sp>
          <p:nvSpPr>
            <p:cNvPr name="Freeform 45" id="45"/>
            <p:cNvSpPr/>
            <p:nvPr/>
          </p:nvSpPr>
          <p:spPr>
            <a:xfrm flipH="false" flipV="false" rot="0">
              <a:off x="25400" y="0"/>
              <a:ext cx="365760" cy="50800"/>
            </a:xfrm>
            <a:custGeom>
              <a:avLst/>
              <a:gdLst/>
              <a:ahLst/>
              <a:cxnLst/>
              <a:rect r="r" b="b" t="t" l="l"/>
              <a:pathLst>
                <a:path h="50800" w="365760">
                  <a:moveTo>
                    <a:pt x="0" y="0"/>
                  </a:moveTo>
                  <a:lnTo>
                    <a:pt x="365760" y="0"/>
                  </a:lnTo>
                  <a:lnTo>
                    <a:pt x="365760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0EA5B7"/>
            </a:solidFill>
          </p:spPr>
        </p:sp>
      </p:grpSp>
      <p:sp>
        <p:nvSpPr>
          <p:cNvPr name="TextBox 46" id="46"/>
          <p:cNvSpPr txBox="true"/>
          <p:nvPr/>
        </p:nvSpPr>
        <p:spPr>
          <a:xfrm rot="0">
            <a:off x="9757410" y="6363892"/>
            <a:ext cx="7818120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99"/>
              </a:lnSpc>
            </a:pPr>
            <a:r>
              <a:rPr lang="en-US" sz="2249">
                <a:solidFill>
                  <a:srgbClr val="1F2937"/>
                </a:solidFill>
                <a:latin typeface="Calibri (MS)"/>
                <a:ea typeface="Calibri (MS)"/>
                <a:cs typeface="Calibri (MS)"/>
                <a:sym typeface="Calibri (MS)"/>
              </a:rPr>
              <a:t>Un ponte concreto tra la diagnosi clinica e la qualità di vita dell'animale, con un contributo attivo e continuo al percorso terapeutico.</a:t>
            </a:r>
          </a:p>
        </p:txBody>
      </p:sp>
      <p:sp>
        <p:nvSpPr>
          <p:cNvPr name="Freeform 47" id="47"/>
          <p:cNvSpPr/>
          <p:nvPr/>
        </p:nvSpPr>
        <p:spPr>
          <a:xfrm flipH="false" flipV="false" rot="0">
            <a:off x="16801902" y="411282"/>
            <a:ext cx="1234835" cy="1234835"/>
          </a:xfrm>
          <a:custGeom>
            <a:avLst/>
            <a:gdLst/>
            <a:ahLst/>
            <a:cxnLst/>
            <a:rect r="r" b="b" t="t" l="l"/>
            <a:pathLst>
              <a:path h="1234835" w="1234835">
                <a:moveTo>
                  <a:pt x="0" y="0"/>
                </a:moveTo>
                <a:lnTo>
                  <a:pt x="1234836" y="0"/>
                </a:lnTo>
                <a:lnTo>
                  <a:pt x="1234836" y="1234836"/>
                </a:lnTo>
                <a:lnTo>
                  <a:pt x="0" y="12348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8" id="48"/>
          <p:cNvSpPr/>
          <p:nvPr/>
        </p:nvSpPr>
        <p:spPr>
          <a:xfrm flipH="false" flipV="false" rot="0">
            <a:off x="222616" y="508380"/>
            <a:ext cx="1181637" cy="1137738"/>
          </a:xfrm>
          <a:custGeom>
            <a:avLst/>
            <a:gdLst/>
            <a:ahLst/>
            <a:cxnLst/>
            <a:rect r="r" b="b" t="t" l="l"/>
            <a:pathLst>
              <a:path h="1137738" w="1181637">
                <a:moveTo>
                  <a:pt x="0" y="0"/>
                </a:moveTo>
                <a:lnTo>
                  <a:pt x="1181638" y="0"/>
                </a:lnTo>
                <a:lnTo>
                  <a:pt x="1181638" y="1137738"/>
                </a:lnTo>
                <a:lnTo>
                  <a:pt x="0" y="11377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9" id="49"/>
          <p:cNvSpPr txBox="true"/>
          <p:nvPr/>
        </p:nvSpPr>
        <p:spPr>
          <a:xfrm rot="0">
            <a:off x="12916012" y="9763286"/>
            <a:ext cx="5052146" cy="3329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65"/>
              </a:lnSpc>
            </a:pPr>
            <a:r>
              <a:rPr lang="en-US" sz="1975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Silvia De Lucchi DVM, CVA CVBMA, CVTP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13699" t="0" r="13978" b="0"/>
          <a:stretch>
            <a:fillRect/>
          </a:stretch>
        </p:blipFill>
        <p:spPr>
          <a:xfrm flipH="false" flipV="false" rot="-5400000">
            <a:off x="4000500" y="1143000"/>
            <a:ext cx="10287000" cy="800100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8093869" y="8934450"/>
            <a:ext cx="2100262" cy="552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42"/>
              </a:lnSpc>
              <a:spcBef>
                <a:spcPct val="0"/>
              </a:spcBef>
            </a:pPr>
            <a:r>
              <a:rPr lang="en-US" b="true" sz="3702">
                <a:solidFill>
                  <a:srgbClr val="21295C"/>
                </a:solidFill>
                <a:latin typeface="Lora Bold"/>
                <a:ea typeface="Lora Bold"/>
                <a:cs typeface="Lora Bold"/>
                <a:sym typeface="Lora Bold"/>
              </a:rPr>
              <a:t>DOU - FA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7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9525" y="-9525"/>
            <a:ext cx="18261330" cy="224790"/>
            <a:chOff x="0" y="0"/>
            <a:chExt cx="24348440" cy="29972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12700" y="12700"/>
              <a:ext cx="24323039" cy="274320"/>
            </a:xfrm>
            <a:custGeom>
              <a:avLst/>
              <a:gdLst/>
              <a:ahLst/>
              <a:cxnLst/>
              <a:rect r="r" b="b" t="t" l="l"/>
              <a:pathLst>
                <a:path h="274320" w="24323039">
                  <a:moveTo>
                    <a:pt x="0" y="0"/>
                  </a:moveTo>
                  <a:lnTo>
                    <a:pt x="24323039" y="0"/>
                  </a:lnTo>
                  <a:lnTo>
                    <a:pt x="24323039" y="274320"/>
                  </a:lnTo>
                  <a:lnTo>
                    <a:pt x="0" y="274320"/>
                  </a:lnTo>
                  <a:close/>
                </a:path>
              </a:pathLst>
            </a:custGeom>
            <a:solidFill>
              <a:srgbClr val="065A82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348439" cy="299720"/>
            </a:xfrm>
            <a:custGeom>
              <a:avLst/>
              <a:gdLst/>
              <a:ahLst/>
              <a:cxnLst/>
              <a:rect r="r" b="b" t="t" l="l"/>
              <a:pathLst>
                <a:path h="299720" w="24348439">
                  <a:moveTo>
                    <a:pt x="12700" y="0"/>
                  </a:moveTo>
                  <a:lnTo>
                    <a:pt x="24335739" y="0"/>
                  </a:lnTo>
                  <a:cubicBezTo>
                    <a:pt x="24342725" y="0"/>
                    <a:pt x="24348439" y="5715"/>
                    <a:pt x="24348439" y="12700"/>
                  </a:cubicBezTo>
                  <a:lnTo>
                    <a:pt x="24348439" y="287020"/>
                  </a:lnTo>
                  <a:cubicBezTo>
                    <a:pt x="24348439" y="294005"/>
                    <a:pt x="24342725" y="299720"/>
                    <a:pt x="24335739" y="299720"/>
                  </a:cubicBezTo>
                  <a:lnTo>
                    <a:pt x="12700" y="299720"/>
                  </a:lnTo>
                  <a:cubicBezTo>
                    <a:pt x="5715" y="299720"/>
                    <a:pt x="0" y="294005"/>
                    <a:pt x="0" y="28702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287020"/>
                  </a:lnTo>
                  <a:lnTo>
                    <a:pt x="12700" y="287020"/>
                  </a:lnTo>
                  <a:lnTo>
                    <a:pt x="12700" y="274320"/>
                  </a:lnTo>
                  <a:lnTo>
                    <a:pt x="24335739" y="274320"/>
                  </a:lnTo>
                  <a:lnTo>
                    <a:pt x="24335739" y="287020"/>
                  </a:lnTo>
                  <a:lnTo>
                    <a:pt x="24323039" y="287020"/>
                  </a:lnTo>
                  <a:lnTo>
                    <a:pt x="24323039" y="12700"/>
                  </a:lnTo>
                  <a:lnTo>
                    <a:pt x="24335739" y="12700"/>
                  </a:lnTo>
                  <a:lnTo>
                    <a:pt x="24335739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065A82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2083026" y="480060"/>
            <a:ext cx="13716000" cy="480060"/>
            <a:chOff x="0" y="0"/>
            <a:chExt cx="18288000" cy="64008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8288000" cy="640080"/>
            </a:xfrm>
            <a:custGeom>
              <a:avLst/>
              <a:gdLst/>
              <a:ahLst/>
              <a:cxnLst/>
              <a:rect r="r" b="b" t="t" l="l"/>
              <a:pathLst>
                <a:path h="640080" w="18288000">
                  <a:moveTo>
                    <a:pt x="0" y="0"/>
                  </a:moveTo>
                  <a:lnTo>
                    <a:pt x="18288000" y="0"/>
                  </a:lnTo>
                  <a:lnTo>
                    <a:pt x="18288000" y="640080"/>
                  </a:lnTo>
                  <a:lnTo>
                    <a:pt x="0" y="64008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506715" r="0" b="-506715"/>
              </a:stretch>
            </a:blip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18288000" cy="66865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1980"/>
                </a:lnSpc>
              </a:pPr>
              <a:r>
                <a:rPr lang="en-US" b="true" sz="1650" spc="600">
                  <a:solidFill>
                    <a:srgbClr val="0EA5B7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CAMPI DI APPLICAZIONE</a:t>
              </a: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2083026" y="950595"/>
            <a:ext cx="16596360" cy="752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79"/>
              </a:lnSpc>
            </a:pPr>
            <a:r>
              <a:rPr lang="en-US" sz="4899" b="true">
                <a:solidFill>
                  <a:srgbClr val="21295C"/>
                </a:solidFill>
                <a:latin typeface="Cambria Bold"/>
                <a:ea typeface="Cambria Bold"/>
                <a:cs typeface="Cambria Bold"/>
                <a:sym typeface="Cambria Bold"/>
              </a:rPr>
              <a:t>Applicazioni cliniche: quando interveniamo?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2083026" y="1784301"/>
            <a:ext cx="842010" cy="101346"/>
            <a:chOff x="0" y="0"/>
            <a:chExt cx="1122680" cy="135128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12700" y="12700"/>
              <a:ext cx="1097280" cy="109728"/>
            </a:xfrm>
            <a:custGeom>
              <a:avLst/>
              <a:gdLst/>
              <a:ahLst/>
              <a:cxnLst/>
              <a:rect r="r" b="b" t="t" l="l"/>
              <a:pathLst>
                <a:path h="109728" w="1097280">
                  <a:moveTo>
                    <a:pt x="0" y="0"/>
                  </a:moveTo>
                  <a:lnTo>
                    <a:pt x="1097280" y="0"/>
                  </a:lnTo>
                  <a:lnTo>
                    <a:pt x="1097280" y="109728"/>
                  </a:lnTo>
                  <a:lnTo>
                    <a:pt x="0" y="109728"/>
                  </a:lnTo>
                  <a:close/>
                </a:path>
              </a:pathLst>
            </a:custGeom>
            <a:solidFill>
              <a:srgbClr val="0EA5B7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122680" cy="135128"/>
            </a:xfrm>
            <a:custGeom>
              <a:avLst/>
              <a:gdLst/>
              <a:ahLst/>
              <a:cxnLst/>
              <a:rect r="r" b="b" t="t" l="l"/>
              <a:pathLst>
                <a:path h="135128" w="1122680">
                  <a:moveTo>
                    <a:pt x="12700" y="0"/>
                  </a:moveTo>
                  <a:lnTo>
                    <a:pt x="1109980" y="0"/>
                  </a:lnTo>
                  <a:cubicBezTo>
                    <a:pt x="1116965" y="0"/>
                    <a:pt x="1122680" y="5715"/>
                    <a:pt x="1122680" y="12700"/>
                  </a:cubicBezTo>
                  <a:lnTo>
                    <a:pt x="1122680" y="122428"/>
                  </a:lnTo>
                  <a:cubicBezTo>
                    <a:pt x="1122680" y="129413"/>
                    <a:pt x="1116965" y="135128"/>
                    <a:pt x="1109980" y="135128"/>
                  </a:cubicBezTo>
                  <a:lnTo>
                    <a:pt x="12700" y="135128"/>
                  </a:lnTo>
                  <a:cubicBezTo>
                    <a:pt x="5715" y="135128"/>
                    <a:pt x="0" y="129413"/>
                    <a:pt x="0" y="122428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22428"/>
                  </a:lnTo>
                  <a:lnTo>
                    <a:pt x="12700" y="122428"/>
                  </a:lnTo>
                  <a:lnTo>
                    <a:pt x="12700" y="109728"/>
                  </a:lnTo>
                  <a:lnTo>
                    <a:pt x="1109980" y="109728"/>
                  </a:lnTo>
                  <a:lnTo>
                    <a:pt x="1109980" y="122428"/>
                  </a:lnTo>
                  <a:lnTo>
                    <a:pt x="1097280" y="122428"/>
                  </a:lnTo>
                  <a:lnTo>
                    <a:pt x="1097280" y="12700"/>
                  </a:lnTo>
                  <a:lnTo>
                    <a:pt x="1109980" y="12700"/>
                  </a:lnTo>
                  <a:lnTo>
                    <a:pt x="110998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0EA5B7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822960" y="2537460"/>
            <a:ext cx="16596360" cy="548640"/>
            <a:chOff x="0" y="0"/>
            <a:chExt cx="22128480" cy="73152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2128480" cy="731520"/>
            </a:xfrm>
            <a:custGeom>
              <a:avLst/>
              <a:gdLst/>
              <a:ahLst/>
              <a:cxnLst/>
              <a:rect r="r" b="b" t="t" l="l"/>
              <a:pathLst>
                <a:path h="731520" w="22128480">
                  <a:moveTo>
                    <a:pt x="0" y="0"/>
                  </a:moveTo>
                  <a:lnTo>
                    <a:pt x="22128480" y="0"/>
                  </a:lnTo>
                  <a:lnTo>
                    <a:pt x="22128480" y="731520"/>
                  </a:lnTo>
                  <a:lnTo>
                    <a:pt x="0" y="73152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539422" r="0" b="-539422"/>
              </a:stretch>
            </a:blip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38100"/>
              <a:ext cx="22128480" cy="76962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2879"/>
                </a:lnSpc>
              </a:pPr>
              <a:r>
                <a:rPr lang="en-US" sz="2400">
                  <a:solidFill>
                    <a:srgbClr val="64748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I campi d'azione spaziano in quasi tutte le branche della medicina veterinaria.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813435" y="3282315"/>
            <a:ext cx="8248650" cy="6054090"/>
            <a:chOff x="0" y="0"/>
            <a:chExt cx="10998200" cy="807212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12700" y="12700"/>
              <a:ext cx="10972800" cy="8046720"/>
            </a:xfrm>
            <a:custGeom>
              <a:avLst/>
              <a:gdLst/>
              <a:ahLst/>
              <a:cxnLst/>
              <a:rect r="r" b="b" t="t" l="l"/>
              <a:pathLst>
                <a:path h="8046720" w="10972800">
                  <a:moveTo>
                    <a:pt x="0" y="0"/>
                  </a:moveTo>
                  <a:lnTo>
                    <a:pt x="10972800" y="0"/>
                  </a:lnTo>
                  <a:lnTo>
                    <a:pt x="10972800" y="8046720"/>
                  </a:lnTo>
                  <a:lnTo>
                    <a:pt x="0" y="804672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0998200" cy="8072120"/>
            </a:xfrm>
            <a:custGeom>
              <a:avLst/>
              <a:gdLst/>
              <a:ahLst/>
              <a:cxnLst/>
              <a:rect r="r" b="b" t="t" l="l"/>
              <a:pathLst>
                <a:path h="8072120" w="10998200">
                  <a:moveTo>
                    <a:pt x="12700" y="0"/>
                  </a:moveTo>
                  <a:lnTo>
                    <a:pt x="10985500" y="0"/>
                  </a:lnTo>
                  <a:cubicBezTo>
                    <a:pt x="10992485" y="0"/>
                    <a:pt x="10998200" y="5715"/>
                    <a:pt x="10998200" y="12700"/>
                  </a:cubicBezTo>
                  <a:lnTo>
                    <a:pt x="10998200" y="8059420"/>
                  </a:lnTo>
                  <a:cubicBezTo>
                    <a:pt x="10998200" y="8066405"/>
                    <a:pt x="10992485" y="8072120"/>
                    <a:pt x="10985500" y="8072120"/>
                  </a:cubicBezTo>
                  <a:lnTo>
                    <a:pt x="12700" y="8072120"/>
                  </a:lnTo>
                  <a:cubicBezTo>
                    <a:pt x="5715" y="8072120"/>
                    <a:pt x="0" y="8066405"/>
                    <a:pt x="0" y="805942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8059420"/>
                  </a:lnTo>
                  <a:lnTo>
                    <a:pt x="12700" y="8059420"/>
                  </a:lnTo>
                  <a:lnTo>
                    <a:pt x="12700" y="8046720"/>
                  </a:lnTo>
                  <a:lnTo>
                    <a:pt x="10985500" y="8046720"/>
                  </a:lnTo>
                  <a:lnTo>
                    <a:pt x="10985500" y="8059420"/>
                  </a:lnTo>
                  <a:lnTo>
                    <a:pt x="10972800" y="8059420"/>
                  </a:lnTo>
                  <a:lnTo>
                    <a:pt x="10972800" y="12700"/>
                  </a:lnTo>
                  <a:lnTo>
                    <a:pt x="10985500" y="12700"/>
                  </a:lnTo>
                  <a:lnTo>
                    <a:pt x="1098550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D9E2EC"/>
            </a:solid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813435" y="3282315"/>
            <a:ext cx="8248650" cy="979170"/>
            <a:chOff x="0" y="0"/>
            <a:chExt cx="10998200" cy="130556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12700" y="12700"/>
              <a:ext cx="10972800" cy="1280160"/>
            </a:xfrm>
            <a:custGeom>
              <a:avLst/>
              <a:gdLst/>
              <a:ahLst/>
              <a:cxnLst/>
              <a:rect r="r" b="b" t="t" l="l"/>
              <a:pathLst>
                <a:path h="1280160" w="10972800">
                  <a:moveTo>
                    <a:pt x="0" y="0"/>
                  </a:moveTo>
                  <a:lnTo>
                    <a:pt x="10972800" y="0"/>
                  </a:lnTo>
                  <a:lnTo>
                    <a:pt x="10972800" y="1280160"/>
                  </a:lnTo>
                  <a:lnTo>
                    <a:pt x="0" y="1280160"/>
                  </a:lnTo>
                  <a:close/>
                </a:path>
              </a:pathLst>
            </a:custGeom>
            <a:solidFill>
              <a:srgbClr val="065A82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10998200" cy="1305560"/>
            </a:xfrm>
            <a:custGeom>
              <a:avLst/>
              <a:gdLst/>
              <a:ahLst/>
              <a:cxnLst/>
              <a:rect r="r" b="b" t="t" l="l"/>
              <a:pathLst>
                <a:path h="1305560" w="10998200">
                  <a:moveTo>
                    <a:pt x="12700" y="0"/>
                  </a:moveTo>
                  <a:lnTo>
                    <a:pt x="10985500" y="0"/>
                  </a:lnTo>
                  <a:cubicBezTo>
                    <a:pt x="10992485" y="0"/>
                    <a:pt x="10998200" y="5715"/>
                    <a:pt x="10998200" y="12700"/>
                  </a:cubicBezTo>
                  <a:lnTo>
                    <a:pt x="10998200" y="1292860"/>
                  </a:lnTo>
                  <a:cubicBezTo>
                    <a:pt x="10998200" y="1299845"/>
                    <a:pt x="10992485" y="1305560"/>
                    <a:pt x="10985500" y="1305560"/>
                  </a:cubicBezTo>
                  <a:lnTo>
                    <a:pt x="12700" y="1305560"/>
                  </a:lnTo>
                  <a:cubicBezTo>
                    <a:pt x="5715" y="1305560"/>
                    <a:pt x="0" y="1299845"/>
                    <a:pt x="0" y="129286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292860"/>
                  </a:lnTo>
                  <a:lnTo>
                    <a:pt x="12700" y="1292860"/>
                  </a:lnTo>
                  <a:lnTo>
                    <a:pt x="12700" y="1280160"/>
                  </a:lnTo>
                  <a:lnTo>
                    <a:pt x="10985500" y="1280160"/>
                  </a:lnTo>
                  <a:lnTo>
                    <a:pt x="10985500" y="1292860"/>
                  </a:lnTo>
                  <a:lnTo>
                    <a:pt x="10972800" y="1292860"/>
                  </a:lnTo>
                  <a:lnTo>
                    <a:pt x="10972800" y="12700"/>
                  </a:lnTo>
                  <a:lnTo>
                    <a:pt x="10985500" y="12700"/>
                  </a:lnTo>
                  <a:lnTo>
                    <a:pt x="1098550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065A82"/>
            </a:solid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1156335" y="2709828"/>
            <a:ext cx="7680960" cy="2047944"/>
            <a:chOff x="0" y="0"/>
            <a:chExt cx="10241280" cy="2730591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10241280" cy="2730591"/>
            </a:xfrm>
            <a:custGeom>
              <a:avLst/>
              <a:gdLst/>
              <a:ahLst/>
              <a:cxnLst/>
              <a:rect r="r" b="b" t="t" l="l"/>
              <a:pathLst>
                <a:path h="2730591" w="10241280">
                  <a:moveTo>
                    <a:pt x="0" y="0"/>
                  </a:moveTo>
                  <a:lnTo>
                    <a:pt x="10241280" y="0"/>
                  </a:lnTo>
                  <a:lnTo>
                    <a:pt x="10241280" y="2730591"/>
                  </a:lnTo>
                  <a:lnTo>
                    <a:pt x="0" y="2730591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49638" r="0" b="3478"/>
              </a:stretch>
            </a:blipFill>
          </p:spPr>
        </p:sp>
        <p:sp>
          <p:nvSpPr>
            <p:cNvPr name="TextBox 23" id="23"/>
            <p:cNvSpPr txBox="true"/>
            <p:nvPr/>
          </p:nvSpPr>
          <p:spPr>
            <a:xfrm>
              <a:off x="0" y="-9525"/>
              <a:ext cx="10241280" cy="2740116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3359"/>
                </a:lnSpc>
              </a:pPr>
              <a:r>
                <a:rPr lang="en-US" sz="2799" b="true">
                  <a:solidFill>
                    <a:srgbClr val="FFFFF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1 · Apparato locomotore e neurologia</a:t>
              </a: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1156335" y="4516755"/>
            <a:ext cx="128778" cy="1322070"/>
            <a:chOff x="0" y="0"/>
            <a:chExt cx="171704" cy="176276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12700" y="12700"/>
              <a:ext cx="146304" cy="1737360"/>
            </a:xfrm>
            <a:custGeom>
              <a:avLst/>
              <a:gdLst/>
              <a:ahLst/>
              <a:cxnLst/>
              <a:rect r="r" b="b" t="t" l="l"/>
              <a:pathLst>
                <a:path h="1737360" w="146304">
                  <a:moveTo>
                    <a:pt x="0" y="0"/>
                  </a:moveTo>
                  <a:lnTo>
                    <a:pt x="146304" y="0"/>
                  </a:lnTo>
                  <a:lnTo>
                    <a:pt x="146304" y="1737360"/>
                  </a:lnTo>
                  <a:lnTo>
                    <a:pt x="0" y="1737360"/>
                  </a:lnTo>
                  <a:close/>
                </a:path>
              </a:pathLst>
            </a:custGeom>
            <a:solidFill>
              <a:srgbClr val="0EA5B7"/>
            </a:solid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171704" cy="1762760"/>
            </a:xfrm>
            <a:custGeom>
              <a:avLst/>
              <a:gdLst/>
              <a:ahLst/>
              <a:cxnLst/>
              <a:rect r="r" b="b" t="t" l="l"/>
              <a:pathLst>
                <a:path h="1762760" w="171704">
                  <a:moveTo>
                    <a:pt x="12700" y="0"/>
                  </a:moveTo>
                  <a:lnTo>
                    <a:pt x="159004" y="0"/>
                  </a:lnTo>
                  <a:cubicBezTo>
                    <a:pt x="165989" y="0"/>
                    <a:pt x="171704" y="5715"/>
                    <a:pt x="171704" y="12700"/>
                  </a:cubicBezTo>
                  <a:lnTo>
                    <a:pt x="171704" y="1750060"/>
                  </a:lnTo>
                  <a:cubicBezTo>
                    <a:pt x="171704" y="1757045"/>
                    <a:pt x="165989" y="1762760"/>
                    <a:pt x="159004" y="1762760"/>
                  </a:cubicBezTo>
                  <a:lnTo>
                    <a:pt x="12700" y="1762760"/>
                  </a:lnTo>
                  <a:cubicBezTo>
                    <a:pt x="5715" y="1762760"/>
                    <a:pt x="0" y="1757045"/>
                    <a:pt x="0" y="175006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750060"/>
                  </a:lnTo>
                  <a:lnTo>
                    <a:pt x="12700" y="1750060"/>
                  </a:lnTo>
                  <a:lnTo>
                    <a:pt x="12700" y="1737360"/>
                  </a:lnTo>
                  <a:lnTo>
                    <a:pt x="159004" y="1737360"/>
                  </a:lnTo>
                  <a:lnTo>
                    <a:pt x="159004" y="1750060"/>
                  </a:lnTo>
                  <a:lnTo>
                    <a:pt x="146304" y="1750060"/>
                  </a:lnTo>
                  <a:lnTo>
                    <a:pt x="146304" y="12700"/>
                  </a:lnTo>
                  <a:lnTo>
                    <a:pt x="159004" y="12700"/>
                  </a:lnTo>
                  <a:lnTo>
                    <a:pt x="159004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0EA5B7"/>
            </a:solidFill>
          </p:spPr>
        </p:sp>
      </p:grpSp>
      <p:sp>
        <p:nvSpPr>
          <p:cNvPr name="TextBox 27" id="27"/>
          <p:cNvSpPr txBox="true"/>
          <p:nvPr/>
        </p:nvSpPr>
        <p:spPr>
          <a:xfrm rot="0">
            <a:off x="1602966" y="4592955"/>
            <a:ext cx="7338060" cy="1123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 b="true">
                <a:solidFill>
                  <a:srgbClr val="065A8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Dolore cronico</a:t>
            </a:r>
          </a:p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1F2937"/>
                </a:solidFill>
                <a:latin typeface="Calibri (MS)"/>
                <a:ea typeface="Calibri (MS)"/>
                <a:cs typeface="Calibri (MS)"/>
                <a:sym typeface="Calibri (MS)"/>
              </a:rPr>
              <a:t>Osteoartriti, displasie, patologie muscolo-scheletriche che compromettono la mobilità quotidiana.</a:t>
            </a:r>
          </a:p>
        </p:txBody>
      </p:sp>
      <p:grpSp>
        <p:nvGrpSpPr>
          <p:cNvPr name="Group 28" id="28"/>
          <p:cNvGrpSpPr/>
          <p:nvPr/>
        </p:nvGrpSpPr>
        <p:grpSpPr>
          <a:xfrm rot="0">
            <a:off x="1156335" y="6094095"/>
            <a:ext cx="128778" cy="1322070"/>
            <a:chOff x="0" y="0"/>
            <a:chExt cx="171704" cy="176276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12700" y="12700"/>
              <a:ext cx="146304" cy="1737360"/>
            </a:xfrm>
            <a:custGeom>
              <a:avLst/>
              <a:gdLst/>
              <a:ahLst/>
              <a:cxnLst/>
              <a:rect r="r" b="b" t="t" l="l"/>
              <a:pathLst>
                <a:path h="1737360" w="146304">
                  <a:moveTo>
                    <a:pt x="0" y="0"/>
                  </a:moveTo>
                  <a:lnTo>
                    <a:pt x="146304" y="0"/>
                  </a:lnTo>
                  <a:lnTo>
                    <a:pt x="146304" y="1737360"/>
                  </a:lnTo>
                  <a:lnTo>
                    <a:pt x="0" y="1737360"/>
                  </a:lnTo>
                  <a:close/>
                </a:path>
              </a:pathLst>
            </a:custGeom>
            <a:solidFill>
              <a:srgbClr val="0EA5B7"/>
            </a:solidFill>
          </p:spPr>
        </p:sp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171704" cy="1762760"/>
            </a:xfrm>
            <a:custGeom>
              <a:avLst/>
              <a:gdLst/>
              <a:ahLst/>
              <a:cxnLst/>
              <a:rect r="r" b="b" t="t" l="l"/>
              <a:pathLst>
                <a:path h="1762760" w="171704">
                  <a:moveTo>
                    <a:pt x="12700" y="0"/>
                  </a:moveTo>
                  <a:lnTo>
                    <a:pt x="159004" y="0"/>
                  </a:lnTo>
                  <a:cubicBezTo>
                    <a:pt x="165989" y="0"/>
                    <a:pt x="171704" y="5715"/>
                    <a:pt x="171704" y="12700"/>
                  </a:cubicBezTo>
                  <a:lnTo>
                    <a:pt x="171704" y="1750060"/>
                  </a:lnTo>
                  <a:cubicBezTo>
                    <a:pt x="171704" y="1757045"/>
                    <a:pt x="165989" y="1762760"/>
                    <a:pt x="159004" y="1762760"/>
                  </a:cubicBezTo>
                  <a:lnTo>
                    <a:pt x="12700" y="1762760"/>
                  </a:lnTo>
                  <a:cubicBezTo>
                    <a:pt x="5715" y="1762760"/>
                    <a:pt x="0" y="1757045"/>
                    <a:pt x="0" y="175006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750060"/>
                  </a:lnTo>
                  <a:lnTo>
                    <a:pt x="12700" y="1750060"/>
                  </a:lnTo>
                  <a:lnTo>
                    <a:pt x="12700" y="1737360"/>
                  </a:lnTo>
                  <a:lnTo>
                    <a:pt x="159004" y="1737360"/>
                  </a:lnTo>
                  <a:lnTo>
                    <a:pt x="159004" y="1750060"/>
                  </a:lnTo>
                  <a:lnTo>
                    <a:pt x="146304" y="1750060"/>
                  </a:lnTo>
                  <a:lnTo>
                    <a:pt x="146304" y="12700"/>
                  </a:lnTo>
                  <a:lnTo>
                    <a:pt x="159004" y="12700"/>
                  </a:lnTo>
                  <a:lnTo>
                    <a:pt x="159004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0EA5B7"/>
            </a:solidFill>
          </p:spPr>
        </p:sp>
      </p:grpSp>
      <p:sp>
        <p:nvSpPr>
          <p:cNvPr name="TextBox 31" id="31"/>
          <p:cNvSpPr txBox="true"/>
          <p:nvPr/>
        </p:nvSpPr>
        <p:spPr>
          <a:xfrm rot="0">
            <a:off x="1602966" y="6174105"/>
            <a:ext cx="7338060" cy="1123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 b="true">
                <a:solidFill>
                  <a:srgbClr val="065A8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Neurologia</a:t>
            </a:r>
          </a:p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1F2937"/>
                </a:solidFill>
                <a:latin typeface="Calibri (MS)"/>
                <a:ea typeface="Calibri (MS)"/>
                <a:cs typeface="Calibri (MS)"/>
                <a:sym typeface="Calibri (MS)"/>
              </a:rPr>
              <a:t>Recupero da ernie discali (IVDD), paresi, supporto alle malattie degenerative.</a:t>
            </a:r>
          </a:p>
        </p:txBody>
      </p:sp>
      <p:grpSp>
        <p:nvGrpSpPr>
          <p:cNvPr name="Group 32" id="32"/>
          <p:cNvGrpSpPr/>
          <p:nvPr/>
        </p:nvGrpSpPr>
        <p:grpSpPr>
          <a:xfrm rot="0">
            <a:off x="1156335" y="7671435"/>
            <a:ext cx="128778" cy="1322070"/>
            <a:chOff x="0" y="0"/>
            <a:chExt cx="171704" cy="176276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12700" y="12700"/>
              <a:ext cx="146304" cy="1737360"/>
            </a:xfrm>
            <a:custGeom>
              <a:avLst/>
              <a:gdLst/>
              <a:ahLst/>
              <a:cxnLst/>
              <a:rect r="r" b="b" t="t" l="l"/>
              <a:pathLst>
                <a:path h="1737360" w="146304">
                  <a:moveTo>
                    <a:pt x="0" y="0"/>
                  </a:moveTo>
                  <a:lnTo>
                    <a:pt x="146304" y="0"/>
                  </a:lnTo>
                  <a:lnTo>
                    <a:pt x="146304" y="1737360"/>
                  </a:lnTo>
                  <a:lnTo>
                    <a:pt x="0" y="1737360"/>
                  </a:lnTo>
                  <a:close/>
                </a:path>
              </a:pathLst>
            </a:custGeom>
            <a:solidFill>
              <a:srgbClr val="0EA5B7"/>
            </a:solidFill>
          </p:spPr>
        </p:sp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171704" cy="1762760"/>
            </a:xfrm>
            <a:custGeom>
              <a:avLst/>
              <a:gdLst/>
              <a:ahLst/>
              <a:cxnLst/>
              <a:rect r="r" b="b" t="t" l="l"/>
              <a:pathLst>
                <a:path h="1762760" w="171704">
                  <a:moveTo>
                    <a:pt x="12700" y="0"/>
                  </a:moveTo>
                  <a:lnTo>
                    <a:pt x="159004" y="0"/>
                  </a:lnTo>
                  <a:cubicBezTo>
                    <a:pt x="165989" y="0"/>
                    <a:pt x="171704" y="5715"/>
                    <a:pt x="171704" y="12700"/>
                  </a:cubicBezTo>
                  <a:lnTo>
                    <a:pt x="171704" y="1750060"/>
                  </a:lnTo>
                  <a:cubicBezTo>
                    <a:pt x="171704" y="1757045"/>
                    <a:pt x="165989" y="1762760"/>
                    <a:pt x="159004" y="1762760"/>
                  </a:cubicBezTo>
                  <a:lnTo>
                    <a:pt x="12700" y="1762760"/>
                  </a:lnTo>
                  <a:cubicBezTo>
                    <a:pt x="5715" y="1762760"/>
                    <a:pt x="0" y="1757045"/>
                    <a:pt x="0" y="175006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750060"/>
                  </a:lnTo>
                  <a:lnTo>
                    <a:pt x="12700" y="1750060"/>
                  </a:lnTo>
                  <a:lnTo>
                    <a:pt x="12700" y="1737360"/>
                  </a:lnTo>
                  <a:lnTo>
                    <a:pt x="159004" y="1737360"/>
                  </a:lnTo>
                  <a:lnTo>
                    <a:pt x="159004" y="1750060"/>
                  </a:lnTo>
                  <a:lnTo>
                    <a:pt x="146304" y="1750060"/>
                  </a:lnTo>
                  <a:lnTo>
                    <a:pt x="146304" y="12700"/>
                  </a:lnTo>
                  <a:lnTo>
                    <a:pt x="159004" y="12700"/>
                  </a:lnTo>
                  <a:lnTo>
                    <a:pt x="159004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0EA5B7"/>
            </a:solidFill>
          </p:spPr>
        </p:sp>
      </p:grpSp>
      <p:sp>
        <p:nvSpPr>
          <p:cNvPr name="TextBox 35" id="35"/>
          <p:cNvSpPr txBox="true"/>
          <p:nvPr/>
        </p:nvSpPr>
        <p:spPr>
          <a:xfrm rot="0">
            <a:off x="1696022" y="7751445"/>
            <a:ext cx="7338060" cy="1123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 b="true">
                <a:solidFill>
                  <a:srgbClr val="065A8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Riabilitazione</a:t>
            </a:r>
          </a:p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1F2937"/>
                </a:solidFill>
                <a:latin typeface="Calibri (MS)"/>
                <a:ea typeface="Calibri (MS)"/>
                <a:cs typeface="Calibri (MS)"/>
                <a:sym typeface="Calibri (MS)"/>
              </a:rPr>
              <a:t>Recupero post-chirurgico e traumi degli animali atleti: accelera i tempi di guarigione.</a:t>
            </a:r>
          </a:p>
        </p:txBody>
      </p:sp>
      <p:grpSp>
        <p:nvGrpSpPr>
          <p:cNvPr name="Group 36" id="36"/>
          <p:cNvGrpSpPr/>
          <p:nvPr/>
        </p:nvGrpSpPr>
        <p:grpSpPr>
          <a:xfrm rot="0">
            <a:off x="9444990" y="3282315"/>
            <a:ext cx="7974330" cy="6054090"/>
            <a:chOff x="0" y="0"/>
            <a:chExt cx="10632440" cy="8072120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12700" y="12700"/>
              <a:ext cx="10607040" cy="8046720"/>
            </a:xfrm>
            <a:custGeom>
              <a:avLst/>
              <a:gdLst/>
              <a:ahLst/>
              <a:cxnLst/>
              <a:rect r="r" b="b" t="t" l="l"/>
              <a:pathLst>
                <a:path h="8046720" w="10607040">
                  <a:moveTo>
                    <a:pt x="0" y="0"/>
                  </a:moveTo>
                  <a:lnTo>
                    <a:pt x="10607040" y="0"/>
                  </a:lnTo>
                  <a:lnTo>
                    <a:pt x="10607040" y="8046720"/>
                  </a:lnTo>
                  <a:lnTo>
                    <a:pt x="0" y="804672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10632440" cy="8072120"/>
            </a:xfrm>
            <a:custGeom>
              <a:avLst/>
              <a:gdLst/>
              <a:ahLst/>
              <a:cxnLst/>
              <a:rect r="r" b="b" t="t" l="l"/>
              <a:pathLst>
                <a:path h="8072120" w="10632440">
                  <a:moveTo>
                    <a:pt x="12700" y="0"/>
                  </a:moveTo>
                  <a:lnTo>
                    <a:pt x="10619740" y="0"/>
                  </a:lnTo>
                  <a:cubicBezTo>
                    <a:pt x="10626725" y="0"/>
                    <a:pt x="10632440" y="5715"/>
                    <a:pt x="10632440" y="12700"/>
                  </a:cubicBezTo>
                  <a:lnTo>
                    <a:pt x="10632440" y="8059420"/>
                  </a:lnTo>
                  <a:cubicBezTo>
                    <a:pt x="10632440" y="8066405"/>
                    <a:pt x="10626725" y="8072120"/>
                    <a:pt x="10619740" y="8072120"/>
                  </a:cubicBezTo>
                  <a:lnTo>
                    <a:pt x="12700" y="8072120"/>
                  </a:lnTo>
                  <a:cubicBezTo>
                    <a:pt x="5715" y="8072120"/>
                    <a:pt x="0" y="8066405"/>
                    <a:pt x="0" y="805942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8059420"/>
                  </a:lnTo>
                  <a:lnTo>
                    <a:pt x="12700" y="8059420"/>
                  </a:lnTo>
                  <a:lnTo>
                    <a:pt x="12700" y="8046720"/>
                  </a:lnTo>
                  <a:lnTo>
                    <a:pt x="10619740" y="8046720"/>
                  </a:lnTo>
                  <a:lnTo>
                    <a:pt x="10619740" y="8059420"/>
                  </a:lnTo>
                  <a:lnTo>
                    <a:pt x="10607040" y="8059420"/>
                  </a:lnTo>
                  <a:lnTo>
                    <a:pt x="10607040" y="12700"/>
                  </a:lnTo>
                  <a:lnTo>
                    <a:pt x="10619740" y="12700"/>
                  </a:lnTo>
                  <a:lnTo>
                    <a:pt x="1061974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D9E2EC"/>
            </a:solidFill>
          </p:spPr>
        </p:sp>
      </p:grpSp>
      <p:grpSp>
        <p:nvGrpSpPr>
          <p:cNvPr name="Group 39" id="39"/>
          <p:cNvGrpSpPr/>
          <p:nvPr/>
        </p:nvGrpSpPr>
        <p:grpSpPr>
          <a:xfrm rot="0">
            <a:off x="9454515" y="3282315"/>
            <a:ext cx="7974330" cy="979170"/>
            <a:chOff x="0" y="0"/>
            <a:chExt cx="10632440" cy="1305560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12700" y="12700"/>
              <a:ext cx="10607040" cy="1280160"/>
            </a:xfrm>
            <a:custGeom>
              <a:avLst/>
              <a:gdLst/>
              <a:ahLst/>
              <a:cxnLst/>
              <a:rect r="r" b="b" t="t" l="l"/>
              <a:pathLst>
                <a:path h="1280160" w="10607040">
                  <a:moveTo>
                    <a:pt x="0" y="0"/>
                  </a:moveTo>
                  <a:lnTo>
                    <a:pt x="10607040" y="0"/>
                  </a:lnTo>
                  <a:lnTo>
                    <a:pt x="10607040" y="1280160"/>
                  </a:lnTo>
                  <a:lnTo>
                    <a:pt x="0" y="1280160"/>
                  </a:lnTo>
                  <a:close/>
                </a:path>
              </a:pathLst>
            </a:custGeom>
            <a:solidFill>
              <a:srgbClr val="1C7293"/>
            </a:solidFill>
          </p:spPr>
        </p:sp>
        <p:sp>
          <p:nvSpPr>
            <p:cNvPr name="Freeform 41" id="41"/>
            <p:cNvSpPr/>
            <p:nvPr/>
          </p:nvSpPr>
          <p:spPr>
            <a:xfrm flipH="false" flipV="false" rot="0">
              <a:off x="0" y="0"/>
              <a:ext cx="10632440" cy="1305560"/>
            </a:xfrm>
            <a:custGeom>
              <a:avLst/>
              <a:gdLst/>
              <a:ahLst/>
              <a:cxnLst/>
              <a:rect r="r" b="b" t="t" l="l"/>
              <a:pathLst>
                <a:path h="1305560" w="10632440">
                  <a:moveTo>
                    <a:pt x="12700" y="0"/>
                  </a:moveTo>
                  <a:lnTo>
                    <a:pt x="10619740" y="0"/>
                  </a:lnTo>
                  <a:cubicBezTo>
                    <a:pt x="10626725" y="0"/>
                    <a:pt x="10632440" y="5715"/>
                    <a:pt x="10632440" y="12700"/>
                  </a:cubicBezTo>
                  <a:lnTo>
                    <a:pt x="10632440" y="1292860"/>
                  </a:lnTo>
                  <a:cubicBezTo>
                    <a:pt x="10632440" y="1299845"/>
                    <a:pt x="10626725" y="1305560"/>
                    <a:pt x="10619740" y="1305560"/>
                  </a:cubicBezTo>
                  <a:lnTo>
                    <a:pt x="12700" y="1305560"/>
                  </a:lnTo>
                  <a:cubicBezTo>
                    <a:pt x="5715" y="1305560"/>
                    <a:pt x="0" y="1299845"/>
                    <a:pt x="0" y="129286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292860"/>
                  </a:lnTo>
                  <a:lnTo>
                    <a:pt x="12700" y="1292860"/>
                  </a:lnTo>
                  <a:lnTo>
                    <a:pt x="12700" y="1280160"/>
                  </a:lnTo>
                  <a:lnTo>
                    <a:pt x="10619740" y="1280160"/>
                  </a:lnTo>
                  <a:lnTo>
                    <a:pt x="10619740" y="1292860"/>
                  </a:lnTo>
                  <a:lnTo>
                    <a:pt x="10607040" y="1292860"/>
                  </a:lnTo>
                  <a:lnTo>
                    <a:pt x="10607040" y="12700"/>
                  </a:lnTo>
                  <a:lnTo>
                    <a:pt x="10619740" y="12700"/>
                  </a:lnTo>
                  <a:lnTo>
                    <a:pt x="1061974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1C7293"/>
            </a:solidFill>
          </p:spPr>
        </p:sp>
      </p:grpSp>
      <p:grpSp>
        <p:nvGrpSpPr>
          <p:cNvPr name="Group 42" id="42"/>
          <p:cNvGrpSpPr/>
          <p:nvPr/>
        </p:nvGrpSpPr>
        <p:grpSpPr>
          <a:xfrm rot="0">
            <a:off x="9797415" y="2709828"/>
            <a:ext cx="7406640" cy="2047944"/>
            <a:chOff x="0" y="0"/>
            <a:chExt cx="9875520" cy="2730591"/>
          </a:xfrm>
        </p:grpSpPr>
        <p:sp>
          <p:nvSpPr>
            <p:cNvPr name="Freeform 43" id="43"/>
            <p:cNvSpPr/>
            <p:nvPr/>
          </p:nvSpPr>
          <p:spPr>
            <a:xfrm flipH="false" flipV="false" rot="0">
              <a:off x="0" y="0"/>
              <a:ext cx="9875520" cy="2730591"/>
            </a:xfrm>
            <a:custGeom>
              <a:avLst/>
              <a:gdLst/>
              <a:ahLst/>
              <a:cxnLst/>
              <a:rect r="r" b="b" t="t" l="l"/>
              <a:pathLst>
                <a:path h="2730591" w="9875520">
                  <a:moveTo>
                    <a:pt x="0" y="0"/>
                  </a:moveTo>
                  <a:lnTo>
                    <a:pt x="9875520" y="0"/>
                  </a:lnTo>
                  <a:lnTo>
                    <a:pt x="9875520" y="2730591"/>
                  </a:lnTo>
                  <a:lnTo>
                    <a:pt x="0" y="2730591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47028" r="0" b="6088"/>
              </a:stretch>
            </a:blipFill>
          </p:spPr>
        </p:sp>
        <p:sp>
          <p:nvSpPr>
            <p:cNvPr name="TextBox 44" id="44"/>
            <p:cNvSpPr txBox="true"/>
            <p:nvPr/>
          </p:nvSpPr>
          <p:spPr>
            <a:xfrm>
              <a:off x="0" y="-9525"/>
              <a:ext cx="9875520" cy="2740116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3359"/>
                </a:lnSpc>
              </a:pPr>
              <a:r>
                <a:rPr lang="en-US" sz="2799" b="true">
                  <a:solidFill>
                    <a:srgbClr val="FFFFF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2 · Medicina interna (oltre il dolore)</a:t>
              </a:r>
            </a:p>
          </p:txBody>
        </p:sp>
      </p:grpSp>
      <p:sp>
        <p:nvSpPr>
          <p:cNvPr name="TextBox 45" id="45"/>
          <p:cNvSpPr txBox="true"/>
          <p:nvPr/>
        </p:nvSpPr>
        <p:spPr>
          <a:xfrm rot="0">
            <a:off x="10240518" y="4562475"/>
            <a:ext cx="6711753" cy="1123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 b="true">
                <a:solidFill>
                  <a:srgbClr val="1C7293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Gastroenterologia</a:t>
            </a:r>
            <a:r>
              <a:rPr lang="en-US" sz="2400">
                <a:solidFill>
                  <a:srgbClr val="64748B"/>
                </a:solidFill>
                <a:latin typeface="Calibri (MS)"/>
                <a:ea typeface="Calibri (MS)"/>
                <a:cs typeface="Calibri (MS)"/>
                <a:sym typeface="Calibri (MS)"/>
              </a:rPr>
              <a:t>  </a:t>
            </a:r>
          </a:p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1F2937"/>
                </a:solidFill>
                <a:latin typeface="Calibri (MS)"/>
                <a:ea typeface="Calibri (MS)"/>
                <a:cs typeface="Calibri (MS)"/>
                <a:sym typeface="Calibri (MS)"/>
              </a:rPr>
              <a:t>IBD, vomito e stipsi: regolazione della motilità intestinale.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10240518" y="6174105"/>
            <a:ext cx="7200900" cy="1123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 b="true">
                <a:solidFill>
                  <a:srgbClr val="1C7293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Supporto oncologico</a:t>
            </a:r>
            <a:r>
              <a:rPr lang="en-US" sz="2400">
                <a:solidFill>
                  <a:srgbClr val="64748B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</a:p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1F2937"/>
                </a:solidFill>
                <a:latin typeface="Calibri (MS)"/>
                <a:ea typeface="Calibri (MS)"/>
                <a:cs typeface="Calibri (MS)"/>
                <a:sym typeface="Calibri (MS)"/>
              </a:rPr>
              <a:t>Gestione degli effetti collaterali della chemio (nausea, inappetenza); cure palliative per il dolore.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10240518" y="7751445"/>
            <a:ext cx="7200900" cy="1123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 b="true">
                <a:solidFill>
                  <a:srgbClr val="1C7293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Stress e ansia</a:t>
            </a:r>
            <a:r>
              <a:rPr lang="en-US" sz="2400">
                <a:solidFill>
                  <a:srgbClr val="64748B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</a:p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1F2937"/>
                </a:solidFill>
                <a:latin typeface="Calibri (MS)"/>
                <a:ea typeface="Calibri (MS)"/>
                <a:cs typeface="Calibri (MS)"/>
                <a:sym typeface="Calibri (MS)"/>
              </a:rPr>
              <a:t>Effetto calmante sul SN: ansia da separazione, fobie sonore, squilibri comportamentali.</a:t>
            </a:r>
          </a:p>
        </p:txBody>
      </p:sp>
      <p:sp>
        <p:nvSpPr>
          <p:cNvPr name="Freeform 48" id="48"/>
          <p:cNvSpPr/>
          <p:nvPr/>
        </p:nvSpPr>
        <p:spPr>
          <a:xfrm flipH="false" flipV="false" rot="0">
            <a:off x="16733322" y="480060"/>
            <a:ext cx="1234835" cy="1234835"/>
          </a:xfrm>
          <a:custGeom>
            <a:avLst/>
            <a:gdLst/>
            <a:ahLst/>
            <a:cxnLst/>
            <a:rect r="r" b="b" t="t" l="l"/>
            <a:pathLst>
              <a:path h="1234835" w="1234835">
                <a:moveTo>
                  <a:pt x="0" y="0"/>
                </a:moveTo>
                <a:lnTo>
                  <a:pt x="1234836" y="0"/>
                </a:lnTo>
                <a:lnTo>
                  <a:pt x="1234836" y="1234835"/>
                </a:lnTo>
                <a:lnTo>
                  <a:pt x="0" y="12348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9" id="49"/>
          <p:cNvSpPr/>
          <p:nvPr/>
        </p:nvSpPr>
        <p:spPr>
          <a:xfrm flipH="false" flipV="false" rot="0">
            <a:off x="314168" y="490275"/>
            <a:ext cx="1181637" cy="1137738"/>
          </a:xfrm>
          <a:custGeom>
            <a:avLst/>
            <a:gdLst/>
            <a:ahLst/>
            <a:cxnLst/>
            <a:rect r="r" b="b" t="t" l="l"/>
            <a:pathLst>
              <a:path h="1137738" w="1181637">
                <a:moveTo>
                  <a:pt x="0" y="0"/>
                </a:moveTo>
                <a:lnTo>
                  <a:pt x="1181638" y="0"/>
                </a:lnTo>
                <a:lnTo>
                  <a:pt x="1181638" y="1137738"/>
                </a:lnTo>
                <a:lnTo>
                  <a:pt x="0" y="11377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0" id="50"/>
          <p:cNvSpPr txBox="true"/>
          <p:nvPr/>
        </p:nvSpPr>
        <p:spPr>
          <a:xfrm rot="0">
            <a:off x="13034624" y="9736455"/>
            <a:ext cx="5052146" cy="3329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65"/>
              </a:lnSpc>
            </a:pPr>
            <a:r>
              <a:rPr lang="en-US" sz="1975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Silvia De Lucchi DVM, CVA CVBMA, CVTP</a:t>
            </a:r>
          </a:p>
        </p:txBody>
      </p:sp>
      <p:grpSp>
        <p:nvGrpSpPr>
          <p:cNvPr name="Group 51" id="51"/>
          <p:cNvGrpSpPr/>
          <p:nvPr/>
        </p:nvGrpSpPr>
        <p:grpSpPr>
          <a:xfrm rot="0">
            <a:off x="9797415" y="4516755"/>
            <a:ext cx="128778" cy="1322070"/>
            <a:chOff x="0" y="0"/>
            <a:chExt cx="171704" cy="1762760"/>
          </a:xfrm>
        </p:grpSpPr>
        <p:sp>
          <p:nvSpPr>
            <p:cNvPr name="Freeform 52" id="52"/>
            <p:cNvSpPr/>
            <p:nvPr/>
          </p:nvSpPr>
          <p:spPr>
            <a:xfrm flipH="false" flipV="false" rot="0">
              <a:off x="12700" y="12700"/>
              <a:ext cx="146304" cy="1737360"/>
            </a:xfrm>
            <a:custGeom>
              <a:avLst/>
              <a:gdLst/>
              <a:ahLst/>
              <a:cxnLst/>
              <a:rect r="r" b="b" t="t" l="l"/>
              <a:pathLst>
                <a:path h="1737360" w="146304">
                  <a:moveTo>
                    <a:pt x="0" y="0"/>
                  </a:moveTo>
                  <a:lnTo>
                    <a:pt x="146304" y="0"/>
                  </a:lnTo>
                  <a:lnTo>
                    <a:pt x="146304" y="1737360"/>
                  </a:lnTo>
                  <a:lnTo>
                    <a:pt x="0" y="1737360"/>
                  </a:lnTo>
                  <a:close/>
                </a:path>
              </a:pathLst>
            </a:custGeom>
            <a:solidFill>
              <a:srgbClr val="0EA5B7"/>
            </a:solidFill>
          </p:spPr>
        </p:sp>
        <p:sp>
          <p:nvSpPr>
            <p:cNvPr name="Freeform 53" id="53"/>
            <p:cNvSpPr/>
            <p:nvPr/>
          </p:nvSpPr>
          <p:spPr>
            <a:xfrm flipH="false" flipV="false" rot="0">
              <a:off x="0" y="0"/>
              <a:ext cx="171704" cy="1762760"/>
            </a:xfrm>
            <a:custGeom>
              <a:avLst/>
              <a:gdLst/>
              <a:ahLst/>
              <a:cxnLst/>
              <a:rect r="r" b="b" t="t" l="l"/>
              <a:pathLst>
                <a:path h="1762760" w="171704">
                  <a:moveTo>
                    <a:pt x="12700" y="0"/>
                  </a:moveTo>
                  <a:lnTo>
                    <a:pt x="159004" y="0"/>
                  </a:lnTo>
                  <a:cubicBezTo>
                    <a:pt x="165989" y="0"/>
                    <a:pt x="171704" y="5715"/>
                    <a:pt x="171704" y="12700"/>
                  </a:cubicBezTo>
                  <a:lnTo>
                    <a:pt x="171704" y="1750060"/>
                  </a:lnTo>
                  <a:cubicBezTo>
                    <a:pt x="171704" y="1757045"/>
                    <a:pt x="165989" y="1762760"/>
                    <a:pt x="159004" y="1762760"/>
                  </a:cubicBezTo>
                  <a:lnTo>
                    <a:pt x="12700" y="1762760"/>
                  </a:lnTo>
                  <a:cubicBezTo>
                    <a:pt x="5715" y="1762760"/>
                    <a:pt x="0" y="1757045"/>
                    <a:pt x="0" y="175006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750060"/>
                  </a:lnTo>
                  <a:lnTo>
                    <a:pt x="12700" y="1750060"/>
                  </a:lnTo>
                  <a:lnTo>
                    <a:pt x="12700" y="1737360"/>
                  </a:lnTo>
                  <a:lnTo>
                    <a:pt x="159004" y="1737360"/>
                  </a:lnTo>
                  <a:lnTo>
                    <a:pt x="159004" y="1750060"/>
                  </a:lnTo>
                  <a:lnTo>
                    <a:pt x="146304" y="1750060"/>
                  </a:lnTo>
                  <a:lnTo>
                    <a:pt x="146304" y="12700"/>
                  </a:lnTo>
                  <a:lnTo>
                    <a:pt x="159004" y="12700"/>
                  </a:lnTo>
                  <a:lnTo>
                    <a:pt x="159004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0EA5B7"/>
            </a:solidFill>
          </p:spPr>
        </p:sp>
      </p:grpSp>
      <p:grpSp>
        <p:nvGrpSpPr>
          <p:cNvPr name="Group 54" id="54"/>
          <p:cNvGrpSpPr/>
          <p:nvPr/>
        </p:nvGrpSpPr>
        <p:grpSpPr>
          <a:xfrm rot="0">
            <a:off x="9797415" y="6094095"/>
            <a:ext cx="128778" cy="1322070"/>
            <a:chOff x="0" y="0"/>
            <a:chExt cx="171704" cy="1762760"/>
          </a:xfrm>
        </p:grpSpPr>
        <p:sp>
          <p:nvSpPr>
            <p:cNvPr name="Freeform 55" id="55"/>
            <p:cNvSpPr/>
            <p:nvPr/>
          </p:nvSpPr>
          <p:spPr>
            <a:xfrm flipH="false" flipV="false" rot="0">
              <a:off x="12700" y="12700"/>
              <a:ext cx="146304" cy="1737360"/>
            </a:xfrm>
            <a:custGeom>
              <a:avLst/>
              <a:gdLst/>
              <a:ahLst/>
              <a:cxnLst/>
              <a:rect r="r" b="b" t="t" l="l"/>
              <a:pathLst>
                <a:path h="1737360" w="146304">
                  <a:moveTo>
                    <a:pt x="0" y="0"/>
                  </a:moveTo>
                  <a:lnTo>
                    <a:pt x="146304" y="0"/>
                  </a:lnTo>
                  <a:lnTo>
                    <a:pt x="146304" y="1737360"/>
                  </a:lnTo>
                  <a:lnTo>
                    <a:pt x="0" y="1737360"/>
                  </a:lnTo>
                  <a:close/>
                </a:path>
              </a:pathLst>
            </a:custGeom>
            <a:solidFill>
              <a:srgbClr val="0EA5B7"/>
            </a:solidFill>
          </p:spPr>
        </p:sp>
        <p:sp>
          <p:nvSpPr>
            <p:cNvPr name="Freeform 56" id="56"/>
            <p:cNvSpPr/>
            <p:nvPr/>
          </p:nvSpPr>
          <p:spPr>
            <a:xfrm flipH="false" flipV="false" rot="0">
              <a:off x="0" y="0"/>
              <a:ext cx="171704" cy="1762760"/>
            </a:xfrm>
            <a:custGeom>
              <a:avLst/>
              <a:gdLst/>
              <a:ahLst/>
              <a:cxnLst/>
              <a:rect r="r" b="b" t="t" l="l"/>
              <a:pathLst>
                <a:path h="1762760" w="171704">
                  <a:moveTo>
                    <a:pt x="12700" y="0"/>
                  </a:moveTo>
                  <a:lnTo>
                    <a:pt x="159004" y="0"/>
                  </a:lnTo>
                  <a:cubicBezTo>
                    <a:pt x="165989" y="0"/>
                    <a:pt x="171704" y="5715"/>
                    <a:pt x="171704" y="12700"/>
                  </a:cubicBezTo>
                  <a:lnTo>
                    <a:pt x="171704" y="1750060"/>
                  </a:lnTo>
                  <a:cubicBezTo>
                    <a:pt x="171704" y="1757045"/>
                    <a:pt x="165989" y="1762760"/>
                    <a:pt x="159004" y="1762760"/>
                  </a:cubicBezTo>
                  <a:lnTo>
                    <a:pt x="12700" y="1762760"/>
                  </a:lnTo>
                  <a:cubicBezTo>
                    <a:pt x="5715" y="1762760"/>
                    <a:pt x="0" y="1757045"/>
                    <a:pt x="0" y="175006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750060"/>
                  </a:lnTo>
                  <a:lnTo>
                    <a:pt x="12700" y="1750060"/>
                  </a:lnTo>
                  <a:lnTo>
                    <a:pt x="12700" y="1737360"/>
                  </a:lnTo>
                  <a:lnTo>
                    <a:pt x="159004" y="1737360"/>
                  </a:lnTo>
                  <a:lnTo>
                    <a:pt x="159004" y="1750060"/>
                  </a:lnTo>
                  <a:lnTo>
                    <a:pt x="146304" y="1750060"/>
                  </a:lnTo>
                  <a:lnTo>
                    <a:pt x="146304" y="12700"/>
                  </a:lnTo>
                  <a:lnTo>
                    <a:pt x="159004" y="12700"/>
                  </a:lnTo>
                  <a:lnTo>
                    <a:pt x="159004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0EA5B7"/>
            </a:solidFill>
          </p:spPr>
        </p:sp>
      </p:grpSp>
      <p:grpSp>
        <p:nvGrpSpPr>
          <p:cNvPr name="Group 57" id="57"/>
          <p:cNvGrpSpPr/>
          <p:nvPr/>
        </p:nvGrpSpPr>
        <p:grpSpPr>
          <a:xfrm rot="0">
            <a:off x="9797415" y="7671435"/>
            <a:ext cx="128778" cy="1322070"/>
            <a:chOff x="0" y="0"/>
            <a:chExt cx="171704" cy="1762760"/>
          </a:xfrm>
        </p:grpSpPr>
        <p:sp>
          <p:nvSpPr>
            <p:cNvPr name="Freeform 58" id="58"/>
            <p:cNvSpPr/>
            <p:nvPr/>
          </p:nvSpPr>
          <p:spPr>
            <a:xfrm flipH="false" flipV="false" rot="0">
              <a:off x="12700" y="12700"/>
              <a:ext cx="146304" cy="1737360"/>
            </a:xfrm>
            <a:custGeom>
              <a:avLst/>
              <a:gdLst/>
              <a:ahLst/>
              <a:cxnLst/>
              <a:rect r="r" b="b" t="t" l="l"/>
              <a:pathLst>
                <a:path h="1737360" w="146304">
                  <a:moveTo>
                    <a:pt x="0" y="0"/>
                  </a:moveTo>
                  <a:lnTo>
                    <a:pt x="146304" y="0"/>
                  </a:lnTo>
                  <a:lnTo>
                    <a:pt x="146304" y="1737360"/>
                  </a:lnTo>
                  <a:lnTo>
                    <a:pt x="0" y="1737360"/>
                  </a:lnTo>
                  <a:close/>
                </a:path>
              </a:pathLst>
            </a:custGeom>
            <a:solidFill>
              <a:srgbClr val="0EA5B7"/>
            </a:solidFill>
          </p:spPr>
        </p:sp>
        <p:sp>
          <p:nvSpPr>
            <p:cNvPr name="Freeform 59" id="59"/>
            <p:cNvSpPr/>
            <p:nvPr/>
          </p:nvSpPr>
          <p:spPr>
            <a:xfrm flipH="false" flipV="false" rot="0">
              <a:off x="0" y="0"/>
              <a:ext cx="171704" cy="1762760"/>
            </a:xfrm>
            <a:custGeom>
              <a:avLst/>
              <a:gdLst/>
              <a:ahLst/>
              <a:cxnLst/>
              <a:rect r="r" b="b" t="t" l="l"/>
              <a:pathLst>
                <a:path h="1762760" w="171704">
                  <a:moveTo>
                    <a:pt x="12700" y="0"/>
                  </a:moveTo>
                  <a:lnTo>
                    <a:pt x="159004" y="0"/>
                  </a:lnTo>
                  <a:cubicBezTo>
                    <a:pt x="165989" y="0"/>
                    <a:pt x="171704" y="5715"/>
                    <a:pt x="171704" y="12700"/>
                  </a:cubicBezTo>
                  <a:lnTo>
                    <a:pt x="171704" y="1750060"/>
                  </a:lnTo>
                  <a:cubicBezTo>
                    <a:pt x="171704" y="1757045"/>
                    <a:pt x="165989" y="1762760"/>
                    <a:pt x="159004" y="1762760"/>
                  </a:cubicBezTo>
                  <a:lnTo>
                    <a:pt x="12700" y="1762760"/>
                  </a:lnTo>
                  <a:cubicBezTo>
                    <a:pt x="5715" y="1762760"/>
                    <a:pt x="0" y="1757045"/>
                    <a:pt x="0" y="175006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750060"/>
                  </a:lnTo>
                  <a:lnTo>
                    <a:pt x="12700" y="1750060"/>
                  </a:lnTo>
                  <a:lnTo>
                    <a:pt x="12700" y="1737360"/>
                  </a:lnTo>
                  <a:lnTo>
                    <a:pt x="159004" y="1737360"/>
                  </a:lnTo>
                  <a:lnTo>
                    <a:pt x="159004" y="1750060"/>
                  </a:lnTo>
                  <a:lnTo>
                    <a:pt x="146304" y="1750060"/>
                  </a:lnTo>
                  <a:lnTo>
                    <a:pt x="146304" y="12700"/>
                  </a:lnTo>
                  <a:lnTo>
                    <a:pt x="159004" y="12700"/>
                  </a:lnTo>
                  <a:lnTo>
                    <a:pt x="159004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0EA5B7"/>
            </a:solidFill>
          </p:spPr>
        </p:sp>
      </p:grp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7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9525" y="-9525"/>
            <a:ext cx="18261330" cy="224790"/>
            <a:chOff x="0" y="0"/>
            <a:chExt cx="24348440" cy="29972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12700" y="12700"/>
              <a:ext cx="24323039" cy="274320"/>
            </a:xfrm>
            <a:custGeom>
              <a:avLst/>
              <a:gdLst/>
              <a:ahLst/>
              <a:cxnLst/>
              <a:rect r="r" b="b" t="t" l="l"/>
              <a:pathLst>
                <a:path h="274320" w="24323039">
                  <a:moveTo>
                    <a:pt x="0" y="0"/>
                  </a:moveTo>
                  <a:lnTo>
                    <a:pt x="24323039" y="0"/>
                  </a:lnTo>
                  <a:lnTo>
                    <a:pt x="24323039" y="274320"/>
                  </a:lnTo>
                  <a:lnTo>
                    <a:pt x="0" y="274320"/>
                  </a:lnTo>
                  <a:close/>
                </a:path>
              </a:pathLst>
            </a:custGeom>
            <a:solidFill>
              <a:srgbClr val="065A82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348439" cy="299720"/>
            </a:xfrm>
            <a:custGeom>
              <a:avLst/>
              <a:gdLst/>
              <a:ahLst/>
              <a:cxnLst/>
              <a:rect r="r" b="b" t="t" l="l"/>
              <a:pathLst>
                <a:path h="299720" w="24348439">
                  <a:moveTo>
                    <a:pt x="12700" y="0"/>
                  </a:moveTo>
                  <a:lnTo>
                    <a:pt x="24335739" y="0"/>
                  </a:lnTo>
                  <a:cubicBezTo>
                    <a:pt x="24342725" y="0"/>
                    <a:pt x="24348439" y="5715"/>
                    <a:pt x="24348439" y="12700"/>
                  </a:cubicBezTo>
                  <a:lnTo>
                    <a:pt x="24348439" y="287020"/>
                  </a:lnTo>
                  <a:cubicBezTo>
                    <a:pt x="24348439" y="294005"/>
                    <a:pt x="24342725" y="299720"/>
                    <a:pt x="24335739" y="299720"/>
                  </a:cubicBezTo>
                  <a:lnTo>
                    <a:pt x="12700" y="299720"/>
                  </a:lnTo>
                  <a:cubicBezTo>
                    <a:pt x="5715" y="299720"/>
                    <a:pt x="0" y="294005"/>
                    <a:pt x="0" y="28702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287020"/>
                  </a:lnTo>
                  <a:lnTo>
                    <a:pt x="12700" y="287020"/>
                  </a:lnTo>
                  <a:lnTo>
                    <a:pt x="12700" y="274320"/>
                  </a:lnTo>
                  <a:lnTo>
                    <a:pt x="24335739" y="274320"/>
                  </a:lnTo>
                  <a:lnTo>
                    <a:pt x="24335739" y="287020"/>
                  </a:lnTo>
                  <a:lnTo>
                    <a:pt x="24323039" y="287020"/>
                  </a:lnTo>
                  <a:lnTo>
                    <a:pt x="24323039" y="12700"/>
                  </a:lnTo>
                  <a:lnTo>
                    <a:pt x="24335739" y="12700"/>
                  </a:lnTo>
                  <a:lnTo>
                    <a:pt x="24335739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065A82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1988820" y="503301"/>
            <a:ext cx="13716000" cy="480060"/>
            <a:chOff x="0" y="0"/>
            <a:chExt cx="18288000" cy="64008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8288000" cy="640080"/>
            </a:xfrm>
            <a:custGeom>
              <a:avLst/>
              <a:gdLst/>
              <a:ahLst/>
              <a:cxnLst/>
              <a:rect r="r" b="b" t="t" l="l"/>
              <a:pathLst>
                <a:path h="640080" w="18288000">
                  <a:moveTo>
                    <a:pt x="0" y="0"/>
                  </a:moveTo>
                  <a:lnTo>
                    <a:pt x="18288000" y="0"/>
                  </a:lnTo>
                  <a:lnTo>
                    <a:pt x="18288000" y="640080"/>
                  </a:lnTo>
                  <a:lnTo>
                    <a:pt x="0" y="64008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506715" r="0" b="-506715"/>
              </a:stretch>
            </a:blip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18288000" cy="66865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1980"/>
                </a:lnSpc>
              </a:pPr>
              <a:r>
                <a:rPr lang="en-US" b="true" sz="1650" spc="600">
                  <a:solidFill>
                    <a:srgbClr val="0EA5B7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VANTAGGI PROFESSIONALI</a:t>
              </a: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1988820" y="973836"/>
            <a:ext cx="16596360" cy="752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79"/>
              </a:lnSpc>
            </a:pPr>
            <a:r>
              <a:rPr lang="en-US" sz="4899" b="true">
                <a:solidFill>
                  <a:srgbClr val="21295C"/>
                </a:solidFill>
                <a:latin typeface="Cambria Bold"/>
                <a:ea typeface="Cambria Bold"/>
                <a:cs typeface="Cambria Bold"/>
                <a:sym typeface="Cambria Bold"/>
              </a:rPr>
              <a:t>Perché studiare il Tui-Na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1998345" y="1664222"/>
            <a:ext cx="842010" cy="101346"/>
            <a:chOff x="0" y="0"/>
            <a:chExt cx="1122680" cy="135128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12700" y="12700"/>
              <a:ext cx="1097280" cy="109728"/>
            </a:xfrm>
            <a:custGeom>
              <a:avLst/>
              <a:gdLst/>
              <a:ahLst/>
              <a:cxnLst/>
              <a:rect r="r" b="b" t="t" l="l"/>
              <a:pathLst>
                <a:path h="109728" w="1097280">
                  <a:moveTo>
                    <a:pt x="0" y="0"/>
                  </a:moveTo>
                  <a:lnTo>
                    <a:pt x="1097280" y="0"/>
                  </a:lnTo>
                  <a:lnTo>
                    <a:pt x="1097280" y="109728"/>
                  </a:lnTo>
                  <a:lnTo>
                    <a:pt x="0" y="109728"/>
                  </a:lnTo>
                  <a:close/>
                </a:path>
              </a:pathLst>
            </a:custGeom>
            <a:solidFill>
              <a:srgbClr val="0EA5B7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122680" cy="135128"/>
            </a:xfrm>
            <a:custGeom>
              <a:avLst/>
              <a:gdLst/>
              <a:ahLst/>
              <a:cxnLst/>
              <a:rect r="r" b="b" t="t" l="l"/>
              <a:pathLst>
                <a:path h="135128" w="1122680">
                  <a:moveTo>
                    <a:pt x="12700" y="0"/>
                  </a:moveTo>
                  <a:lnTo>
                    <a:pt x="1109980" y="0"/>
                  </a:lnTo>
                  <a:cubicBezTo>
                    <a:pt x="1116965" y="0"/>
                    <a:pt x="1122680" y="5715"/>
                    <a:pt x="1122680" y="12700"/>
                  </a:cubicBezTo>
                  <a:lnTo>
                    <a:pt x="1122680" y="122428"/>
                  </a:lnTo>
                  <a:cubicBezTo>
                    <a:pt x="1122680" y="129413"/>
                    <a:pt x="1116965" y="135128"/>
                    <a:pt x="1109980" y="135128"/>
                  </a:cubicBezTo>
                  <a:lnTo>
                    <a:pt x="12700" y="135128"/>
                  </a:lnTo>
                  <a:cubicBezTo>
                    <a:pt x="5715" y="135128"/>
                    <a:pt x="0" y="129413"/>
                    <a:pt x="0" y="122428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22428"/>
                  </a:lnTo>
                  <a:lnTo>
                    <a:pt x="12700" y="122428"/>
                  </a:lnTo>
                  <a:lnTo>
                    <a:pt x="12700" y="109728"/>
                  </a:lnTo>
                  <a:lnTo>
                    <a:pt x="1109980" y="109728"/>
                  </a:lnTo>
                  <a:lnTo>
                    <a:pt x="1109980" y="122428"/>
                  </a:lnTo>
                  <a:lnTo>
                    <a:pt x="1097280" y="122428"/>
                  </a:lnTo>
                  <a:lnTo>
                    <a:pt x="1097280" y="12700"/>
                  </a:lnTo>
                  <a:lnTo>
                    <a:pt x="1109980" y="12700"/>
                  </a:lnTo>
                  <a:lnTo>
                    <a:pt x="110998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0EA5B7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904987" y="2504873"/>
            <a:ext cx="5436870" cy="3310890"/>
            <a:chOff x="0" y="0"/>
            <a:chExt cx="7249160" cy="441452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12700" y="12700"/>
              <a:ext cx="7223760" cy="4389120"/>
            </a:xfrm>
            <a:custGeom>
              <a:avLst/>
              <a:gdLst/>
              <a:ahLst/>
              <a:cxnLst/>
              <a:rect r="r" b="b" t="t" l="l"/>
              <a:pathLst>
                <a:path h="4389120" w="7223760">
                  <a:moveTo>
                    <a:pt x="0" y="0"/>
                  </a:moveTo>
                  <a:lnTo>
                    <a:pt x="7223760" y="0"/>
                  </a:lnTo>
                  <a:lnTo>
                    <a:pt x="7223760" y="4389120"/>
                  </a:lnTo>
                  <a:lnTo>
                    <a:pt x="0" y="438912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7249160" cy="4414520"/>
            </a:xfrm>
            <a:custGeom>
              <a:avLst/>
              <a:gdLst/>
              <a:ahLst/>
              <a:cxnLst/>
              <a:rect r="r" b="b" t="t" l="l"/>
              <a:pathLst>
                <a:path h="4414520" w="7249160">
                  <a:moveTo>
                    <a:pt x="12700" y="0"/>
                  </a:moveTo>
                  <a:lnTo>
                    <a:pt x="7236460" y="0"/>
                  </a:lnTo>
                  <a:cubicBezTo>
                    <a:pt x="7243445" y="0"/>
                    <a:pt x="7249160" y="5715"/>
                    <a:pt x="7249160" y="12700"/>
                  </a:cubicBezTo>
                  <a:lnTo>
                    <a:pt x="7249160" y="4401820"/>
                  </a:lnTo>
                  <a:cubicBezTo>
                    <a:pt x="7249160" y="4408805"/>
                    <a:pt x="7243445" y="4414520"/>
                    <a:pt x="7236460" y="4414520"/>
                  </a:cubicBezTo>
                  <a:lnTo>
                    <a:pt x="12700" y="4414520"/>
                  </a:lnTo>
                  <a:cubicBezTo>
                    <a:pt x="5715" y="4414520"/>
                    <a:pt x="0" y="4408805"/>
                    <a:pt x="0" y="440182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4401820"/>
                  </a:lnTo>
                  <a:lnTo>
                    <a:pt x="12700" y="4401820"/>
                  </a:lnTo>
                  <a:lnTo>
                    <a:pt x="12700" y="4389120"/>
                  </a:lnTo>
                  <a:lnTo>
                    <a:pt x="7236460" y="4389120"/>
                  </a:lnTo>
                  <a:lnTo>
                    <a:pt x="7236460" y="4401820"/>
                  </a:lnTo>
                  <a:lnTo>
                    <a:pt x="7223760" y="4401820"/>
                  </a:lnTo>
                  <a:lnTo>
                    <a:pt x="7223760" y="12700"/>
                  </a:lnTo>
                  <a:lnTo>
                    <a:pt x="7236460" y="12700"/>
                  </a:lnTo>
                  <a:lnTo>
                    <a:pt x="723646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D9E2EC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904987" y="2504873"/>
            <a:ext cx="5436870" cy="128778"/>
            <a:chOff x="0" y="0"/>
            <a:chExt cx="7249160" cy="171704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12700" y="12700"/>
              <a:ext cx="7223760" cy="146304"/>
            </a:xfrm>
            <a:custGeom>
              <a:avLst/>
              <a:gdLst/>
              <a:ahLst/>
              <a:cxnLst/>
              <a:rect r="r" b="b" t="t" l="l"/>
              <a:pathLst>
                <a:path h="146304" w="7223760">
                  <a:moveTo>
                    <a:pt x="0" y="0"/>
                  </a:moveTo>
                  <a:lnTo>
                    <a:pt x="7223760" y="0"/>
                  </a:lnTo>
                  <a:lnTo>
                    <a:pt x="7223760" y="146304"/>
                  </a:lnTo>
                  <a:lnTo>
                    <a:pt x="0" y="146304"/>
                  </a:lnTo>
                  <a:close/>
                </a:path>
              </a:pathLst>
            </a:custGeom>
            <a:solidFill>
              <a:srgbClr val="0EA5B7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7249160" cy="171704"/>
            </a:xfrm>
            <a:custGeom>
              <a:avLst/>
              <a:gdLst/>
              <a:ahLst/>
              <a:cxnLst/>
              <a:rect r="r" b="b" t="t" l="l"/>
              <a:pathLst>
                <a:path h="171704" w="7249160">
                  <a:moveTo>
                    <a:pt x="12700" y="0"/>
                  </a:moveTo>
                  <a:lnTo>
                    <a:pt x="7236460" y="0"/>
                  </a:lnTo>
                  <a:cubicBezTo>
                    <a:pt x="7243445" y="0"/>
                    <a:pt x="7249160" y="5715"/>
                    <a:pt x="7249160" y="12700"/>
                  </a:cubicBezTo>
                  <a:lnTo>
                    <a:pt x="7249160" y="159004"/>
                  </a:lnTo>
                  <a:cubicBezTo>
                    <a:pt x="7249160" y="165989"/>
                    <a:pt x="7243445" y="171704"/>
                    <a:pt x="7236460" y="171704"/>
                  </a:cubicBezTo>
                  <a:lnTo>
                    <a:pt x="12700" y="171704"/>
                  </a:lnTo>
                  <a:cubicBezTo>
                    <a:pt x="5715" y="171704"/>
                    <a:pt x="0" y="165989"/>
                    <a:pt x="0" y="159004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59004"/>
                  </a:lnTo>
                  <a:lnTo>
                    <a:pt x="12700" y="159004"/>
                  </a:lnTo>
                  <a:lnTo>
                    <a:pt x="12700" y="146304"/>
                  </a:lnTo>
                  <a:lnTo>
                    <a:pt x="7236460" y="146304"/>
                  </a:lnTo>
                  <a:lnTo>
                    <a:pt x="7236460" y="159004"/>
                  </a:lnTo>
                  <a:lnTo>
                    <a:pt x="7223760" y="159004"/>
                  </a:lnTo>
                  <a:lnTo>
                    <a:pt x="7223760" y="12700"/>
                  </a:lnTo>
                  <a:lnTo>
                    <a:pt x="7236460" y="12700"/>
                  </a:lnTo>
                  <a:lnTo>
                    <a:pt x="723646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0EA5B7"/>
            </a:solid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1247887" y="2916353"/>
            <a:ext cx="842010" cy="842010"/>
            <a:chOff x="0" y="0"/>
            <a:chExt cx="1122680" cy="112268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12700" y="12700"/>
              <a:ext cx="1097280" cy="1097280"/>
            </a:xfrm>
            <a:custGeom>
              <a:avLst/>
              <a:gdLst/>
              <a:ahLst/>
              <a:cxnLst/>
              <a:rect r="r" b="b" t="t" l="l"/>
              <a:pathLst>
                <a:path h="1097280" w="1097280">
                  <a:moveTo>
                    <a:pt x="0" y="548640"/>
                  </a:moveTo>
                  <a:cubicBezTo>
                    <a:pt x="0" y="245618"/>
                    <a:pt x="245618" y="0"/>
                    <a:pt x="548640" y="0"/>
                  </a:cubicBezTo>
                  <a:cubicBezTo>
                    <a:pt x="851662" y="0"/>
                    <a:pt x="1097280" y="245618"/>
                    <a:pt x="1097280" y="548640"/>
                  </a:cubicBezTo>
                  <a:cubicBezTo>
                    <a:pt x="1097280" y="851662"/>
                    <a:pt x="851662" y="1097280"/>
                    <a:pt x="548640" y="1097280"/>
                  </a:cubicBezTo>
                  <a:cubicBezTo>
                    <a:pt x="245618" y="1097280"/>
                    <a:pt x="0" y="851662"/>
                    <a:pt x="0" y="548640"/>
                  </a:cubicBezTo>
                  <a:close/>
                </a:path>
              </a:pathLst>
            </a:custGeom>
            <a:solidFill>
              <a:srgbClr val="065A82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1122680" cy="1122680"/>
            </a:xfrm>
            <a:custGeom>
              <a:avLst/>
              <a:gdLst/>
              <a:ahLst/>
              <a:cxnLst/>
              <a:rect r="r" b="b" t="t" l="l"/>
              <a:pathLst>
                <a:path h="1122680" w="1122680">
                  <a:moveTo>
                    <a:pt x="0" y="561340"/>
                  </a:moveTo>
                  <a:cubicBezTo>
                    <a:pt x="0" y="251333"/>
                    <a:pt x="251333" y="0"/>
                    <a:pt x="561340" y="0"/>
                  </a:cubicBezTo>
                  <a:lnTo>
                    <a:pt x="561340" y="12700"/>
                  </a:lnTo>
                  <a:lnTo>
                    <a:pt x="561340" y="0"/>
                  </a:lnTo>
                  <a:cubicBezTo>
                    <a:pt x="871347" y="0"/>
                    <a:pt x="1122680" y="251333"/>
                    <a:pt x="1122680" y="561340"/>
                  </a:cubicBezTo>
                  <a:lnTo>
                    <a:pt x="1109980" y="561340"/>
                  </a:lnTo>
                  <a:lnTo>
                    <a:pt x="1122680" y="561340"/>
                  </a:lnTo>
                  <a:cubicBezTo>
                    <a:pt x="1122680" y="871347"/>
                    <a:pt x="871347" y="1122680"/>
                    <a:pt x="561340" y="1122680"/>
                  </a:cubicBezTo>
                  <a:lnTo>
                    <a:pt x="561340" y="1109980"/>
                  </a:lnTo>
                  <a:lnTo>
                    <a:pt x="561340" y="1122680"/>
                  </a:lnTo>
                  <a:cubicBezTo>
                    <a:pt x="251333" y="1122680"/>
                    <a:pt x="0" y="871347"/>
                    <a:pt x="0" y="561340"/>
                  </a:cubicBezTo>
                  <a:lnTo>
                    <a:pt x="12700" y="561340"/>
                  </a:lnTo>
                  <a:lnTo>
                    <a:pt x="25400" y="561340"/>
                  </a:lnTo>
                  <a:lnTo>
                    <a:pt x="12700" y="561340"/>
                  </a:lnTo>
                  <a:lnTo>
                    <a:pt x="0" y="561340"/>
                  </a:lnTo>
                  <a:moveTo>
                    <a:pt x="25400" y="561340"/>
                  </a:moveTo>
                  <a:cubicBezTo>
                    <a:pt x="25400" y="568325"/>
                    <a:pt x="19685" y="574040"/>
                    <a:pt x="12700" y="574040"/>
                  </a:cubicBezTo>
                  <a:cubicBezTo>
                    <a:pt x="5715" y="574040"/>
                    <a:pt x="0" y="568325"/>
                    <a:pt x="0" y="561340"/>
                  </a:cubicBezTo>
                  <a:cubicBezTo>
                    <a:pt x="0" y="554355"/>
                    <a:pt x="5715" y="548640"/>
                    <a:pt x="12700" y="548640"/>
                  </a:cubicBezTo>
                  <a:cubicBezTo>
                    <a:pt x="19685" y="548640"/>
                    <a:pt x="25400" y="554355"/>
                    <a:pt x="25400" y="561340"/>
                  </a:cubicBezTo>
                  <a:cubicBezTo>
                    <a:pt x="25400" y="857377"/>
                    <a:pt x="265303" y="1097280"/>
                    <a:pt x="561340" y="1097280"/>
                  </a:cubicBezTo>
                  <a:cubicBezTo>
                    <a:pt x="857377" y="1097280"/>
                    <a:pt x="1097280" y="857377"/>
                    <a:pt x="1097280" y="561340"/>
                  </a:cubicBezTo>
                  <a:cubicBezTo>
                    <a:pt x="1097280" y="265303"/>
                    <a:pt x="857377" y="25400"/>
                    <a:pt x="561340" y="25400"/>
                  </a:cubicBezTo>
                  <a:lnTo>
                    <a:pt x="561340" y="12700"/>
                  </a:lnTo>
                  <a:lnTo>
                    <a:pt x="561340" y="25400"/>
                  </a:lnTo>
                  <a:cubicBezTo>
                    <a:pt x="265303" y="25400"/>
                    <a:pt x="25400" y="265303"/>
                    <a:pt x="25400" y="561340"/>
                  </a:cubicBezTo>
                  <a:close/>
                </a:path>
              </a:pathLst>
            </a:custGeom>
            <a:solidFill>
              <a:srgbClr val="065A82"/>
            </a:solid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1257412" y="2925878"/>
            <a:ext cx="822960" cy="822960"/>
            <a:chOff x="0" y="0"/>
            <a:chExt cx="1097280" cy="109728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1097280" cy="1097280"/>
            </a:xfrm>
            <a:custGeom>
              <a:avLst/>
              <a:gdLst/>
              <a:ahLst/>
              <a:cxnLst/>
              <a:rect r="r" b="b" t="t" l="l"/>
              <a:pathLst>
                <a:path h="1097280" w="1097280">
                  <a:moveTo>
                    <a:pt x="0" y="0"/>
                  </a:moveTo>
                  <a:lnTo>
                    <a:pt x="1097280" y="0"/>
                  </a:lnTo>
                  <a:lnTo>
                    <a:pt x="1097280" y="1097280"/>
                  </a:lnTo>
                  <a:lnTo>
                    <a:pt x="0" y="109728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-78303" t="0" r="-78303" b="0"/>
              </a:stretch>
            </a:blipFill>
          </p:spPr>
        </p:sp>
        <p:sp>
          <p:nvSpPr>
            <p:cNvPr name="TextBox 23" id="23"/>
            <p:cNvSpPr txBox="true"/>
            <p:nvPr/>
          </p:nvSpPr>
          <p:spPr>
            <a:xfrm>
              <a:off x="0" y="-19050"/>
              <a:ext cx="1097280" cy="111633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600"/>
                </a:lnSpc>
              </a:pPr>
              <a:r>
                <a:rPr lang="en-US" sz="3000" b="true">
                  <a:solidFill>
                    <a:srgbClr val="FFFFF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1</a:t>
              </a: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2253727" y="2385804"/>
            <a:ext cx="3840480" cy="1903021"/>
            <a:chOff x="0" y="0"/>
            <a:chExt cx="5120640" cy="2537361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5120640" cy="2537361"/>
            </a:xfrm>
            <a:custGeom>
              <a:avLst/>
              <a:gdLst/>
              <a:ahLst/>
              <a:cxnLst/>
              <a:rect r="r" b="b" t="t" l="l"/>
              <a:pathLst>
                <a:path h="2537361" w="5120640">
                  <a:moveTo>
                    <a:pt x="0" y="0"/>
                  </a:moveTo>
                  <a:lnTo>
                    <a:pt x="5120640" y="0"/>
                  </a:lnTo>
                  <a:lnTo>
                    <a:pt x="5120640" y="2537361"/>
                  </a:lnTo>
                  <a:lnTo>
                    <a:pt x="0" y="2537361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14096" r="0" b="35451"/>
              </a:stretch>
            </a:blipFill>
          </p:spPr>
        </p:sp>
        <p:sp>
          <p:nvSpPr>
            <p:cNvPr name="TextBox 26" id="26"/>
            <p:cNvSpPr txBox="true"/>
            <p:nvPr/>
          </p:nvSpPr>
          <p:spPr>
            <a:xfrm>
              <a:off x="0" y="-19050"/>
              <a:ext cx="5120640" cy="2556411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3119"/>
                </a:lnSpc>
              </a:pPr>
              <a:r>
                <a:rPr lang="en-US" sz="2599" b="true">
                  <a:solidFill>
                    <a:srgbClr val="21295C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Benessere e accettazione</a:t>
              </a:r>
            </a:p>
          </p:txBody>
        </p:sp>
      </p:grpSp>
      <p:sp>
        <p:nvSpPr>
          <p:cNvPr name="TextBox 27" id="27"/>
          <p:cNvSpPr txBox="true"/>
          <p:nvPr/>
        </p:nvSpPr>
        <p:spPr>
          <a:xfrm rot="0">
            <a:off x="1257412" y="3916478"/>
            <a:ext cx="4732020" cy="1847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1F2937"/>
                </a:solidFill>
                <a:latin typeface="Calibri (MS)"/>
                <a:ea typeface="Calibri (MS)"/>
                <a:cs typeface="Calibri (MS)"/>
                <a:sym typeface="Calibri (MS)"/>
              </a:rPr>
              <a:t>Molto apprezzato dagli animali da compagnia: riduce il cortisolo, favorisce le endorfine, rende il paziente più collaborativo anche nelle visite successive.</a:t>
            </a:r>
          </a:p>
        </p:txBody>
      </p:sp>
      <p:grpSp>
        <p:nvGrpSpPr>
          <p:cNvPr name="Group 28" id="28"/>
          <p:cNvGrpSpPr/>
          <p:nvPr/>
        </p:nvGrpSpPr>
        <p:grpSpPr>
          <a:xfrm rot="0">
            <a:off x="6528547" y="2504873"/>
            <a:ext cx="5436870" cy="3310890"/>
            <a:chOff x="0" y="0"/>
            <a:chExt cx="7249160" cy="441452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12700" y="12700"/>
              <a:ext cx="7223760" cy="4389120"/>
            </a:xfrm>
            <a:custGeom>
              <a:avLst/>
              <a:gdLst/>
              <a:ahLst/>
              <a:cxnLst/>
              <a:rect r="r" b="b" t="t" l="l"/>
              <a:pathLst>
                <a:path h="4389120" w="7223760">
                  <a:moveTo>
                    <a:pt x="0" y="0"/>
                  </a:moveTo>
                  <a:lnTo>
                    <a:pt x="7223760" y="0"/>
                  </a:lnTo>
                  <a:lnTo>
                    <a:pt x="7223760" y="4389120"/>
                  </a:lnTo>
                  <a:lnTo>
                    <a:pt x="0" y="438912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7249160" cy="4414520"/>
            </a:xfrm>
            <a:custGeom>
              <a:avLst/>
              <a:gdLst/>
              <a:ahLst/>
              <a:cxnLst/>
              <a:rect r="r" b="b" t="t" l="l"/>
              <a:pathLst>
                <a:path h="4414520" w="7249160">
                  <a:moveTo>
                    <a:pt x="12700" y="0"/>
                  </a:moveTo>
                  <a:lnTo>
                    <a:pt x="7236460" y="0"/>
                  </a:lnTo>
                  <a:cubicBezTo>
                    <a:pt x="7243445" y="0"/>
                    <a:pt x="7249160" y="5715"/>
                    <a:pt x="7249160" y="12700"/>
                  </a:cubicBezTo>
                  <a:lnTo>
                    <a:pt x="7249160" y="4401820"/>
                  </a:lnTo>
                  <a:cubicBezTo>
                    <a:pt x="7249160" y="4408805"/>
                    <a:pt x="7243445" y="4414520"/>
                    <a:pt x="7236460" y="4414520"/>
                  </a:cubicBezTo>
                  <a:lnTo>
                    <a:pt x="12700" y="4414520"/>
                  </a:lnTo>
                  <a:cubicBezTo>
                    <a:pt x="5715" y="4414520"/>
                    <a:pt x="0" y="4408805"/>
                    <a:pt x="0" y="440182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4401820"/>
                  </a:lnTo>
                  <a:lnTo>
                    <a:pt x="12700" y="4401820"/>
                  </a:lnTo>
                  <a:lnTo>
                    <a:pt x="12700" y="4389120"/>
                  </a:lnTo>
                  <a:lnTo>
                    <a:pt x="7236460" y="4389120"/>
                  </a:lnTo>
                  <a:lnTo>
                    <a:pt x="7236460" y="4401820"/>
                  </a:lnTo>
                  <a:lnTo>
                    <a:pt x="7223760" y="4401820"/>
                  </a:lnTo>
                  <a:lnTo>
                    <a:pt x="7223760" y="12700"/>
                  </a:lnTo>
                  <a:lnTo>
                    <a:pt x="7236460" y="12700"/>
                  </a:lnTo>
                  <a:lnTo>
                    <a:pt x="723646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D9E2EC"/>
            </a:solidFill>
          </p:spPr>
        </p:sp>
      </p:grpSp>
      <p:grpSp>
        <p:nvGrpSpPr>
          <p:cNvPr name="Group 31" id="31"/>
          <p:cNvGrpSpPr/>
          <p:nvPr/>
        </p:nvGrpSpPr>
        <p:grpSpPr>
          <a:xfrm rot="0">
            <a:off x="6528547" y="2504873"/>
            <a:ext cx="5436870" cy="128778"/>
            <a:chOff x="0" y="0"/>
            <a:chExt cx="7249160" cy="171704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12700" y="12700"/>
              <a:ext cx="7223760" cy="146304"/>
            </a:xfrm>
            <a:custGeom>
              <a:avLst/>
              <a:gdLst/>
              <a:ahLst/>
              <a:cxnLst/>
              <a:rect r="r" b="b" t="t" l="l"/>
              <a:pathLst>
                <a:path h="146304" w="7223760">
                  <a:moveTo>
                    <a:pt x="0" y="0"/>
                  </a:moveTo>
                  <a:lnTo>
                    <a:pt x="7223760" y="0"/>
                  </a:lnTo>
                  <a:lnTo>
                    <a:pt x="7223760" y="146304"/>
                  </a:lnTo>
                  <a:lnTo>
                    <a:pt x="0" y="146304"/>
                  </a:lnTo>
                  <a:close/>
                </a:path>
              </a:pathLst>
            </a:custGeom>
            <a:solidFill>
              <a:srgbClr val="0EA5B7"/>
            </a:solidFill>
          </p:spPr>
        </p:sp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7249160" cy="171704"/>
            </a:xfrm>
            <a:custGeom>
              <a:avLst/>
              <a:gdLst/>
              <a:ahLst/>
              <a:cxnLst/>
              <a:rect r="r" b="b" t="t" l="l"/>
              <a:pathLst>
                <a:path h="171704" w="7249160">
                  <a:moveTo>
                    <a:pt x="12700" y="0"/>
                  </a:moveTo>
                  <a:lnTo>
                    <a:pt x="7236460" y="0"/>
                  </a:lnTo>
                  <a:cubicBezTo>
                    <a:pt x="7243445" y="0"/>
                    <a:pt x="7249160" y="5715"/>
                    <a:pt x="7249160" y="12700"/>
                  </a:cubicBezTo>
                  <a:lnTo>
                    <a:pt x="7249160" y="159004"/>
                  </a:lnTo>
                  <a:cubicBezTo>
                    <a:pt x="7249160" y="165989"/>
                    <a:pt x="7243445" y="171704"/>
                    <a:pt x="7236460" y="171704"/>
                  </a:cubicBezTo>
                  <a:lnTo>
                    <a:pt x="12700" y="171704"/>
                  </a:lnTo>
                  <a:cubicBezTo>
                    <a:pt x="5715" y="171704"/>
                    <a:pt x="0" y="165989"/>
                    <a:pt x="0" y="159004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59004"/>
                  </a:lnTo>
                  <a:lnTo>
                    <a:pt x="12700" y="159004"/>
                  </a:lnTo>
                  <a:lnTo>
                    <a:pt x="12700" y="146304"/>
                  </a:lnTo>
                  <a:lnTo>
                    <a:pt x="7236460" y="146304"/>
                  </a:lnTo>
                  <a:lnTo>
                    <a:pt x="7236460" y="159004"/>
                  </a:lnTo>
                  <a:lnTo>
                    <a:pt x="7223760" y="159004"/>
                  </a:lnTo>
                  <a:lnTo>
                    <a:pt x="7223760" y="12700"/>
                  </a:lnTo>
                  <a:lnTo>
                    <a:pt x="7236460" y="12700"/>
                  </a:lnTo>
                  <a:lnTo>
                    <a:pt x="723646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0EA5B7"/>
            </a:solidFill>
          </p:spPr>
        </p:sp>
      </p:grpSp>
      <p:grpSp>
        <p:nvGrpSpPr>
          <p:cNvPr name="Group 34" id="34"/>
          <p:cNvGrpSpPr/>
          <p:nvPr/>
        </p:nvGrpSpPr>
        <p:grpSpPr>
          <a:xfrm rot="0">
            <a:off x="6871447" y="2916353"/>
            <a:ext cx="842010" cy="842010"/>
            <a:chOff x="0" y="0"/>
            <a:chExt cx="1122680" cy="1122680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12700" y="12700"/>
              <a:ext cx="1097280" cy="1097280"/>
            </a:xfrm>
            <a:custGeom>
              <a:avLst/>
              <a:gdLst/>
              <a:ahLst/>
              <a:cxnLst/>
              <a:rect r="r" b="b" t="t" l="l"/>
              <a:pathLst>
                <a:path h="1097280" w="1097280">
                  <a:moveTo>
                    <a:pt x="0" y="548640"/>
                  </a:moveTo>
                  <a:cubicBezTo>
                    <a:pt x="0" y="245618"/>
                    <a:pt x="245618" y="0"/>
                    <a:pt x="548640" y="0"/>
                  </a:cubicBezTo>
                  <a:cubicBezTo>
                    <a:pt x="851662" y="0"/>
                    <a:pt x="1097280" y="245618"/>
                    <a:pt x="1097280" y="548640"/>
                  </a:cubicBezTo>
                  <a:cubicBezTo>
                    <a:pt x="1097280" y="851662"/>
                    <a:pt x="851662" y="1097280"/>
                    <a:pt x="548640" y="1097280"/>
                  </a:cubicBezTo>
                  <a:cubicBezTo>
                    <a:pt x="245618" y="1097280"/>
                    <a:pt x="0" y="851662"/>
                    <a:pt x="0" y="548640"/>
                  </a:cubicBezTo>
                  <a:close/>
                </a:path>
              </a:pathLst>
            </a:custGeom>
            <a:solidFill>
              <a:srgbClr val="065A82"/>
            </a:solidFill>
          </p:spPr>
        </p:sp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1122680" cy="1122680"/>
            </a:xfrm>
            <a:custGeom>
              <a:avLst/>
              <a:gdLst/>
              <a:ahLst/>
              <a:cxnLst/>
              <a:rect r="r" b="b" t="t" l="l"/>
              <a:pathLst>
                <a:path h="1122680" w="1122680">
                  <a:moveTo>
                    <a:pt x="0" y="561340"/>
                  </a:moveTo>
                  <a:cubicBezTo>
                    <a:pt x="0" y="251333"/>
                    <a:pt x="251333" y="0"/>
                    <a:pt x="561340" y="0"/>
                  </a:cubicBezTo>
                  <a:lnTo>
                    <a:pt x="561340" y="12700"/>
                  </a:lnTo>
                  <a:lnTo>
                    <a:pt x="561340" y="0"/>
                  </a:lnTo>
                  <a:cubicBezTo>
                    <a:pt x="871347" y="0"/>
                    <a:pt x="1122680" y="251333"/>
                    <a:pt x="1122680" y="561340"/>
                  </a:cubicBezTo>
                  <a:lnTo>
                    <a:pt x="1109980" y="561340"/>
                  </a:lnTo>
                  <a:lnTo>
                    <a:pt x="1122680" y="561340"/>
                  </a:lnTo>
                  <a:cubicBezTo>
                    <a:pt x="1122680" y="871347"/>
                    <a:pt x="871347" y="1122680"/>
                    <a:pt x="561340" y="1122680"/>
                  </a:cubicBezTo>
                  <a:lnTo>
                    <a:pt x="561340" y="1109980"/>
                  </a:lnTo>
                  <a:lnTo>
                    <a:pt x="561340" y="1122680"/>
                  </a:lnTo>
                  <a:cubicBezTo>
                    <a:pt x="251333" y="1122680"/>
                    <a:pt x="0" y="871347"/>
                    <a:pt x="0" y="561340"/>
                  </a:cubicBezTo>
                  <a:lnTo>
                    <a:pt x="12700" y="561340"/>
                  </a:lnTo>
                  <a:lnTo>
                    <a:pt x="25400" y="561340"/>
                  </a:lnTo>
                  <a:lnTo>
                    <a:pt x="12700" y="561340"/>
                  </a:lnTo>
                  <a:lnTo>
                    <a:pt x="0" y="561340"/>
                  </a:lnTo>
                  <a:moveTo>
                    <a:pt x="25400" y="561340"/>
                  </a:moveTo>
                  <a:cubicBezTo>
                    <a:pt x="25400" y="568325"/>
                    <a:pt x="19685" y="574040"/>
                    <a:pt x="12700" y="574040"/>
                  </a:cubicBezTo>
                  <a:cubicBezTo>
                    <a:pt x="5715" y="574040"/>
                    <a:pt x="0" y="568325"/>
                    <a:pt x="0" y="561340"/>
                  </a:cubicBezTo>
                  <a:cubicBezTo>
                    <a:pt x="0" y="554355"/>
                    <a:pt x="5715" y="548640"/>
                    <a:pt x="12700" y="548640"/>
                  </a:cubicBezTo>
                  <a:cubicBezTo>
                    <a:pt x="19685" y="548640"/>
                    <a:pt x="25400" y="554355"/>
                    <a:pt x="25400" y="561340"/>
                  </a:cubicBezTo>
                  <a:cubicBezTo>
                    <a:pt x="25400" y="857377"/>
                    <a:pt x="265303" y="1097280"/>
                    <a:pt x="561340" y="1097280"/>
                  </a:cubicBezTo>
                  <a:cubicBezTo>
                    <a:pt x="857377" y="1097280"/>
                    <a:pt x="1097280" y="857377"/>
                    <a:pt x="1097280" y="561340"/>
                  </a:cubicBezTo>
                  <a:cubicBezTo>
                    <a:pt x="1097280" y="265303"/>
                    <a:pt x="857377" y="25400"/>
                    <a:pt x="561340" y="25400"/>
                  </a:cubicBezTo>
                  <a:lnTo>
                    <a:pt x="561340" y="12700"/>
                  </a:lnTo>
                  <a:lnTo>
                    <a:pt x="561340" y="25400"/>
                  </a:lnTo>
                  <a:cubicBezTo>
                    <a:pt x="265303" y="25400"/>
                    <a:pt x="25400" y="265303"/>
                    <a:pt x="25400" y="561340"/>
                  </a:cubicBezTo>
                  <a:close/>
                </a:path>
              </a:pathLst>
            </a:custGeom>
            <a:solidFill>
              <a:srgbClr val="065A82"/>
            </a:solidFill>
          </p:spPr>
        </p:sp>
      </p:grpSp>
      <p:grpSp>
        <p:nvGrpSpPr>
          <p:cNvPr name="Group 37" id="37"/>
          <p:cNvGrpSpPr/>
          <p:nvPr/>
        </p:nvGrpSpPr>
        <p:grpSpPr>
          <a:xfrm rot="0">
            <a:off x="6880972" y="2925878"/>
            <a:ext cx="822960" cy="822960"/>
            <a:chOff x="0" y="0"/>
            <a:chExt cx="1097280" cy="1097280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1097280" cy="1097280"/>
            </a:xfrm>
            <a:custGeom>
              <a:avLst/>
              <a:gdLst/>
              <a:ahLst/>
              <a:cxnLst/>
              <a:rect r="r" b="b" t="t" l="l"/>
              <a:pathLst>
                <a:path h="1097280" w="1097280">
                  <a:moveTo>
                    <a:pt x="0" y="0"/>
                  </a:moveTo>
                  <a:lnTo>
                    <a:pt x="1097280" y="0"/>
                  </a:lnTo>
                  <a:lnTo>
                    <a:pt x="1097280" y="1097280"/>
                  </a:lnTo>
                  <a:lnTo>
                    <a:pt x="0" y="109728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-78303" t="0" r="-78303" b="0"/>
              </a:stretch>
            </a:blipFill>
          </p:spPr>
        </p:sp>
        <p:sp>
          <p:nvSpPr>
            <p:cNvPr name="TextBox 39" id="39"/>
            <p:cNvSpPr txBox="true"/>
            <p:nvPr/>
          </p:nvSpPr>
          <p:spPr>
            <a:xfrm>
              <a:off x="0" y="-19050"/>
              <a:ext cx="1097280" cy="111633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600"/>
                </a:lnSpc>
              </a:pPr>
              <a:r>
                <a:rPr lang="en-US" sz="3000" b="true">
                  <a:solidFill>
                    <a:srgbClr val="FFFFF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2</a:t>
              </a:r>
            </a:p>
          </p:txBody>
        </p:sp>
      </p:grpSp>
      <p:grpSp>
        <p:nvGrpSpPr>
          <p:cNvPr name="Group 40" id="40"/>
          <p:cNvGrpSpPr/>
          <p:nvPr/>
        </p:nvGrpSpPr>
        <p:grpSpPr>
          <a:xfrm rot="0">
            <a:off x="7875382" y="2190585"/>
            <a:ext cx="3840480" cy="2293546"/>
            <a:chOff x="0" y="0"/>
            <a:chExt cx="5120640" cy="3058061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0" y="0"/>
              <a:ext cx="5120640" cy="3058061"/>
            </a:xfrm>
            <a:custGeom>
              <a:avLst/>
              <a:gdLst/>
              <a:ahLst/>
              <a:cxnLst/>
              <a:rect r="r" b="b" t="t" l="l"/>
              <a:pathLst>
                <a:path h="3058061" w="5120640">
                  <a:moveTo>
                    <a:pt x="0" y="0"/>
                  </a:moveTo>
                  <a:lnTo>
                    <a:pt x="5120640" y="0"/>
                  </a:lnTo>
                  <a:lnTo>
                    <a:pt x="5120640" y="3058061"/>
                  </a:lnTo>
                  <a:lnTo>
                    <a:pt x="0" y="3058061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11696" r="0" b="46441"/>
              </a:stretch>
            </a:blipFill>
          </p:spPr>
        </p:sp>
        <p:sp>
          <p:nvSpPr>
            <p:cNvPr name="TextBox 42" id="42"/>
            <p:cNvSpPr txBox="true"/>
            <p:nvPr/>
          </p:nvSpPr>
          <p:spPr>
            <a:xfrm>
              <a:off x="0" y="-19050"/>
              <a:ext cx="5120640" cy="3077111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3119"/>
                </a:lnSpc>
              </a:pPr>
              <a:r>
                <a:rPr lang="en-US" sz="2599" b="true">
                  <a:solidFill>
                    <a:srgbClr val="21295C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Competenze professionali</a:t>
              </a:r>
            </a:p>
          </p:txBody>
        </p:sp>
      </p:grpSp>
      <p:sp>
        <p:nvSpPr>
          <p:cNvPr name="TextBox 43" id="43"/>
          <p:cNvSpPr txBox="true"/>
          <p:nvPr/>
        </p:nvSpPr>
        <p:spPr>
          <a:xfrm rot="0">
            <a:off x="6880972" y="3916478"/>
            <a:ext cx="4732020" cy="1485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1F2937"/>
                </a:solidFill>
                <a:latin typeface="Calibri (MS)"/>
                <a:ea typeface="Calibri (MS)"/>
                <a:cs typeface="Calibri (MS)"/>
                <a:sym typeface="Calibri (MS)"/>
              </a:rPr>
              <a:t>Attraverso la valutazione dei meridiani e degli agopunti, impari a «leggere» il corpo del paziente con le mani.</a:t>
            </a:r>
          </a:p>
        </p:txBody>
      </p:sp>
      <p:grpSp>
        <p:nvGrpSpPr>
          <p:cNvPr name="Group 44" id="44"/>
          <p:cNvGrpSpPr/>
          <p:nvPr/>
        </p:nvGrpSpPr>
        <p:grpSpPr>
          <a:xfrm rot="0">
            <a:off x="12152107" y="2504873"/>
            <a:ext cx="5436870" cy="3310890"/>
            <a:chOff x="0" y="0"/>
            <a:chExt cx="7249160" cy="4414520"/>
          </a:xfrm>
        </p:grpSpPr>
        <p:sp>
          <p:nvSpPr>
            <p:cNvPr name="Freeform 45" id="45"/>
            <p:cNvSpPr/>
            <p:nvPr/>
          </p:nvSpPr>
          <p:spPr>
            <a:xfrm flipH="false" flipV="false" rot="0">
              <a:off x="12700" y="12700"/>
              <a:ext cx="7223760" cy="4389120"/>
            </a:xfrm>
            <a:custGeom>
              <a:avLst/>
              <a:gdLst/>
              <a:ahLst/>
              <a:cxnLst/>
              <a:rect r="r" b="b" t="t" l="l"/>
              <a:pathLst>
                <a:path h="4389120" w="7223760">
                  <a:moveTo>
                    <a:pt x="0" y="0"/>
                  </a:moveTo>
                  <a:lnTo>
                    <a:pt x="7223760" y="0"/>
                  </a:lnTo>
                  <a:lnTo>
                    <a:pt x="7223760" y="4389120"/>
                  </a:lnTo>
                  <a:lnTo>
                    <a:pt x="0" y="438912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46" id="46"/>
            <p:cNvSpPr/>
            <p:nvPr/>
          </p:nvSpPr>
          <p:spPr>
            <a:xfrm flipH="false" flipV="false" rot="0">
              <a:off x="0" y="0"/>
              <a:ext cx="7249160" cy="4414520"/>
            </a:xfrm>
            <a:custGeom>
              <a:avLst/>
              <a:gdLst/>
              <a:ahLst/>
              <a:cxnLst/>
              <a:rect r="r" b="b" t="t" l="l"/>
              <a:pathLst>
                <a:path h="4414520" w="7249160">
                  <a:moveTo>
                    <a:pt x="12700" y="0"/>
                  </a:moveTo>
                  <a:lnTo>
                    <a:pt x="7236460" y="0"/>
                  </a:lnTo>
                  <a:cubicBezTo>
                    <a:pt x="7243445" y="0"/>
                    <a:pt x="7249160" y="5715"/>
                    <a:pt x="7249160" y="12700"/>
                  </a:cubicBezTo>
                  <a:lnTo>
                    <a:pt x="7249160" y="4401820"/>
                  </a:lnTo>
                  <a:cubicBezTo>
                    <a:pt x="7249160" y="4408805"/>
                    <a:pt x="7243445" y="4414520"/>
                    <a:pt x="7236460" y="4414520"/>
                  </a:cubicBezTo>
                  <a:lnTo>
                    <a:pt x="12700" y="4414520"/>
                  </a:lnTo>
                  <a:cubicBezTo>
                    <a:pt x="5715" y="4414520"/>
                    <a:pt x="0" y="4408805"/>
                    <a:pt x="0" y="440182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4401820"/>
                  </a:lnTo>
                  <a:lnTo>
                    <a:pt x="12700" y="4401820"/>
                  </a:lnTo>
                  <a:lnTo>
                    <a:pt x="12700" y="4389120"/>
                  </a:lnTo>
                  <a:lnTo>
                    <a:pt x="7236460" y="4389120"/>
                  </a:lnTo>
                  <a:lnTo>
                    <a:pt x="7236460" y="4401820"/>
                  </a:lnTo>
                  <a:lnTo>
                    <a:pt x="7223760" y="4401820"/>
                  </a:lnTo>
                  <a:lnTo>
                    <a:pt x="7223760" y="12700"/>
                  </a:lnTo>
                  <a:lnTo>
                    <a:pt x="7236460" y="12700"/>
                  </a:lnTo>
                  <a:lnTo>
                    <a:pt x="723646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D9E2EC"/>
            </a:solidFill>
          </p:spPr>
        </p:sp>
      </p:grpSp>
      <p:grpSp>
        <p:nvGrpSpPr>
          <p:cNvPr name="Group 47" id="47"/>
          <p:cNvGrpSpPr/>
          <p:nvPr/>
        </p:nvGrpSpPr>
        <p:grpSpPr>
          <a:xfrm rot="0">
            <a:off x="12152107" y="2504873"/>
            <a:ext cx="5436870" cy="128778"/>
            <a:chOff x="0" y="0"/>
            <a:chExt cx="7249160" cy="171704"/>
          </a:xfrm>
        </p:grpSpPr>
        <p:sp>
          <p:nvSpPr>
            <p:cNvPr name="Freeform 48" id="48"/>
            <p:cNvSpPr/>
            <p:nvPr/>
          </p:nvSpPr>
          <p:spPr>
            <a:xfrm flipH="false" flipV="false" rot="0">
              <a:off x="12700" y="12700"/>
              <a:ext cx="7223760" cy="146304"/>
            </a:xfrm>
            <a:custGeom>
              <a:avLst/>
              <a:gdLst/>
              <a:ahLst/>
              <a:cxnLst/>
              <a:rect r="r" b="b" t="t" l="l"/>
              <a:pathLst>
                <a:path h="146304" w="7223760">
                  <a:moveTo>
                    <a:pt x="0" y="0"/>
                  </a:moveTo>
                  <a:lnTo>
                    <a:pt x="7223760" y="0"/>
                  </a:lnTo>
                  <a:lnTo>
                    <a:pt x="7223760" y="146304"/>
                  </a:lnTo>
                  <a:lnTo>
                    <a:pt x="0" y="146304"/>
                  </a:lnTo>
                  <a:close/>
                </a:path>
              </a:pathLst>
            </a:custGeom>
            <a:solidFill>
              <a:srgbClr val="0EA5B7"/>
            </a:solidFill>
          </p:spPr>
        </p:sp>
        <p:sp>
          <p:nvSpPr>
            <p:cNvPr name="Freeform 49" id="49"/>
            <p:cNvSpPr/>
            <p:nvPr/>
          </p:nvSpPr>
          <p:spPr>
            <a:xfrm flipH="false" flipV="false" rot="0">
              <a:off x="0" y="0"/>
              <a:ext cx="7249160" cy="171704"/>
            </a:xfrm>
            <a:custGeom>
              <a:avLst/>
              <a:gdLst/>
              <a:ahLst/>
              <a:cxnLst/>
              <a:rect r="r" b="b" t="t" l="l"/>
              <a:pathLst>
                <a:path h="171704" w="7249160">
                  <a:moveTo>
                    <a:pt x="12700" y="0"/>
                  </a:moveTo>
                  <a:lnTo>
                    <a:pt x="7236460" y="0"/>
                  </a:lnTo>
                  <a:cubicBezTo>
                    <a:pt x="7243445" y="0"/>
                    <a:pt x="7249160" y="5715"/>
                    <a:pt x="7249160" y="12700"/>
                  </a:cubicBezTo>
                  <a:lnTo>
                    <a:pt x="7249160" y="159004"/>
                  </a:lnTo>
                  <a:cubicBezTo>
                    <a:pt x="7249160" y="165989"/>
                    <a:pt x="7243445" y="171704"/>
                    <a:pt x="7236460" y="171704"/>
                  </a:cubicBezTo>
                  <a:lnTo>
                    <a:pt x="12700" y="171704"/>
                  </a:lnTo>
                  <a:cubicBezTo>
                    <a:pt x="5715" y="171704"/>
                    <a:pt x="0" y="165989"/>
                    <a:pt x="0" y="159004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59004"/>
                  </a:lnTo>
                  <a:lnTo>
                    <a:pt x="12700" y="159004"/>
                  </a:lnTo>
                  <a:lnTo>
                    <a:pt x="12700" y="146304"/>
                  </a:lnTo>
                  <a:lnTo>
                    <a:pt x="7236460" y="146304"/>
                  </a:lnTo>
                  <a:lnTo>
                    <a:pt x="7236460" y="159004"/>
                  </a:lnTo>
                  <a:lnTo>
                    <a:pt x="7223760" y="159004"/>
                  </a:lnTo>
                  <a:lnTo>
                    <a:pt x="7223760" y="12700"/>
                  </a:lnTo>
                  <a:lnTo>
                    <a:pt x="7236460" y="12700"/>
                  </a:lnTo>
                  <a:lnTo>
                    <a:pt x="723646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0EA5B7"/>
            </a:solidFill>
          </p:spPr>
        </p:sp>
      </p:grpSp>
      <p:grpSp>
        <p:nvGrpSpPr>
          <p:cNvPr name="Group 50" id="50"/>
          <p:cNvGrpSpPr/>
          <p:nvPr/>
        </p:nvGrpSpPr>
        <p:grpSpPr>
          <a:xfrm rot="0">
            <a:off x="12495007" y="2916353"/>
            <a:ext cx="842010" cy="842010"/>
            <a:chOff x="0" y="0"/>
            <a:chExt cx="1122680" cy="1122680"/>
          </a:xfrm>
        </p:grpSpPr>
        <p:sp>
          <p:nvSpPr>
            <p:cNvPr name="Freeform 51" id="51"/>
            <p:cNvSpPr/>
            <p:nvPr/>
          </p:nvSpPr>
          <p:spPr>
            <a:xfrm flipH="false" flipV="false" rot="0">
              <a:off x="12700" y="12700"/>
              <a:ext cx="1097280" cy="1097280"/>
            </a:xfrm>
            <a:custGeom>
              <a:avLst/>
              <a:gdLst/>
              <a:ahLst/>
              <a:cxnLst/>
              <a:rect r="r" b="b" t="t" l="l"/>
              <a:pathLst>
                <a:path h="1097280" w="1097280">
                  <a:moveTo>
                    <a:pt x="0" y="548640"/>
                  </a:moveTo>
                  <a:cubicBezTo>
                    <a:pt x="0" y="245618"/>
                    <a:pt x="245618" y="0"/>
                    <a:pt x="548640" y="0"/>
                  </a:cubicBezTo>
                  <a:cubicBezTo>
                    <a:pt x="851662" y="0"/>
                    <a:pt x="1097280" y="245618"/>
                    <a:pt x="1097280" y="548640"/>
                  </a:cubicBezTo>
                  <a:cubicBezTo>
                    <a:pt x="1097280" y="851662"/>
                    <a:pt x="851662" y="1097280"/>
                    <a:pt x="548640" y="1097280"/>
                  </a:cubicBezTo>
                  <a:cubicBezTo>
                    <a:pt x="245618" y="1097280"/>
                    <a:pt x="0" y="851662"/>
                    <a:pt x="0" y="548640"/>
                  </a:cubicBezTo>
                  <a:close/>
                </a:path>
              </a:pathLst>
            </a:custGeom>
            <a:solidFill>
              <a:srgbClr val="065A82"/>
            </a:solidFill>
          </p:spPr>
        </p:sp>
        <p:sp>
          <p:nvSpPr>
            <p:cNvPr name="Freeform 52" id="52"/>
            <p:cNvSpPr/>
            <p:nvPr/>
          </p:nvSpPr>
          <p:spPr>
            <a:xfrm flipH="false" flipV="false" rot="0">
              <a:off x="0" y="0"/>
              <a:ext cx="1122680" cy="1122680"/>
            </a:xfrm>
            <a:custGeom>
              <a:avLst/>
              <a:gdLst/>
              <a:ahLst/>
              <a:cxnLst/>
              <a:rect r="r" b="b" t="t" l="l"/>
              <a:pathLst>
                <a:path h="1122680" w="1122680">
                  <a:moveTo>
                    <a:pt x="0" y="561340"/>
                  </a:moveTo>
                  <a:cubicBezTo>
                    <a:pt x="0" y="251333"/>
                    <a:pt x="251333" y="0"/>
                    <a:pt x="561340" y="0"/>
                  </a:cubicBezTo>
                  <a:lnTo>
                    <a:pt x="561340" y="12700"/>
                  </a:lnTo>
                  <a:lnTo>
                    <a:pt x="561340" y="0"/>
                  </a:lnTo>
                  <a:cubicBezTo>
                    <a:pt x="871347" y="0"/>
                    <a:pt x="1122680" y="251333"/>
                    <a:pt x="1122680" y="561340"/>
                  </a:cubicBezTo>
                  <a:lnTo>
                    <a:pt x="1109980" y="561340"/>
                  </a:lnTo>
                  <a:lnTo>
                    <a:pt x="1122680" y="561340"/>
                  </a:lnTo>
                  <a:cubicBezTo>
                    <a:pt x="1122680" y="871347"/>
                    <a:pt x="871347" y="1122680"/>
                    <a:pt x="561340" y="1122680"/>
                  </a:cubicBezTo>
                  <a:lnTo>
                    <a:pt x="561340" y="1109980"/>
                  </a:lnTo>
                  <a:lnTo>
                    <a:pt x="561340" y="1122680"/>
                  </a:lnTo>
                  <a:cubicBezTo>
                    <a:pt x="251333" y="1122680"/>
                    <a:pt x="0" y="871347"/>
                    <a:pt x="0" y="561340"/>
                  </a:cubicBezTo>
                  <a:lnTo>
                    <a:pt x="12700" y="561340"/>
                  </a:lnTo>
                  <a:lnTo>
                    <a:pt x="25400" y="561340"/>
                  </a:lnTo>
                  <a:lnTo>
                    <a:pt x="12700" y="561340"/>
                  </a:lnTo>
                  <a:lnTo>
                    <a:pt x="0" y="561340"/>
                  </a:lnTo>
                  <a:moveTo>
                    <a:pt x="25400" y="561340"/>
                  </a:moveTo>
                  <a:cubicBezTo>
                    <a:pt x="25400" y="568325"/>
                    <a:pt x="19685" y="574040"/>
                    <a:pt x="12700" y="574040"/>
                  </a:cubicBezTo>
                  <a:cubicBezTo>
                    <a:pt x="5715" y="574040"/>
                    <a:pt x="0" y="568325"/>
                    <a:pt x="0" y="561340"/>
                  </a:cubicBezTo>
                  <a:cubicBezTo>
                    <a:pt x="0" y="554355"/>
                    <a:pt x="5715" y="548640"/>
                    <a:pt x="12700" y="548640"/>
                  </a:cubicBezTo>
                  <a:cubicBezTo>
                    <a:pt x="19685" y="548640"/>
                    <a:pt x="25400" y="554355"/>
                    <a:pt x="25400" y="561340"/>
                  </a:cubicBezTo>
                  <a:cubicBezTo>
                    <a:pt x="25400" y="857377"/>
                    <a:pt x="265303" y="1097280"/>
                    <a:pt x="561340" y="1097280"/>
                  </a:cubicBezTo>
                  <a:cubicBezTo>
                    <a:pt x="857377" y="1097280"/>
                    <a:pt x="1097280" y="857377"/>
                    <a:pt x="1097280" y="561340"/>
                  </a:cubicBezTo>
                  <a:cubicBezTo>
                    <a:pt x="1097280" y="265303"/>
                    <a:pt x="857377" y="25400"/>
                    <a:pt x="561340" y="25400"/>
                  </a:cubicBezTo>
                  <a:lnTo>
                    <a:pt x="561340" y="12700"/>
                  </a:lnTo>
                  <a:lnTo>
                    <a:pt x="561340" y="25400"/>
                  </a:lnTo>
                  <a:cubicBezTo>
                    <a:pt x="265303" y="25400"/>
                    <a:pt x="25400" y="265303"/>
                    <a:pt x="25400" y="561340"/>
                  </a:cubicBezTo>
                  <a:close/>
                </a:path>
              </a:pathLst>
            </a:custGeom>
            <a:solidFill>
              <a:srgbClr val="065A82"/>
            </a:solidFill>
          </p:spPr>
        </p:sp>
      </p:grpSp>
      <p:grpSp>
        <p:nvGrpSpPr>
          <p:cNvPr name="Group 53" id="53"/>
          <p:cNvGrpSpPr/>
          <p:nvPr/>
        </p:nvGrpSpPr>
        <p:grpSpPr>
          <a:xfrm rot="0">
            <a:off x="12504532" y="2925878"/>
            <a:ext cx="822960" cy="822960"/>
            <a:chOff x="0" y="0"/>
            <a:chExt cx="1097280" cy="1097280"/>
          </a:xfrm>
        </p:grpSpPr>
        <p:sp>
          <p:nvSpPr>
            <p:cNvPr name="Freeform 54" id="54"/>
            <p:cNvSpPr/>
            <p:nvPr/>
          </p:nvSpPr>
          <p:spPr>
            <a:xfrm flipH="false" flipV="false" rot="0">
              <a:off x="0" y="0"/>
              <a:ext cx="1097280" cy="1097280"/>
            </a:xfrm>
            <a:custGeom>
              <a:avLst/>
              <a:gdLst/>
              <a:ahLst/>
              <a:cxnLst/>
              <a:rect r="r" b="b" t="t" l="l"/>
              <a:pathLst>
                <a:path h="1097280" w="1097280">
                  <a:moveTo>
                    <a:pt x="0" y="0"/>
                  </a:moveTo>
                  <a:lnTo>
                    <a:pt x="1097280" y="0"/>
                  </a:lnTo>
                  <a:lnTo>
                    <a:pt x="1097280" y="1097280"/>
                  </a:lnTo>
                  <a:lnTo>
                    <a:pt x="0" y="109728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-78303" t="0" r="-78303" b="0"/>
              </a:stretch>
            </a:blipFill>
          </p:spPr>
        </p:sp>
        <p:sp>
          <p:nvSpPr>
            <p:cNvPr name="TextBox 55" id="55"/>
            <p:cNvSpPr txBox="true"/>
            <p:nvPr/>
          </p:nvSpPr>
          <p:spPr>
            <a:xfrm>
              <a:off x="0" y="-19050"/>
              <a:ext cx="1097280" cy="111633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600"/>
                </a:lnSpc>
              </a:pPr>
              <a:r>
                <a:rPr lang="en-US" sz="3000" b="true">
                  <a:solidFill>
                    <a:srgbClr val="FFFFF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3</a:t>
              </a:r>
            </a:p>
          </p:txBody>
        </p:sp>
      </p:grpSp>
      <p:grpSp>
        <p:nvGrpSpPr>
          <p:cNvPr name="Group 56" id="56"/>
          <p:cNvGrpSpPr/>
          <p:nvPr/>
        </p:nvGrpSpPr>
        <p:grpSpPr>
          <a:xfrm rot="0">
            <a:off x="13500847" y="2385804"/>
            <a:ext cx="3840480" cy="1903021"/>
            <a:chOff x="0" y="0"/>
            <a:chExt cx="5120640" cy="2537361"/>
          </a:xfrm>
        </p:grpSpPr>
        <p:sp>
          <p:nvSpPr>
            <p:cNvPr name="Freeform 57" id="57"/>
            <p:cNvSpPr/>
            <p:nvPr/>
          </p:nvSpPr>
          <p:spPr>
            <a:xfrm flipH="false" flipV="false" rot="0">
              <a:off x="0" y="0"/>
              <a:ext cx="5120640" cy="2537361"/>
            </a:xfrm>
            <a:custGeom>
              <a:avLst/>
              <a:gdLst/>
              <a:ahLst/>
              <a:cxnLst/>
              <a:rect r="r" b="b" t="t" l="l"/>
              <a:pathLst>
                <a:path h="2537361" w="5120640">
                  <a:moveTo>
                    <a:pt x="0" y="0"/>
                  </a:moveTo>
                  <a:lnTo>
                    <a:pt x="5120640" y="0"/>
                  </a:lnTo>
                  <a:lnTo>
                    <a:pt x="5120640" y="2537361"/>
                  </a:lnTo>
                  <a:lnTo>
                    <a:pt x="0" y="2537361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14096" r="0" b="35451"/>
              </a:stretch>
            </a:blipFill>
          </p:spPr>
        </p:sp>
        <p:sp>
          <p:nvSpPr>
            <p:cNvPr name="TextBox 58" id="58"/>
            <p:cNvSpPr txBox="true"/>
            <p:nvPr/>
          </p:nvSpPr>
          <p:spPr>
            <a:xfrm>
              <a:off x="0" y="-19050"/>
              <a:ext cx="5120640" cy="2556411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3119"/>
                </a:lnSpc>
              </a:pPr>
              <a:r>
                <a:rPr lang="en-US" sz="2599" b="true">
                  <a:solidFill>
                    <a:srgbClr val="21295C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Gestione del dolore</a:t>
              </a:r>
            </a:p>
          </p:txBody>
        </p:sp>
      </p:grpSp>
      <p:sp>
        <p:nvSpPr>
          <p:cNvPr name="TextBox 59" id="59"/>
          <p:cNvSpPr txBox="true"/>
          <p:nvPr/>
        </p:nvSpPr>
        <p:spPr>
          <a:xfrm rot="0">
            <a:off x="12504532" y="3916478"/>
            <a:ext cx="4732020" cy="1123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1F2937"/>
                </a:solidFill>
                <a:latin typeface="Calibri (MS)"/>
                <a:ea typeface="Calibri (MS)"/>
                <a:cs typeface="Calibri (MS)"/>
                <a:sym typeface="Calibri (MS)"/>
              </a:rPr>
              <a:t>Efficace su dolore cronico, mobilità e riabilitazione: uno strumento di intervento continuo e non invasivo.</a:t>
            </a:r>
          </a:p>
        </p:txBody>
      </p:sp>
      <p:grpSp>
        <p:nvGrpSpPr>
          <p:cNvPr name="Group 60" id="60"/>
          <p:cNvGrpSpPr/>
          <p:nvPr/>
        </p:nvGrpSpPr>
        <p:grpSpPr>
          <a:xfrm rot="0">
            <a:off x="3716767" y="6002453"/>
            <a:ext cx="5436870" cy="3310890"/>
            <a:chOff x="0" y="0"/>
            <a:chExt cx="7249160" cy="4414520"/>
          </a:xfrm>
        </p:grpSpPr>
        <p:sp>
          <p:nvSpPr>
            <p:cNvPr name="Freeform 61" id="61"/>
            <p:cNvSpPr/>
            <p:nvPr/>
          </p:nvSpPr>
          <p:spPr>
            <a:xfrm flipH="false" flipV="false" rot="0">
              <a:off x="12700" y="12700"/>
              <a:ext cx="7223760" cy="4389120"/>
            </a:xfrm>
            <a:custGeom>
              <a:avLst/>
              <a:gdLst/>
              <a:ahLst/>
              <a:cxnLst/>
              <a:rect r="r" b="b" t="t" l="l"/>
              <a:pathLst>
                <a:path h="4389120" w="7223760">
                  <a:moveTo>
                    <a:pt x="0" y="0"/>
                  </a:moveTo>
                  <a:lnTo>
                    <a:pt x="7223760" y="0"/>
                  </a:lnTo>
                  <a:lnTo>
                    <a:pt x="7223760" y="4389120"/>
                  </a:lnTo>
                  <a:lnTo>
                    <a:pt x="0" y="438912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62" id="62"/>
            <p:cNvSpPr/>
            <p:nvPr/>
          </p:nvSpPr>
          <p:spPr>
            <a:xfrm flipH="false" flipV="false" rot="0">
              <a:off x="0" y="0"/>
              <a:ext cx="7249160" cy="4414520"/>
            </a:xfrm>
            <a:custGeom>
              <a:avLst/>
              <a:gdLst/>
              <a:ahLst/>
              <a:cxnLst/>
              <a:rect r="r" b="b" t="t" l="l"/>
              <a:pathLst>
                <a:path h="4414520" w="7249160">
                  <a:moveTo>
                    <a:pt x="12700" y="0"/>
                  </a:moveTo>
                  <a:lnTo>
                    <a:pt x="7236460" y="0"/>
                  </a:lnTo>
                  <a:cubicBezTo>
                    <a:pt x="7243445" y="0"/>
                    <a:pt x="7249160" y="5715"/>
                    <a:pt x="7249160" y="12700"/>
                  </a:cubicBezTo>
                  <a:lnTo>
                    <a:pt x="7249160" y="4401820"/>
                  </a:lnTo>
                  <a:cubicBezTo>
                    <a:pt x="7249160" y="4408805"/>
                    <a:pt x="7243445" y="4414520"/>
                    <a:pt x="7236460" y="4414520"/>
                  </a:cubicBezTo>
                  <a:lnTo>
                    <a:pt x="12700" y="4414520"/>
                  </a:lnTo>
                  <a:cubicBezTo>
                    <a:pt x="5715" y="4414520"/>
                    <a:pt x="0" y="4408805"/>
                    <a:pt x="0" y="440182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4401820"/>
                  </a:lnTo>
                  <a:lnTo>
                    <a:pt x="12700" y="4401820"/>
                  </a:lnTo>
                  <a:lnTo>
                    <a:pt x="12700" y="4389120"/>
                  </a:lnTo>
                  <a:lnTo>
                    <a:pt x="7236460" y="4389120"/>
                  </a:lnTo>
                  <a:lnTo>
                    <a:pt x="7236460" y="4401820"/>
                  </a:lnTo>
                  <a:lnTo>
                    <a:pt x="7223760" y="4401820"/>
                  </a:lnTo>
                  <a:lnTo>
                    <a:pt x="7223760" y="12700"/>
                  </a:lnTo>
                  <a:lnTo>
                    <a:pt x="7236460" y="12700"/>
                  </a:lnTo>
                  <a:lnTo>
                    <a:pt x="723646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D9E2EC"/>
            </a:solidFill>
          </p:spPr>
        </p:sp>
      </p:grpSp>
      <p:grpSp>
        <p:nvGrpSpPr>
          <p:cNvPr name="Group 63" id="63"/>
          <p:cNvGrpSpPr/>
          <p:nvPr/>
        </p:nvGrpSpPr>
        <p:grpSpPr>
          <a:xfrm rot="0">
            <a:off x="3716767" y="6002453"/>
            <a:ext cx="5436870" cy="128778"/>
            <a:chOff x="0" y="0"/>
            <a:chExt cx="7249160" cy="171704"/>
          </a:xfrm>
        </p:grpSpPr>
        <p:sp>
          <p:nvSpPr>
            <p:cNvPr name="Freeform 64" id="64"/>
            <p:cNvSpPr/>
            <p:nvPr/>
          </p:nvSpPr>
          <p:spPr>
            <a:xfrm flipH="false" flipV="false" rot="0">
              <a:off x="12700" y="12700"/>
              <a:ext cx="7223760" cy="146304"/>
            </a:xfrm>
            <a:custGeom>
              <a:avLst/>
              <a:gdLst/>
              <a:ahLst/>
              <a:cxnLst/>
              <a:rect r="r" b="b" t="t" l="l"/>
              <a:pathLst>
                <a:path h="146304" w="7223760">
                  <a:moveTo>
                    <a:pt x="0" y="0"/>
                  </a:moveTo>
                  <a:lnTo>
                    <a:pt x="7223760" y="0"/>
                  </a:lnTo>
                  <a:lnTo>
                    <a:pt x="7223760" y="146304"/>
                  </a:lnTo>
                  <a:lnTo>
                    <a:pt x="0" y="146304"/>
                  </a:lnTo>
                  <a:close/>
                </a:path>
              </a:pathLst>
            </a:custGeom>
            <a:solidFill>
              <a:srgbClr val="0EA5B7"/>
            </a:solidFill>
          </p:spPr>
        </p:sp>
        <p:sp>
          <p:nvSpPr>
            <p:cNvPr name="Freeform 65" id="65"/>
            <p:cNvSpPr/>
            <p:nvPr/>
          </p:nvSpPr>
          <p:spPr>
            <a:xfrm flipH="false" flipV="false" rot="0">
              <a:off x="0" y="0"/>
              <a:ext cx="7249160" cy="171704"/>
            </a:xfrm>
            <a:custGeom>
              <a:avLst/>
              <a:gdLst/>
              <a:ahLst/>
              <a:cxnLst/>
              <a:rect r="r" b="b" t="t" l="l"/>
              <a:pathLst>
                <a:path h="171704" w="7249160">
                  <a:moveTo>
                    <a:pt x="12700" y="0"/>
                  </a:moveTo>
                  <a:lnTo>
                    <a:pt x="7236460" y="0"/>
                  </a:lnTo>
                  <a:cubicBezTo>
                    <a:pt x="7243445" y="0"/>
                    <a:pt x="7249160" y="5715"/>
                    <a:pt x="7249160" y="12700"/>
                  </a:cubicBezTo>
                  <a:lnTo>
                    <a:pt x="7249160" y="159004"/>
                  </a:lnTo>
                  <a:cubicBezTo>
                    <a:pt x="7249160" y="165989"/>
                    <a:pt x="7243445" y="171704"/>
                    <a:pt x="7236460" y="171704"/>
                  </a:cubicBezTo>
                  <a:lnTo>
                    <a:pt x="12700" y="171704"/>
                  </a:lnTo>
                  <a:cubicBezTo>
                    <a:pt x="5715" y="171704"/>
                    <a:pt x="0" y="165989"/>
                    <a:pt x="0" y="159004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59004"/>
                  </a:lnTo>
                  <a:lnTo>
                    <a:pt x="12700" y="159004"/>
                  </a:lnTo>
                  <a:lnTo>
                    <a:pt x="12700" y="146304"/>
                  </a:lnTo>
                  <a:lnTo>
                    <a:pt x="7236460" y="146304"/>
                  </a:lnTo>
                  <a:lnTo>
                    <a:pt x="7236460" y="159004"/>
                  </a:lnTo>
                  <a:lnTo>
                    <a:pt x="7223760" y="159004"/>
                  </a:lnTo>
                  <a:lnTo>
                    <a:pt x="7223760" y="12700"/>
                  </a:lnTo>
                  <a:lnTo>
                    <a:pt x="7236460" y="12700"/>
                  </a:lnTo>
                  <a:lnTo>
                    <a:pt x="723646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0EA5B7"/>
            </a:solidFill>
          </p:spPr>
        </p:sp>
      </p:grpSp>
      <p:grpSp>
        <p:nvGrpSpPr>
          <p:cNvPr name="Group 66" id="66"/>
          <p:cNvGrpSpPr/>
          <p:nvPr/>
        </p:nvGrpSpPr>
        <p:grpSpPr>
          <a:xfrm rot="0">
            <a:off x="4059667" y="6413933"/>
            <a:ext cx="842010" cy="842010"/>
            <a:chOff x="0" y="0"/>
            <a:chExt cx="1122680" cy="1122680"/>
          </a:xfrm>
        </p:grpSpPr>
        <p:sp>
          <p:nvSpPr>
            <p:cNvPr name="Freeform 67" id="67"/>
            <p:cNvSpPr/>
            <p:nvPr/>
          </p:nvSpPr>
          <p:spPr>
            <a:xfrm flipH="false" flipV="false" rot="0">
              <a:off x="12700" y="12700"/>
              <a:ext cx="1097280" cy="1097280"/>
            </a:xfrm>
            <a:custGeom>
              <a:avLst/>
              <a:gdLst/>
              <a:ahLst/>
              <a:cxnLst/>
              <a:rect r="r" b="b" t="t" l="l"/>
              <a:pathLst>
                <a:path h="1097280" w="1097280">
                  <a:moveTo>
                    <a:pt x="0" y="548640"/>
                  </a:moveTo>
                  <a:cubicBezTo>
                    <a:pt x="0" y="245618"/>
                    <a:pt x="245618" y="0"/>
                    <a:pt x="548640" y="0"/>
                  </a:cubicBezTo>
                  <a:cubicBezTo>
                    <a:pt x="851662" y="0"/>
                    <a:pt x="1097280" y="245618"/>
                    <a:pt x="1097280" y="548640"/>
                  </a:cubicBezTo>
                  <a:cubicBezTo>
                    <a:pt x="1097280" y="851662"/>
                    <a:pt x="851662" y="1097280"/>
                    <a:pt x="548640" y="1097280"/>
                  </a:cubicBezTo>
                  <a:cubicBezTo>
                    <a:pt x="245618" y="1097280"/>
                    <a:pt x="0" y="851662"/>
                    <a:pt x="0" y="548640"/>
                  </a:cubicBezTo>
                  <a:close/>
                </a:path>
              </a:pathLst>
            </a:custGeom>
            <a:solidFill>
              <a:srgbClr val="065A82"/>
            </a:solidFill>
          </p:spPr>
        </p:sp>
        <p:sp>
          <p:nvSpPr>
            <p:cNvPr name="Freeform 68" id="68"/>
            <p:cNvSpPr/>
            <p:nvPr/>
          </p:nvSpPr>
          <p:spPr>
            <a:xfrm flipH="false" flipV="false" rot="0">
              <a:off x="0" y="0"/>
              <a:ext cx="1122680" cy="1122680"/>
            </a:xfrm>
            <a:custGeom>
              <a:avLst/>
              <a:gdLst/>
              <a:ahLst/>
              <a:cxnLst/>
              <a:rect r="r" b="b" t="t" l="l"/>
              <a:pathLst>
                <a:path h="1122680" w="1122680">
                  <a:moveTo>
                    <a:pt x="0" y="561340"/>
                  </a:moveTo>
                  <a:cubicBezTo>
                    <a:pt x="0" y="251333"/>
                    <a:pt x="251333" y="0"/>
                    <a:pt x="561340" y="0"/>
                  </a:cubicBezTo>
                  <a:lnTo>
                    <a:pt x="561340" y="12700"/>
                  </a:lnTo>
                  <a:lnTo>
                    <a:pt x="561340" y="0"/>
                  </a:lnTo>
                  <a:cubicBezTo>
                    <a:pt x="871347" y="0"/>
                    <a:pt x="1122680" y="251333"/>
                    <a:pt x="1122680" y="561340"/>
                  </a:cubicBezTo>
                  <a:lnTo>
                    <a:pt x="1109980" y="561340"/>
                  </a:lnTo>
                  <a:lnTo>
                    <a:pt x="1122680" y="561340"/>
                  </a:lnTo>
                  <a:cubicBezTo>
                    <a:pt x="1122680" y="871347"/>
                    <a:pt x="871347" y="1122680"/>
                    <a:pt x="561340" y="1122680"/>
                  </a:cubicBezTo>
                  <a:lnTo>
                    <a:pt x="561340" y="1109980"/>
                  </a:lnTo>
                  <a:lnTo>
                    <a:pt x="561340" y="1122680"/>
                  </a:lnTo>
                  <a:cubicBezTo>
                    <a:pt x="251333" y="1122680"/>
                    <a:pt x="0" y="871347"/>
                    <a:pt x="0" y="561340"/>
                  </a:cubicBezTo>
                  <a:lnTo>
                    <a:pt x="12700" y="561340"/>
                  </a:lnTo>
                  <a:lnTo>
                    <a:pt x="25400" y="561340"/>
                  </a:lnTo>
                  <a:lnTo>
                    <a:pt x="12700" y="561340"/>
                  </a:lnTo>
                  <a:lnTo>
                    <a:pt x="0" y="561340"/>
                  </a:lnTo>
                  <a:moveTo>
                    <a:pt x="25400" y="561340"/>
                  </a:moveTo>
                  <a:cubicBezTo>
                    <a:pt x="25400" y="568325"/>
                    <a:pt x="19685" y="574040"/>
                    <a:pt x="12700" y="574040"/>
                  </a:cubicBezTo>
                  <a:cubicBezTo>
                    <a:pt x="5715" y="574040"/>
                    <a:pt x="0" y="568325"/>
                    <a:pt x="0" y="561340"/>
                  </a:cubicBezTo>
                  <a:cubicBezTo>
                    <a:pt x="0" y="554355"/>
                    <a:pt x="5715" y="548640"/>
                    <a:pt x="12700" y="548640"/>
                  </a:cubicBezTo>
                  <a:cubicBezTo>
                    <a:pt x="19685" y="548640"/>
                    <a:pt x="25400" y="554355"/>
                    <a:pt x="25400" y="561340"/>
                  </a:cubicBezTo>
                  <a:cubicBezTo>
                    <a:pt x="25400" y="857377"/>
                    <a:pt x="265303" y="1097280"/>
                    <a:pt x="561340" y="1097280"/>
                  </a:cubicBezTo>
                  <a:cubicBezTo>
                    <a:pt x="857377" y="1097280"/>
                    <a:pt x="1097280" y="857377"/>
                    <a:pt x="1097280" y="561340"/>
                  </a:cubicBezTo>
                  <a:cubicBezTo>
                    <a:pt x="1097280" y="265303"/>
                    <a:pt x="857377" y="25400"/>
                    <a:pt x="561340" y="25400"/>
                  </a:cubicBezTo>
                  <a:lnTo>
                    <a:pt x="561340" y="12700"/>
                  </a:lnTo>
                  <a:lnTo>
                    <a:pt x="561340" y="25400"/>
                  </a:lnTo>
                  <a:cubicBezTo>
                    <a:pt x="265303" y="25400"/>
                    <a:pt x="25400" y="265303"/>
                    <a:pt x="25400" y="561340"/>
                  </a:cubicBezTo>
                  <a:close/>
                </a:path>
              </a:pathLst>
            </a:custGeom>
            <a:solidFill>
              <a:srgbClr val="065A82"/>
            </a:solidFill>
          </p:spPr>
        </p:sp>
      </p:grpSp>
      <p:grpSp>
        <p:nvGrpSpPr>
          <p:cNvPr name="Group 69" id="69"/>
          <p:cNvGrpSpPr/>
          <p:nvPr/>
        </p:nvGrpSpPr>
        <p:grpSpPr>
          <a:xfrm rot="0">
            <a:off x="4069192" y="6423458"/>
            <a:ext cx="822960" cy="822960"/>
            <a:chOff x="0" y="0"/>
            <a:chExt cx="1097280" cy="1097280"/>
          </a:xfrm>
        </p:grpSpPr>
        <p:sp>
          <p:nvSpPr>
            <p:cNvPr name="Freeform 70" id="70"/>
            <p:cNvSpPr/>
            <p:nvPr/>
          </p:nvSpPr>
          <p:spPr>
            <a:xfrm flipH="false" flipV="false" rot="0">
              <a:off x="0" y="0"/>
              <a:ext cx="1097280" cy="1097280"/>
            </a:xfrm>
            <a:custGeom>
              <a:avLst/>
              <a:gdLst/>
              <a:ahLst/>
              <a:cxnLst/>
              <a:rect r="r" b="b" t="t" l="l"/>
              <a:pathLst>
                <a:path h="1097280" w="1097280">
                  <a:moveTo>
                    <a:pt x="0" y="0"/>
                  </a:moveTo>
                  <a:lnTo>
                    <a:pt x="1097280" y="0"/>
                  </a:lnTo>
                  <a:lnTo>
                    <a:pt x="1097280" y="1097280"/>
                  </a:lnTo>
                  <a:lnTo>
                    <a:pt x="0" y="109728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-78303" t="0" r="-78303" b="0"/>
              </a:stretch>
            </a:blipFill>
          </p:spPr>
        </p:sp>
        <p:sp>
          <p:nvSpPr>
            <p:cNvPr name="TextBox 71" id="71"/>
            <p:cNvSpPr txBox="true"/>
            <p:nvPr/>
          </p:nvSpPr>
          <p:spPr>
            <a:xfrm>
              <a:off x="0" y="-19050"/>
              <a:ext cx="1097280" cy="111633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600"/>
                </a:lnSpc>
              </a:pPr>
              <a:r>
                <a:rPr lang="en-US" sz="3000" b="true">
                  <a:solidFill>
                    <a:srgbClr val="FFFFF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4</a:t>
              </a:r>
            </a:p>
          </p:txBody>
        </p:sp>
      </p:grpSp>
      <p:grpSp>
        <p:nvGrpSpPr>
          <p:cNvPr name="Group 72" id="72"/>
          <p:cNvGrpSpPr/>
          <p:nvPr/>
        </p:nvGrpSpPr>
        <p:grpSpPr>
          <a:xfrm rot="0">
            <a:off x="5088367" y="5688122"/>
            <a:ext cx="3840480" cy="2293546"/>
            <a:chOff x="0" y="0"/>
            <a:chExt cx="5120640" cy="3058061"/>
          </a:xfrm>
        </p:grpSpPr>
        <p:sp>
          <p:nvSpPr>
            <p:cNvPr name="Freeform 73" id="73"/>
            <p:cNvSpPr/>
            <p:nvPr/>
          </p:nvSpPr>
          <p:spPr>
            <a:xfrm flipH="false" flipV="false" rot="0">
              <a:off x="0" y="0"/>
              <a:ext cx="5120640" cy="3058061"/>
            </a:xfrm>
            <a:custGeom>
              <a:avLst/>
              <a:gdLst/>
              <a:ahLst/>
              <a:cxnLst/>
              <a:rect r="r" b="b" t="t" l="l"/>
              <a:pathLst>
                <a:path h="3058061" w="5120640">
                  <a:moveTo>
                    <a:pt x="0" y="0"/>
                  </a:moveTo>
                  <a:lnTo>
                    <a:pt x="5120640" y="0"/>
                  </a:lnTo>
                  <a:lnTo>
                    <a:pt x="5120640" y="3058061"/>
                  </a:lnTo>
                  <a:lnTo>
                    <a:pt x="0" y="3058061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11696" r="0" b="46441"/>
              </a:stretch>
            </a:blipFill>
          </p:spPr>
        </p:sp>
        <p:sp>
          <p:nvSpPr>
            <p:cNvPr name="TextBox 74" id="74"/>
            <p:cNvSpPr txBox="true"/>
            <p:nvPr/>
          </p:nvSpPr>
          <p:spPr>
            <a:xfrm>
              <a:off x="0" y="-19050"/>
              <a:ext cx="5120640" cy="3077111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3119"/>
                </a:lnSpc>
              </a:pPr>
              <a:r>
                <a:rPr lang="en-US" sz="2599" b="true">
                  <a:solidFill>
                    <a:srgbClr val="21295C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Home-care del proprietario</a:t>
              </a:r>
            </a:p>
          </p:txBody>
        </p:sp>
      </p:grpSp>
      <p:sp>
        <p:nvSpPr>
          <p:cNvPr name="TextBox 75" id="75"/>
          <p:cNvSpPr txBox="true"/>
          <p:nvPr/>
        </p:nvSpPr>
        <p:spPr>
          <a:xfrm rot="0">
            <a:off x="4069192" y="7414058"/>
            <a:ext cx="4732020" cy="1485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1F2937"/>
                </a:solidFill>
                <a:latin typeface="Calibri (MS)"/>
                <a:ea typeface="Calibri (MS)"/>
                <a:cs typeface="Calibri (MS)"/>
                <a:sym typeface="Calibri (MS)"/>
              </a:rPr>
              <a:t>I proprietari possono apprendere semplici tecniche da praticare a casa — continuità terapeutica tra le sedute.</a:t>
            </a:r>
          </a:p>
        </p:txBody>
      </p:sp>
      <p:grpSp>
        <p:nvGrpSpPr>
          <p:cNvPr name="Group 76" id="76"/>
          <p:cNvGrpSpPr/>
          <p:nvPr/>
        </p:nvGrpSpPr>
        <p:grpSpPr>
          <a:xfrm rot="0">
            <a:off x="9340327" y="6002453"/>
            <a:ext cx="5436870" cy="3310890"/>
            <a:chOff x="0" y="0"/>
            <a:chExt cx="7249160" cy="4414520"/>
          </a:xfrm>
        </p:grpSpPr>
        <p:sp>
          <p:nvSpPr>
            <p:cNvPr name="Freeform 77" id="77"/>
            <p:cNvSpPr/>
            <p:nvPr/>
          </p:nvSpPr>
          <p:spPr>
            <a:xfrm flipH="false" flipV="false" rot="0">
              <a:off x="12700" y="12700"/>
              <a:ext cx="7223760" cy="4389120"/>
            </a:xfrm>
            <a:custGeom>
              <a:avLst/>
              <a:gdLst/>
              <a:ahLst/>
              <a:cxnLst/>
              <a:rect r="r" b="b" t="t" l="l"/>
              <a:pathLst>
                <a:path h="4389120" w="7223760">
                  <a:moveTo>
                    <a:pt x="0" y="0"/>
                  </a:moveTo>
                  <a:lnTo>
                    <a:pt x="7223760" y="0"/>
                  </a:lnTo>
                  <a:lnTo>
                    <a:pt x="7223760" y="4389120"/>
                  </a:lnTo>
                  <a:lnTo>
                    <a:pt x="0" y="438912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78" id="78"/>
            <p:cNvSpPr/>
            <p:nvPr/>
          </p:nvSpPr>
          <p:spPr>
            <a:xfrm flipH="false" flipV="false" rot="0">
              <a:off x="0" y="0"/>
              <a:ext cx="7249160" cy="4414520"/>
            </a:xfrm>
            <a:custGeom>
              <a:avLst/>
              <a:gdLst/>
              <a:ahLst/>
              <a:cxnLst/>
              <a:rect r="r" b="b" t="t" l="l"/>
              <a:pathLst>
                <a:path h="4414520" w="7249160">
                  <a:moveTo>
                    <a:pt x="12700" y="0"/>
                  </a:moveTo>
                  <a:lnTo>
                    <a:pt x="7236460" y="0"/>
                  </a:lnTo>
                  <a:cubicBezTo>
                    <a:pt x="7243445" y="0"/>
                    <a:pt x="7249160" y="5715"/>
                    <a:pt x="7249160" y="12700"/>
                  </a:cubicBezTo>
                  <a:lnTo>
                    <a:pt x="7249160" y="4401820"/>
                  </a:lnTo>
                  <a:cubicBezTo>
                    <a:pt x="7249160" y="4408805"/>
                    <a:pt x="7243445" y="4414520"/>
                    <a:pt x="7236460" y="4414520"/>
                  </a:cubicBezTo>
                  <a:lnTo>
                    <a:pt x="12700" y="4414520"/>
                  </a:lnTo>
                  <a:cubicBezTo>
                    <a:pt x="5715" y="4414520"/>
                    <a:pt x="0" y="4408805"/>
                    <a:pt x="0" y="440182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4401820"/>
                  </a:lnTo>
                  <a:lnTo>
                    <a:pt x="12700" y="4401820"/>
                  </a:lnTo>
                  <a:lnTo>
                    <a:pt x="12700" y="4389120"/>
                  </a:lnTo>
                  <a:lnTo>
                    <a:pt x="7236460" y="4389120"/>
                  </a:lnTo>
                  <a:lnTo>
                    <a:pt x="7236460" y="4401820"/>
                  </a:lnTo>
                  <a:lnTo>
                    <a:pt x="7223760" y="4401820"/>
                  </a:lnTo>
                  <a:lnTo>
                    <a:pt x="7223760" y="12700"/>
                  </a:lnTo>
                  <a:lnTo>
                    <a:pt x="7236460" y="12700"/>
                  </a:lnTo>
                  <a:lnTo>
                    <a:pt x="723646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D9E2EC"/>
            </a:solidFill>
          </p:spPr>
        </p:sp>
      </p:grpSp>
      <p:grpSp>
        <p:nvGrpSpPr>
          <p:cNvPr name="Group 79" id="79"/>
          <p:cNvGrpSpPr/>
          <p:nvPr/>
        </p:nvGrpSpPr>
        <p:grpSpPr>
          <a:xfrm rot="0">
            <a:off x="9340327" y="6002453"/>
            <a:ext cx="5436870" cy="128778"/>
            <a:chOff x="0" y="0"/>
            <a:chExt cx="7249160" cy="171704"/>
          </a:xfrm>
        </p:grpSpPr>
        <p:sp>
          <p:nvSpPr>
            <p:cNvPr name="Freeform 80" id="80"/>
            <p:cNvSpPr/>
            <p:nvPr/>
          </p:nvSpPr>
          <p:spPr>
            <a:xfrm flipH="false" flipV="false" rot="0">
              <a:off x="12700" y="12700"/>
              <a:ext cx="7223760" cy="146304"/>
            </a:xfrm>
            <a:custGeom>
              <a:avLst/>
              <a:gdLst/>
              <a:ahLst/>
              <a:cxnLst/>
              <a:rect r="r" b="b" t="t" l="l"/>
              <a:pathLst>
                <a:path h="146304" w="7223760">
                  <a:moveTo>
                    <a:pt x="0" y="0"/>
                  </a:moveTo>
                  <a:lnTo>
                    <a:pt x="7223760" y="0"/>
                  </a:lnTo>
                  <a:lnTo>
                    <a:pt x="7223760" y="146304"/>
                  </a:lnTo>
                  <a:lnTo>
                    <a:pt x="0" y="146304"/>
                  </a:lnTo>
                  <a:close/>
                </a:path>
              </a:pathLst>
            </a:custGeom>
            <a:solidFill>
              <a:srgbClr val="0EA5B7"/>
            </a:solidFill>
          </p:spPr>
        </p:sp>
        <p:sp>
          <p:nvSpPr>
            <p:cNvPr name="Freeform 81" id="81"/>
            <p:cNvSpPr/>
            <p:nvPr/>
          </p:nvSpPr>
          <p:spPr>
            <a:xfrm flipH="false" flipV="false" rot="0">
              <a:off x="0" y="0"/>
              <a:ext cx="7249160" cy="171704"/>
            </a:xfrm>
            <a:custGeom>
              <a:avLst/>
              <a:gdLst/>
              <a:ahLst/>
              <a:cxnLst/>
              <a:rect r="r" b="b" t="t" l="l"/>
              <a:pathLst>
                <a:path h="171704" w="7249160">
                  <a:moveTo>
                    <a:pt x="12700" y="0"/>
                  </a:moveTo>
                  <a:lnTo>
                    <a:pt x="7236460" y="0"/>
                  </a:lnTo>
                  <a:cubicBezTo>
                    <a:pt x="7243445" y="0"/>
                    <a:pt x="7249160" y="5715"/>
                    <a:pt x="7249160" y="12700"/>
                  </a:cubicBezTo>
                  <a:lnTo>
                    <a:pt x="7249160" y="159004"/>
                  </a:lnTo>
                  <a:cubicBezTo>
                    <a:pt x="7249160" y="165989"/>
                    <a:pt x="7243445" y="171704"/>
                    <a:pt x="7236460" y="171704"/>
                  </a:cubicBezTo>
                  <a:lnTo>
                    <a:pt x="12700" y="171704"/>
                  </a:lnTo>
                  <a:cubicBezTo>
                    <a:pt x="5715" y="171704"/>
                    <a:pt x="0" y="165989"/>
                    <a:pt x="0" y="159004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59004"/>
                  </a:lnTo>
                  <a:lnTo>
                    <a:pt x="12700" y="159004"/>
                  </a:lnTo>
                  <a:lnTo>
                    <a:pt x="12700" y="146304"/>
                  </a:lnTo>
                  <a:lnTo>
                    <a:pt x="7236460" y="146304"/>
                  </a:lnTo>
                  <a:lnTo>
                    <a:pt x="7236460" y="159004"/>
                  </a:lnTo>
                  <a:lnTo>
                    <a:pt x="7223760" y="159004"/>
                  </a:lnTo>
                  <a:lnTo>
                    <a:pt x="7223760" y="12700"/>
                  </a:lnTo>
                  <a:lnTo>
                    <a:pt x="7236460" y="12700"/>
                  </a:lnTo>
                  <a:lnTo>
                    <a:pt x="723646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0EA5B7"/>
            </a:solidFill>
          </p:spPr>
        </p:sp>
      </p:grpSp>
      <p:grpSp>
        <p:nvGrpSpPr>
          <p:cNvPr name="Group 82" id="82"/>
          <p:cNvGrpSpPr/>
          <p:nvPr/>
        </p:nvGrpSpPr>
        <p:grpSpPr>
          <a:xfrm rot="0">
            <a:off x="9683227" y="6413933"/>
            <a:ext cx="842010" cy="842010"/>
            <a:chOff x="0" y="0"/>
            <a:chExt cx="1122680" cy="1122680"/>
          </a:xfrm>
        </p:grpSpPr>
        <p:sp>
          <p:nvSpPr>
            <p:cNvPr name="Freeform 83" id="83"/>
            <p:cNvSpPr/>
            <p:nvPr/>
          </p:nvSpPr>
          <p:spPr>
            <a:xfrm flipH="false" flipV="false" rot="0">
              <a:off x="12700" y="12700"/>
              <a:ext cx="1097280" cy="1097280"/>
            </a:xfrm>
            <a:custGeom>
              <a:avLst/>
              <a:gdLst/>
              <a:ahLst/>
              <a:cxnLst/>
              <a:rect r="r" b="b" t="t" l="l"/>
              <a:pathLst>
                <a:path h="1097280" w="1097280">
                  <a:moveTo>
                    <a:pt x="0" y="548640"/>
                  </a:moveTo>
                  <a:cubicBezTo>
                    <a:pt x="0" y="245618"/>
                    <a:pt x="245618" y="0"/>
                    <a:pt x="548640" y="0"/>
                  </a:cubicBezTo>
                  <a:cubicBezTo>
                    <a:pt x="851662" y="0"/>
                    <a:pt x="1097280" y="245618"/>
                    <a:pt x="1097280" y="548640"/>
                  </a:cubicBezTo>
                  <a:cubicBezTo>
                    <a:pt x="1097280" y="851662"/>
                    <a:pt x="851662" y="1097280"/>
                    <a:pt x="548640" y="1097280"/>
                  </a:cubicBezTo>
                  <a:cubicBezTo>
                    <a:pt x="245618" y="1097280"/>
                    <a:pt x="0" y="851662"/>
                    <a:pt x="0" y="548640"/>
                  </a:cubicBezTo>
                  <a:close/>
                </a:path>
              </a:pathLst>
            </a:custGeom>
            <a:solidFill>
              <a:srgbClr val="065A82"/>
            </a:solidFill>
          </p:spPr>
        </p:sp>
        <p:sp>
          <p:nvSpPr>
            <p:cNvPr name="Freeform 84" id="84"/>
            <p:cNvSpPr/>
            <p:nvPr/>
          </p:nvSpPr>
          <p:spPr>
            <a:xfrm flipH="false" flipV="false" rot="0">
              <a:off x="0" y="0"/>
              <a:ext cx="1122680" cy="1122680"/>
            </a:xfrm>
            <a:custGeom>
              <a:avLst/>
              <a:gdLst/>
              <a:ahLst/>
              <a:cxnLst/>
              <a:rect r="r" b="b" t="t" l="l"/>
              <a:pathLst>
                <a:path h="1122680" w="1122680">
                  <a:moveTo>
                    <a:pt x="0" y="561340"/>
                  </a:moveTo>
                  <a:cubicBezTo>
                    <a:pt x="0" y="251333"/>
                    <a:pt x="251333" y="0"/>
                    <a:pt x="561340" y="0"/>
                  </a:cubicBezTo>
                  <a:lnTo>
                    <a:pt x="561340" y="12700"/>
                  </a:lnTo>
                  <a:lnTo>
                    <a:pt x="561340" y="0"/>
                  </a:lnTo>
                  <a:cubicBezTo>
                    <a:pt x="871347" y="0"/>
                    <a:pt x="1122680" y="251333"/>
                    <a:pt x="1122680" y="561340"/>
                  </a:cubicBezTo>
                  <a:lnTo>
                    <a:pt x="1109980" y="561340"/>
                  </a:lnTo>
                  <a:lnTo>
                    <a:pt x="1122680" y="561340"/>
                  </a:lnTo>
                  <a:cubicBezTo>
                    <a:pt x="1122680" y="871347"/>
                    <a:pt x="871347" y="1122680"/>
                    <a:pt x="561340" y="1122680"/>
                  </a:cubicBezTo>
                  <a:lnTo>
                    <a:pt x="561340" y="1109980"/>
                  </a:lnTo>
                  <a:lnTo>
                    <a:pt x="561340" y="1122680"/>
                  </a:lnTo>
                  <a:cubicBezTo>
                    <a:pt x="251333" y="1122680"/>
                    <a:pt x="0" y="871347"/>
                    <a:pt x="0" y="561340"/>
                  </a:cubicBezTo>
                  <a:lnTo>
                    <a:pt x="12700" y="561340"/>
                  </a:lnTo>
                  <a:lnTo>
                    <a:pt x="25400" y="561340"/>
                  </a:lnTo>
                  <a:lnTo>
                    <a:pt x="12700" y="561340"/>
                  </a:lnTo>
                  <a:lnTo>
                    <a:pt x="0" y="561340"/>
                  </a:lnTo>
                  <a:moveTo>
                    <a:pt x="25400" y="561340"/>
                  </a:moveTo>
                  <a:cubicBezTo>
                    <a:pt x="25400" y="568325"/>
                    <a:pt x="19685" y="574040"/>
                    <a:pt x="12700" y="574040"/>
                  </a:cubicBezTo>
                  <a:cubicBezTo>
                    <a:pt x="5715" y="574040"/>
                    <a:pt x="0" y="568325"/>
                    <a:pt x="0" y="561340"/>
                  </a:cubicBezTo>
                  <a:cubicBezTo>
                    <a:pt x="0" y="554355"/>
                    <a:pt x="5715" y="548640"/>
                    <a:pt x="12700" y="548640"/>
                  </a:cubicBezTo>
                  <a:cubicBezTo>
                    <a:pt x="19685" y="548640"/>
                    <a:pt x="25400" y="554355"/>
                    <a:pt x="25400" y="561340"/>
                  </a:cubicBezTo>
                  <a:cubicBezTo>
                    <a:pt x="25400" y="857377"/>
                    <a:pt x="265303" y="1097280"/>
                    <a:pt x="561340" y="1097280"/>
                  </a:cubicBezTo>
                  <a:cubicBezTo>
                    <a:pt x="857377" y="1097280"/>
                    <a:pt x="1097280" y="857377"/>
                    <a:pt x="1097280" y="561340"/>
                  </a:cubicBezTo>
                  <a:cubicBezTo>
                    <a:pt x="1097280" y="265303"/>
                    <a:pt x="857377" y="25400"/>
                    <a:pt x="561340" y="25400"/>
                  </a:cubicBezTo>
                  <a:lnTo>
                    <a:pt x="561340" y="12700"/>
                  </a:lnTo>
                  <a:lnTo>
                    <a:pt x="561340" y="25400"/>
                  </a:lnTo>
                  <a:cubicBezTo>
                    <a:pt x="265303" y="25400"/>
                    <a:pt x="25400" y="265303"/>
                    <a:pt x="25400" y="561340"/>
                  </a:cubicBezTo>
                  <a:close/>
                </a:path>
              </a:pathLst>
            </a:custGeom>
            <a:solidFill>
              <a:srgbClr val="065A82"/>
            </a:solidFill>
          </p:spPr>
        </p:sp>
      </p:grpSp>
      <p:grpSp>
        <p:nvGrpSpPr>
          <p:cNvPr name="Group 85" id="85"/>
          <p:cNvGrpSpPr/>
          <p:nvPr/>
        </p:nvGrpSpPr>
        <p:grpSpPr>
          <a:xfrm rot="0">
            <a:off x="9692752" y="6423458"/>
            <a:ext cx="822960" cy="822960"/>
            <a:chOff x="0" y="0"/>
            <a:chExt cx="1097280" cy="1097280"/>
          </a:xfrm>
        </p:grpSpPr>
        <p:sp>
          <p:nvSpPr>
            <p:cNvPr name="Freeform 86" id="86"/>
            <p:cNvSpPr/>
            <p:nvPr/>
          </p:nvSpPr>
          <p:spPr>
            <a:xfrm flipH="false" flipV="false" rot="0">
              <a:off x="0" y="0"/>
              <a:ext cx="1097280" cy="1097280"/>
            </a:xfrm>
            <a:custGeom>
              <a:avLst/>
              <a:gdLst/>
              <a:ahLst/>
              <a:cxnLst/>
              <a:rect r="r" b="b" t="t" l="l"/>
              <a:pathLst>
                <a:path h="1097280" w="1097280">
                  <a:moveTo>
                    <a:pt x="0" y="0"/>
                  </a:moveTo>
                  <a:lnTo>
                    <a:pt x="1097280" y="0"/>
                  </a:lnTo>
                  <a:lnTo>
                    <a:pt x="1097280" y="1097280"/>
                  </a:lnTo>
                  <a:lnTo>
                    <a:pt x="0" y="109728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-78303" t="0" r="-78303" b="0"/>
              </a:stretch>
            </a:blipFill>
          </p:spPr>
        </p:sp>
        <p:sp>
          <p:nvSpPr>
            <p:cNvPr name="TextBox 87" id="87"/>
            <p:cNvSpPr txBox="true"/>
            <p:nvPr/>
          </p:nvSpPr>
          <p:spPr>
            <a:xfrm>
              <a:off x="0" y="-19050"/>
              <a:ext cx="1097280" cy="111633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600"/>
                </a:lnSpc>
              </a:pPr>
              <a:r>
                <a:rPr lang="en-US" sz="3000" b="true">
                  <a:solidFill>
                    <a:srgbClr val="FFFFF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5</a:t>
              </a:r>
            </a:p>
          </p:txBody>
        </p:sp>
      </p:grpSp>
      <p:grpSp>
        <p:nvGrpSpPr>
          <p:cNvPr name="Group 88" id="88"/>
          <p:cNvGrpSpPr/>
          <p:nvPr/>
        </p:nvGrpSpPr>
        <p:grpSpPr>
          <a:xfrm rot="0">
            <a:off x="10689067" y="5883384"/>
            <a:ext cx="3840480" cy="1903021"/>
            <a:chOff x="0" y="0"/>
            <a:chExt cx="5120640" cy="2537361"/>
          </a:xfrm>
        </p:grpSpPr>
        <p:sp>
          <p:nvSpPr>
            <p:cNvPr name="Freeform 89" id="89"/>
            <p:cNvSpPr/>
            <p:nvPr/>
          </p:nvSpPr>
          <p:spPr>
            <a:xfrm flipH="false" flipV="false" rot="0">
              <a:off x="0" y="0"/>
              <a:ext cx="5120640" cy="2537361"/>
            </a:xfrm>
            <a:custGeom>
              <a:avLst/>
              <a:gdLst/>
              <a:ahLst/>
              <a:cxnLst/>
              <a:rect r="r" b="b" t="t" l="l"/>
              <a:pathLst>
                <a:path h="2537361" w="5120640">
                  <a:moveTo>
                    <a:pt x="0" y="0"/>
                  </a:moveTo>
                  <a:lnTo>
                    <a:pt x="5120640" y="0"/>
                  </a:lnTo>
                  <a:lnTo>
                    <a:pt x="5120640" y="2537361"/>
                  </a:lnTo>
                  <a:lnTo>
                    <a:pt x="0" y="2537361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14096" r="0" b="35451"/>
              </a:stretch>
            </a:blipFill>
          </p:spPr>
        </p:sp>
        <p:sp>
          <p:nvSpPr>
            <p:cNvPr name="TextBox 90" id="90"/>
            <p:cNvSpPr txBox="true"/>
            <p:nvPr/>
          </p:nvSpPr>
          <p:spPr>
            <a:xfrm>
              <a:off x="0" y="-19050"/>
              <a:ext cx="5120640" cy="2556411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3119"/>
                </a:lnSpc>
              </a:pPr>
              <a:r>
                <a:rPr lang="en-US" sz="2599" b="true">
                  <a:solidFill>
                    <a:srgbClr val="21295C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Legame uomo-animale</a:t>
              </a:r>
            </a:p>
          </p:txBody>
        </p:sp>
      </p:grpSp>
      <p:sp>
        <p:nvSpPr>
          <p:cNvPr name="TextBox 91" id="91"/>
          <p:cNvSpPr txBox="true"/>
          <p:nvPr/>
        </p:nvSpPr>
        <p:spPr>
          <a:xfrm rot="0">
            <a:off x="9692752" y="7414058"/>
            <a:ext cx="4732020" cy="1123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1F2937"/>
                </a:solidFill>
                <a:latin typeface="Calibri (MS)"/>
                <a:ea typeface="Calibri (MS)"/>
                <a:cs typeface="Calibri (MS)"/>
                <a:sym typeface="Calibri (MS)"/>
              </a:rPr>
              <a:t>Il contatto terapeutico crea un linguaggio di fiducia e sollievo: aumenta la fedeltà all’operatore.</a:t>
            </a:r>
          </a:p>
        </p:txBody>
      </p:sp>
      <p:sp>
        <p:nvSpPr>
          <p:cNvPr name="Freeform 92" id="92"/>
          <p:cNvSpPr/>
          <p:nvPr/>
        </p:nvSpPr>
        <p:spPr>
          <a:xfrm flipH="false" flipV="false" rot="0">
            <a:off x="16733322" y="480060"/>
            <a:ext cx="1234835" cy="1234835"/>
          </a:xfrm>
          <a:custGeom>
            <a:avLst/>
            <a:gdLst/>
            <a:ahLst/>
            <a:cxnLst/>
            <a:rect r="r" b="b" t="t" l="l"/>
            <a:pathLst>
              <a:path h="1234835" w="1234835">
                <a:moveTo>
                  <a:pt x="0" y="0"/>
                </a:moveTo>
                <a:lnTo>
                  <a:pt x="1234836" y="0"/>
                </a:lnTo>
                <a:lnTo>
                  <a:pt x="1234836" y="1234835"/>
                </a:lnTo>
                <a:lnTo>
                  <a:pt x="0" y="12348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93" id="93"/>
          <p:cNvSpPr/>
          <p:nvPr/>
        </p:nvSpPr>
        <p:spPr>
          <a:xfrm flipH="false" flipV="false" rot="0">
            <a:off x="314168" y="490275"/>
            <a:ext cx="1181637" cy="1137738"/>
          </a:xfrm>
          <a:custGeom>
            <a:avLst/>
            <a:gdLst/>
            <a:ahLst/>
            <a:cxnLst/>
            <a:rect r="r" b="b" t="t" l="l"/>
            <a:pathLst>
              <a:path h="1137738" w="1181637">
                <a:moveTo>
                  <a:pt x="0" y="0"/>
                </a:moveTo>
                <a:lnTo>
                  <a:pt x="1181638" y="0"/>
                </a:lnTo>
                <a:lnTo>
                  <a:pt x="1181638" y="1137738"/>
                </a:lnTo>
                <a:lnTo>
                  <a:pt x="0" y="11377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94" id="94"/>
          <p:cNvSpPr txBox="true"/>
          <p:nvPr/>
        </p:nvSpPr>
        <p:spPr>
          <a:xfrm rot="0">
            <a:off x="12916012" y="9763286"/>
            <a:ext cx="5052146" cy="3329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65"/>
              </a:lnSpc>
            </a:pPr>
            <a:r>
              <a:rPr lang="en-US" sz="1975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Silvia De Lucchi DVM, CVA CVBMA, CVTP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7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9525" y="-9525"/>
            <a:ext cx="18261330" cy="224790"/>
            <a:chOff x="0" y="0"/>
            <a:chExt cx="24348440" cy="29972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12700" y="12700"/>
              <a:ext cx="24323039" cy="274320"/>
            </a:xfrm>
            <a:custGeom>
              <a:avLst/>
              <a:gdLst/>
              <a:ahLst/>
              <a:cxnLst/>
              <a:rect r="r" b="b" t="t" l="l"/>
              <a:pathLst>
                <a:path h="274320" w="24323039">
                  <a:moveTo>
                    <a:pt x="0" y="0"/>
                  </a:moveTo>
                  <a:lnTo>
                    <a:pt x="24323039" y="0"/>
                  </a:lnTo>
                  <a:lnTo>
                    <a:pt x="24323039" y="274320"/>
                  </a:lnTo>
                  <a:lnTo>
                    <a:pt x="0" y="274320"/>
                  </a:lnTo>
                  <a:close/>
                </a:path>
              </a:pathLst>
            </a:custGeom>
            <a:solidFill>
              <a:srgbClr val="065A82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348439" cy="299720"/>
            </a:xfrm>
            <a:custGeom>
              <a:avLst/>
              <a:gdLst/>
              <a:ahLst/>
              <a:cxnLst/>
              <a:rect r="r" b="b" t="t" l="l"/>
              <a:pathLst>
                <a:path h="299720" w="24348439">
                  <a:moveTo>
                    <a:pt x="12700" y="0"/>
                  </a:moveTo>
                  <a:lnTo>
                    <a:pt x="24335739" y="0"/>
                  </a:lnTo>
                  <a:cubicBezTo>
                    <a:pt x="24342725" y="0"/>
                    <a:pt x="24348439" y="5715"/>
                    <a:pt x="24348439" y="12700"/>
                  </a:cubicBezTo>
                  <a:lnTo>
                    <a:pt x="24348439" y="287020"/>
                  </a:lnTo>
                  <a:cubicBezTo>
                    <a:pt x="24348439" y="294005"/>
                    <a:pt x="24342725" y="299720"/>
                    <a:pt x="24335739" y="299720"/>
                  </a:cubicBezTo>
                  <a:lnTo>
                    <a:pt x="12700" y="299720"/>
                  </a:lnTo>
                  <a:cubicBezTo>
                    <a:pt x="5715" y="299720"/>
                    <a:pt x="0" y="294005"/>
                    <a:pt x="0" y="28702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287020"/>
                  </a:lnTo>
                  <a:lnTo>
                    <a:pt x="12700" y="287020"/>
                  </a:lnTo>
                  <a:lnTo>
                    <a:pt x="12700" y="274320"/>
                  </a:lnTo>
                  <a:lnTo>
                    <a:pt x="24335739" y="274320"/>
                  </a:lnTo>
                  <a:lnTo>
                    <a:pt x="24335739" y="287020"/>
                  </a:lnTo>
                  <a:lnTo>
                    <a:pt x="24323039" y="287020"/>
                  </a:lnTo>
                  <a:lnTo>
                    <a:pt x="24323039" y="12700"/>
                  </a:lnTo>
                  <a:lnTo>
                    <a:pt x="24335739" y="12700"/>
                  </a:lnTo>
                  <a:lnTo>
                    <a:pt x="24335739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065A82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2000399" y="519112"/>
            <a:ext cx="13716000" cy="480060"/>
            <a:chOff x="0" y="0"/>
            <a:chExt cx="18288000" cy="64008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8288000" cy="640080"/>
            </a:xfrm>
            <a:custGeom>
              <a:avLst/>
              <a:gdLst/>
              <a:ahLst/>
              <a:cxnLst/>
              <a:rect r="r" b="b" t="t" l="l"/>
              <a:pathLst>
                <a:path h="640080" w="18288000">
                  <a:moveTo>
                    <a:pt x="0" y="0"/>
                  </a:moveTo>
                  <a:lnTo>
                    <a:pt x="18288000" y="0"/>
                  </a:lnTo>
                  <a:lnTo>
                    <a:pt x="18288000" y="640080"/>
                  </a:lnTo>
                  <a:lnTo>
                    <a:pt x="0" y="64008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506715" r="0" b="-506715"/>
              </a:stretch>
            </a:blip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18288000" cy="66865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1980"/>
                </a:lnSpc>
              </a:pPr>
              <a:r>
                <a:rPr lang="en-US" b="true" sz="1650" spc="600">
                  <a:solidFill>
                    <a:srgbClr val="0EA5B7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FORMAZIONE SPECIALISTICA</a:t>
              </a: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2000399" y="989647"/>
            <a:ext cx="16596360" cy="752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79"/>
              </a:lnSpc>
            </a:pPr>
            <a:r>
              <a:rPr lang="en-US" sz="4899" b="true">
                <a:solidFill>
                  <a:srgbClr val="21295C"/>
                </a:solidFill>
                <a:latin typeface="Cambria Bold"/>
                <a:ea typeface="Cambria Bold"/>
                <a:cs typeface="Cambria Bold"/>
                <a:sym typeface="Cambria Bold"/>
              </a:rPr>
              <a:t>Certified Canine Tui-Na for Technicians (CCTVT)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2000399" y="1742122"/>
            <a:ext cx="842010" cy="101346"/>
            <a:chOff x="0" y="0"/>
            <a:chExt cx="1122680" cy="135128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12700" y="12700"/>
              <a:ext cx="1097280" cy="109728"/>
            </a:xfrm>
            <a:custGeom>
              <a:avLst/>
              <a:gdLst/>
              <a:ahLst/>
              <a:cxnLst/>
              <a:rect r="r" b="b" t="t" l="l"/>
              <a:pathLst>
                <a:path h="109728" w="1097280">
                  <a:moveTo>
                    <a:pt x="0" y="0"/>
                  </a:moveTo>
                  <a:lnTo>
                    <a:pt x="1097280" y="0"/>
                  </a:lnTo>
                  <a:lnTo>
                    <a:pt x="1097280" y="109728"/>
                  </a:lnTo>
                  <a:lnTo>
                    <a:pt x="0" y="109728"/>
                  </a:lnTo>
                  <a:close/>
                </a:path>
              </a:pathLst>
            </a:custGeom>
            <a:solidFill>
              <a:srgbClr val="0EA5B7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122680" cy="135128"/>
            </a:xfrm>
            <a:custGeom>
              <a:avLst/>
              <a:gdLst/>
              <a:ahLst/>
              <a:cxnLst/>
              <a:rect r="r" b="b" t="t" l="l"/>
              <a:pathLst>
                <a:path h="135128" w="1122680">
                  <a:moveTo>
                    <a:pt x="12700" y="0"/>
                  </a:moveTo>
                  <a:lnTo>
                    <a:pt x="1109980" y="0"/>
                  </a:lnTo>
                  <a:cubicBezTo>
                    <a:pt x="1116965" y="0"/>
                    <a:pt x="1122680" y="5715"/>
                    <a:pt x="1122680" y="12700"/>
                  </a:cubicBezTo>
                  <a:lnTo>
                    <a:pt x="1122680" y="122428"/>
                  </a:lnTo>
                  <a:cubicBezTo>
                    <a:pt x="1122680" y="129413"/>
                    <a:pt x="1116965" y="135128"/>
                    <a:pt x="1109980" y="135128"/>
                  </a:cubicBezTo>
                  <a:lnTo>
                    <a:pt x="12700" y="135128"/>
                  </a:lnTo>
                  <a:cubicBezTo>
                    <a:pt x="5715" y="135128"/>
                    <a:pt x="0" y="129413"/>
                    <a:pt x="0" y="122428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22428"/>
                  </a:lnTo>
                  <a:lnTo>
                    <a:pt x="12700" y="122428"/>
                  </a:lnTo>
                  <a:lnTo>
                    <a:pt x="12700" y="109728"/>
                  </a:lnTo>
                  <a:lnTo>
                    <a:pt x="1109980" y="109728"/>
                  </a:lnTo>
                  <a:lnTo>
                    <a:pt x="1109980" y="122428"/>
                  </a:lnTo>
                  <a:lnTo>
                    <a:pt x="1097280" y="122428"/>
                  </a:lnTo>
                  <a:lnTo>
                    <a:pt x="1097280" y="12700"/>
                  </a:lnTo>
                  <a:lnTo>
                    <a:pt x="1109980" y="12700"/>
                  </a:lnTo>
                  <a:lnTo>
                    <a:pt x="110998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0EA5B7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822960" y="2537460"/>
            <a:ext cx="16596360" cy="548640"/>
            <a:chOff x="0" y="0"/>
            <a:chExt cx="22128480" cy="73152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2128480" cy="731520"/>
            </a:xfrm>
            <a:custGeom>
              <a:avLst/>
              <a:gdLst/>
              <a:ahLst/>
              <a:cxnLst/>
              <a:rect r="r" b="b" t="t" l="l"/>
              <a:pathLst>
                <a:path h="731520" w="22128480">
                  <a:moveTo>
                    <a:pt x="0" y="0"/>
                  </a:moveTo>
                  <a:lnTo>
                    <a:pt x="22128480" y="0"/>
                  </a:lnTo>
                  <a:lnTo>
                    <a:pt x="22128480" y="731520"/>
                  </a:lnTo>
                  <a:lnTo>
                    <a:pt x="0" y="73152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539422" r="0" b="-539422"/>
              </a:stretch>
            </a:blip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38100"/>
              <a:ext cx="22128480" cy="76962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2879"/>
                </a:lnSpc>
              </a:pPr>
              <a:r>
                <a:rPr lang="en-US" sz="2400">
                  <a:solidFill>
                    <a:srgbClr val="64748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Programma di certificazione della Chi University — pensato per tecnici veterinari.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813435" y="3282315"/>
            <a:ext cx="5368290" cy="2350770"/>
            <a:chOff x="0" y="0"/>
            <a:chExt cx="7157720" cy="313436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12700" y="12700"/>
              <a:ext cx="7132320" cy="3108960"/>
            </a:xfrm>
            <a:custGeom>
              <a:avLst/>
              <a:gdLst/>
              <a:ahLst/>
              <a:cxnLst/>
              <a:rect r="r" b="b" t="t" l="l"/>
              <a:pathLst>
                <a:path h="3108960" w="7132320">
                  <a:moveTo>
                    <a:pt x="0" y="0"/>
                  </a:moveTo>
                  <a:lnTo>
                    <a:pt x="7132320" y="0"/>
                  </a:lnTo>
                  <a:lnTo>
                    <a:pt x="7132320" y="3108960"/>
                  </a:lnTo>
                  <a:lnTo>
                    <a:pt x="0" y="310896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7157720" cy="3134360"/>
            </a:xfrm>
            <a:custGeom>
              <a:avLst/>
              <a:gdLst/>
              <a:ahLst/>
              <a:cxnLst/>
              <a:rect r="r" b="b" t="t" l="l"/>
              <a:pathLst>
                <a:path h="3134360" w="7157720">
                  <a:moveTo>
                    <a:pt x="12700" y="0"/>
                  </a:moveTo>
                  <a:lnTo>
                    <a:pt x="7145020" y="0"/>
                  </a:lnTo>
                  <a:cubicBezTo>
                    <a:pt x="7152005" y="0"/>
                    <a:pt x="7157720" y="5715"/>
                    <a:pt x="7157720" y="12700"/>
                  </a:cubicBezTo>
                  <a:lnTo>
                    <a:pt x="7157720" y="3121660"/>
                  </a:lnTo>
                  <a:cubicBezTo>
                    <a:pt x="7157720" y="3128645"/>
                    <a:pt x="7152005" y="3134360"/>
                    <a:pt x="7145020" y="3134360"/>
                  </a:cubicBezTo>
                  <a:lnTo>
                    <a:pt x="12700" y="3134360"/>
                  </a:lnTo>
                  <a:cubicBezTo>
                    <a:pt x="5715" y="3134360"/>
                    <a:pt x="0" y="3128645"/>
                    <a:pt x="0" y="312166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3121660"/>
                  </a:lnTo>
                  <a:lnTo>
                    <a:pt x="12700" y="3121660"/>
                  </a:lnTo>
                  <a:lnTo>
                    <a:pt x="12700" y="3108960"/>
                  </a:lnTo>
                  <a:lnTo>
                    <a:pt x="7145020" y="3108960"/>
                  </a:lnTo>
                  <a:lnTo>
                    <a:pt x="7145020" y="3121660"/>
                  </a:lnTo>
                  <a:lnTo>
                    <a:pt x="7132320" y="3121660"/>
                  </a:lnTo>
                  <a:lnTo>
                    <a:pt x="7132320" y="12700"/>
                  </a:lnTo>
                  <a:lnTo>
                    <a:pt x="7145020" y="12700"/>
                  </a:lnTo>
                  <a:lnTo>
                    <a:pt x="714502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D9E2EC"/>
            </a:solid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813435" y="3282315"/>
            <a:ext cx="5368290" cy="128778"/>
            <a:chOff x="0" y="0"/>
            <a:chExt cx="7157720" cy="171704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12700" y="12700"/>
              <a:ext cx="7132320" cy="146304"/>
            </a:xfrm>
            <a:custGeom>
              <a:avLst/>
              <a:gdLst/>
              <a:ahLst/>
              <a:cxnLst/>
              <a:rect r="r" b="b" t="t" l="l"/>
              <a:pathLst>
                <a:path h="146304" w="7132320">
                  <a:moveTo>
                    <a:pt x="0" y="0"/>
                  </a:moveTo>
                  <a:lnTo>
                    <a:pt x="7132320" y="0"/>
                  </a:lnTo>
                  <a:lnTo>
                    <a:pt x="7132320" y="146304"/>
                  </a:lnTo>
                  <a:lnTo>
                    <a:pt x="0" y="146304"/>
                  </a:lnTo>
                  <a:close/>
                </a:path>
              </a:pathLst>
            </a:custGeom>
            <a:solidFill>
              <a:srgbClr val="0EA5B7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7157720" cy="171704"/>
            </a:xfrm>
            <a:custGeom>
              <a:avLst/>
              <a:gdLst/>
              <a:ahLst/>
              <a:cxnLst/>
              <a:rect r="r" b="b" t="t" l="l"/>
              <a:pathLst>
                <a:path h="171704" w="7157720">
                  <a:moveTo>
                    <a:pt x="12700" y="0"/>
                  </a:moveTo>
                  <a:lnTo>
                    <a:pt x="7145020" y="0"/>
                  </a:lnTo>
                  <a:cubicBezTo>
                    <a:pt x="7152005" y="0"/>
                    <a:pt x="7157720" y="5715"/>
                    <a:pt x="7157720" y="12700"/>
                  </a:cubicBezTo>
                  <a:lnTo>
                    <a:pt x="7157720" y="159004"/>
                  </a:lnTo>
                  <a:cubicBezTo>
                    <a:pt x="7157720" y="165989"/>
                    <a:pt x="7152005" y="171704"/>
                    <a:pt x="7145020" y="171704"/>
                  </a:cubicBezTo>
                  <a:lnTo>
                    <a:pt x="12700" y="171704"/>
                  </a:lnTo>
                  <a:cubicBezTo>
                    <a:pt x="5715" y="171704"/>
                    <a:pt x="0" y="165989"/>
                    <a:pt x="0" y="159004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59004"/>
                  </a:lnTo>
                  <a:lnTo>
                    <a:pt x="12700" y="159004"/>
                  </a:lnTo>
                  <a:lnTo>
                    <a:pt x="12700" y="146304"/>
                  </a:lnTo>
                  <a:lnTo>
                    <a:pt x="7145020" y="146304"/>
                  </a:lnTo>
                  <a:lnTo>
                    <a:pt x="7145020" y="159004"/>
                  </a:lnTo>
                  <a:lnTo>
                    <a:pt x="7132320" y="159004"/>
                  </a:lnTo>
                  <a:lnTo>
                    <a:pt x="7132320" y="12700"/>
                  </a:lnTo>
                  <a:lnTo>
                    <a:pt x="7145020" y="12700"/>
                  </a:lnTo>
                  <a:lnTo>
                    <a:pt x="714502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0EA5B7"/>
            </a:solid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822960" y="3497580"/>
            <a:ext cx="5349240" cy="1097280"/>
            <a:chOff x="0" y="0"/>
            <a:chExt cx="7132320" cy="146304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7132320" cy="1463040"/>
            </a:xfrm>
            <a:custGeom>
              <a:avLst/>
              <a:gdLst/>
              <a:ahLst/>
              <a:cxnLst/>
              <a:rect r="r" b="b" t="t" l="l"/>
              <a:pathLst>
                <a:path h="1463040" w="7132320">
                  <a:moveTo>
                    <a:pt x="0" y="0"/>
                  </a:moveTo>
                  <a:lnTo>
                    <a:pt x="7132320" y="0"/>
                  </a:lnTo>
                  <a:lnTo>
                    <a:pt x="7132320" y="1463040"/>
                  </a:lnTo>
                  <a:lnTo>
                    <a:pt x="0" y="146304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44989" r="0" b="-44989"/>
              </a:stretch>
            </a:blipFill>
          </p:spPr>
        </p:sp>
        <p:sp>
          <p:nvSpPr>
            <p:cNvPr name="TextBox 23" id="23"/>
            <p:cNvSpPr txBox="true"/>
            <p:nvPr/>
          </p:nvSpPr>
          <p:spPr>
            <a:xfrm>
              <a:off x="0" y="-9525"/>
              <a:ext cx="7132320" cy="147256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7200"/>
                </a:lnSpc>
              </a:pPr>
              <a:r>
                <a:rPr lang="en-US" sz="6000" b="true">
                  <a:solidFill>
                    <a:srgbClr val="065A82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22h</a:t>
              </a:r>
            </a:p>
          </p:txBody>
        </p:sp>
      </p:grpSp>
      <p:sp>
        <p:nvSpPr>
          <p:cNvPr name="TextBox 24" id="24"/>
          <p:cNvSpPr txBox="true"/>
          <p:nvPr/>
        </p:nvSpPr>
        <p:spPr>
          <a:xfrm rot="0">
            <a:off x="1028700" y="4556760"/>
            <a:ext cx="4937760" cy="762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400">
                <a:solidFill>
                  <a:srgbClr val="1F2937"/>
                </a:solidFill>
                <a:latin typeface="Calibri (MS)"/>
                <a:ea typeface="Calibri (MS)"/>
                <a:cs typeface="Calibri (MS)"/>
                <a:sym typeface="Calibri (MS)"/>
              </a:rPr>
              <a:t>di formazione</a:t>
            </a:r>
          </a:p>
          <a:p>
            <a:pPr algn="ctr">
              <a:lnSpc>
                <a:spcPts val="2879"/>
              </a:lnSpc>
            </a:pPr>
            <a:r>
              <a:rPr lang="en-US" sz="2400">
                <a:solidFill>
                  <a:srgbClr val="1F2937"/>
                </a:solidFill>
                <a:latin typeface="Calibri (MS)"/>
                <a:ea typeface="Calibri (MS)"/>
                <a:cs typeface="Calibri (MS)"/>
                <a:sym typeface="Calibri (MS)"/>
              </a:rPr>
              <a:t>(teoria + pratica)</a:t>
            </a:r>
          </a:p>
        </p:txBody>
      </p:sp>
      <p:grpSp>
        <p:nvGrpSpPr>
          <p:cNvPr name="Group 25" id="25"/>
          <p:cNvGrpSpPr/>
          <p:nvPr/>
        </p:nvGrpSpPr>
        <p:grpSpPr>
          <a:xfrm rot="0">
            <a:off x="6436995" y="3282315"/>
            <a:ext cx="5368290" cy="2350770"/>
            <a:chOff x="0" y="0"/>
            <a:chExt cx="7157720" cy="313436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12700" y="12700"/>
              <a:ext cx="7132320" cy="3108960"/>
            </a:xfrm>
            <a:custGeom>
              <a:avLst/>
              <a:gdLst/>
              <a:ahLst/>
              <a:cxnLst/>
              <a:rect r="r" b="b" t="t" l="l"/>
              <a:pathLst>
                <a:path h="3108960" w="7132320">
                  <a:moveTo>
                    <a:pt x="0" y="0"/>
                  </a:moveTo>
                  <a:lnTo>
                    <a:pt x="7132320" y="0"/>
                  </a:lnTo>
                  <a:lnTo>
                    <a:pt x="7132320" y="3108960"/>
                  </a:lnTo>
                  <a:lnTo>
                    <a:pt x="0" y="310896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7157720" cy="3134360"/>
            </a:xfrm>
            <a:custGeom>
              <a:avLst/>
              <a:gdLst/>
              <a:ahLst/>
              <a:cxnLst/>
              <a:rect r="r" b="b" t="t" l="l"/>
              <a:pathLst>
                <a:path h="3134360" w="7157720">
                  <a:moveTo>
                    <a:pt x="12700" y="0"/>
                  </a:moveTo>
                  <a:lnTo>
                    <a:pt x="7145020" y="0"/>
                  </a:lnTo>
                  <a:cubicBezTo>
                    <a:pt x="7152005" y="0"/>
                    <a:pt x="7157720" y="5715"/>
                    <a:pt x="7157720" y="12700"/>
                  </a:cubicBezTo>
                  <a:lnTo>
                    <a:pt x="7157720" y="3121660"/>
                  </a:lnTo>
                  <a:cubicBezTo>
                    <a:pt x="7157720" y="3128645"/>
                    <a:pt x="7152005" y="3134360"/>
                    <a:pt x="7145020" y="3134360"/>
                  </a:cubicBezTo>
                  <a:lnTo>
                    <a:pt x="12700" y="3134360"/>
                  </a:lnTo>
                  <a:cubicBezTo>
                    <a:pt x="5715" y="3134360"/>
                    <a:pt x="0" y="3128645"/>
                    <a:pt x="0" y="312166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3121660"/>
                  </a:lnTo>
                  <a:lnTo>
                    <a:pt x="12700" y="3121660"/>
                  </a:lnTo>
                  <a:lnTo>
                    <a:pt x="12700" y="3108960"/>
                  </a:lnTo>
                  <a:lnTo>
                    <a:pt x="7145020" y="3108960"/>
                  </a:lnTo>
                  <a:lnTo>
                    <a:pt x="7145020" y="3121660"/>
                  </a:lnTo>
                  <a:lnTo>
                    <a:pt x="7132320" y="3121660"/>
                  </a:lnTo>
                  <a:lnTo>
                    <a:pt x="7132320" y="12700"/>
                  </a:lnTo>
                  <a:lnTo>
                    <a:pt x="7145020" y="12700"/>
                  </a:lnTo>
                  <a:lnTo>
                    <a:pt x="714502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D9E2EC"/>
            </a:solidFill>
          </p:spPr>
        </p:sp>
      </p:grpSp>
      <p:grpSp>
        <p:nvGrpSpPr>
          <p:cNvPr name="Group 28" id="28"/>
          <p:cNvGrpSpPr/>
          <p:nvPr/>
        </p:nvGrpSpPr>
        <p:grpSpPr>
          <a:xfrm rot="0">
            <a:off x="6436995" y="3282315"/>
            <a:ext cx="5368290" cy="128778"/>
            <a:chOff x="0" y="0"/>
            <a:chExt cx="7157720" cy="171704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12700" y="12700"/>
              <a:ext cx="7132320" cy="146304"/>
            </a:xfrm>
            <a:custGeom>
              <a:avLst/>
              <a:gdLst/>
              <a:ahLst/>
              <a:cxnLst/>
              <a:rect r="r" b="b" t="t" l="l"/>
              <a:pathLst>
                <a:path h="146304" w="7132320">
                  <a:moveTo>
                    <a:pt x="0" y="0"/>
                  </a:moveTo>
                  <a:lnTo>
                    <a:pt x="7132320" y="0"/>
                  </a:lnTo>
                  <a:lnTo>
                    <a:pt x="7132320" y="146304"/>
                  </a:lnTo>
                  <a:lnTo>
                    <a:pt x="0" y="146304"/>
                  </a:lnTo>
                  <a:close/>
                </a:path>
              </a:pathLst>
            </a:custGeom>
            <a:solidFill>
              <a:srgbClr val="0EA5B7"/>
            </a:solidFill>
          </p:spPr>
        </p:sp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7157720" cy="171704"/>
            </a:xfrm>
            <a:custGeom>
              <a:avLst/>
              <a:gdLst/>
              <a:ahLst/>
              <a:cxnLst/>
              <a:rect r="r" b="b" t="t" l="l"/>
              <a:pathLst>
                <a:path h="171704" w="7157720">
                  <a:moveTo>
                    <a:pt x="12700" y="0"/>
                  </a:moveTo>
                  <a:lnTo>
                    <a:pt x="7145020" y="0"/>
                  </a:lnTo>
                  <a:cubicBezTo>
                    <a:pt x="7152005" y="0"/>
                    <a:pt x="7157720" y="5715"/>
                    <a:pt x="7157720" y="12700"/>
                  </a:cubicBezTo>
                  <a:lnTo>
                    <a:pt x="7157720" y="159004"/>
                  </a:lnTo>
                  <a:cubicBezTo>
                    <a:pt x="7157720" y="165989"/>
                    <a:pt x="7152005" y="171704"/>
                    <a:pt x="7145020" y="171704"/>
                  </a:cubicBezTo>
                  <a:lnTo>
                    <a:pt x="12700" y="171704"/>
                  </a:lnTo>
                  <a:cubicBezTo>
                    <a:pt x="5715" y="171704"/>
                    <a:pt x="0" y="165989"/>
                    <a:pt x="0" y="159004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59004"/>
                  </a:lnTo>
                  <a:lnTo>
                    <a:pt x="12700" y="159004"/>
                  </a:lnTo>
                  <a:lnTo>
                    <a:pt x="12700" y="146304"/>
                  </a:lnTo>
                  <a:lnTo>
                    <a:pt x="7145020" y="146304"/>
                  </a:lnTo>
                  <a:lnTo>
                    <a:pt x="7145020" y="159004"/>
                  </a:lnTo>
                  <a:lnTo>
                    <a:pt x="7132320" y="159004"/>
                  </a:lnTo>
                  <a:lnTo>
                    <a:pt x="7132320" y="12700"/>
                  </a:lnTo>
                  <a:lnTo>
                    <a:pt x="7145020" y="12700"/>
                  </a:lnTo>
                  <a:lnTo>
                    <a:pt x="714502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0EA5B7"/>
            </a:solidFill>
          </p:spPr>
        </p:sp>
      </p:grpSp>
      <p:grpSp>
        <p:nvGrpSpPr>
          <p:cNvPr name="Group 31" id="31"/>
          <p:cNvGrpSpPr/>
          <p:nvPr/>
        </p:nvGrpSpPr>
        <p:grpSpPr>
          <a:xfrm rot="0">
            <a:off x="6446520" y="3497580"/>
            <a:ext cx="5349240" cy="1097280"/>
            <a:chOff x="0" y="0"/>
            <a:chExt cx="7132320" cy="146304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7132320" cy="1463040"/>
            </a:xfrm>
            <a:custGeom>
              <a:avLst/>
              <a:gdLst/>
              <a:ahLst/>
              <a:cxnLst/>
              <a:rect r="r" b="b" t="t" l="l"/>
              <a:pathLst>
                <a:path h="1463040" w="7132320">
                  <a:moveTo>
                    <a:pt x="0" y="0"/>
                  </a:moveTo>
                  <a:lnTo>
                    <a:pt x="7132320" y="0"/>
                  </a:lnTo>
                  <a:lnTo>
                    <a:pt x="7132320" y="1463040"/>
                  </a:lnTo>
                  <a:lnTo>
                    <a:pt x="0" y="146304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44989" r="0" b="-44989"/>
              </a:stretch>
            </a:blipFill>
          </p:spPr>
        </p:sp>
        <p:sp>
          <p:nvSpPr>
            <p:cNvPr name="TextBox 33" id="33"/>
            <p:cNvSpPr txBox="true"/>
            <p:nvPr/>
          </p:nvSpPr>
          <p:spPr>
            <a:xfrm>
              <a:off x="0" y="-9525"/>
              <a:ext cx="7132320" cy="147256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7200"/>
                </a:lnSpc>
              </a:pPr>
              <a:r>
                <a:rPr lang="en-US" sz="6000" b="true">
                  <a:solidFill>
                    <a:srgbClr val="065A82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8h</a:t>
              </a:r>
            </a:p>
          </p:txBody>
        </p:sp>
      </p:grpSp>
      <p:sp>
        <p:nvSpPr>
          <p:cNvPr name="TextBox 34" id="34"/>
          <p:cNvSpPr txBox="true"/>
          <p:nvPr/>
        </p:nvSpPr>
        <p:spPr>
          <a:xfrm rot="0">
            <a:off x="6652260" y="4556760"/>
            <a:ext cx="4937760" cy="762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400">
                <a:solidFill>
                  <a:srgbClr val="1F2937"/>
                </a:solidFill>
                <a:latin typeface="Calibri (MS)"/>
                <a:ea typeface="Calibri (MS)"/>
                <a:cs typeface="Calibri (MS)"/>
                <a:sym typeface="Calibri (MS)"/>
              </a:rPr>
              <a:t>di laboratori pratici</a:t>
            </a:r>
          </a:p>
          <a:p>
            <a:pPr algn="ctr">
              <a:lnSpc>
                <a:spcPts val="2879"/>
              </a:lnSpc>
            </a:pPr>
            <a:r>
              <a:rPr lang="en-US" sz="2400">
                <a:solidFill>
                  <a:srgbClr val="1F2937"/>
                </a:solidFill>
                <a:latin typeface="Calibri (MS)"/>
                <a:ea typeface="Calibri (MS)"/>
                <a:cs typeface="Calibri (MS)"/>
                <a:sym typeface="Calibri (MS)"/>
              </a:rPr>
              <a:t>su cani</a:t>
            </a:r>
          </a:p>
        </p:txBody>
      </p:sp>
      <p:grpSp>
        <p:nvGrpSpPr>
          <p:cNvPr name="Group 35" id="35"/>
          <p:cNvGrpSpPr/>
          <p:nvPr/>
        </p:nvGrpSpPr>
        <p:grpSpPr>
          <a:xfrm rot="0">
            <a:off x="12060555" y="3282315"/>
            <a:ext cx="5368290" cy="2350770"/>
            <a:chOff x="0" y="0"/>
            <a:chExt cx="7157720" cy="3134360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12700" y="12700"/>
              <a:ext cx="7132320" cy="3108960"/>
            </a:xfrm>
            <a:custGeom>
              <a:avLst/>
              <a:gdLst/>
              <a:ahLst/>
              <a:cxnLst/>
              <a:rect r="r" b="b" t="t" l="l"/>
              <a:pathLst>
                <a:path h="3108960" w="7132320">
                  <a:moveTo>
                    <a:pt x="0" y="0"/>
                  </a:moveTo>
                  <a:lnTo>
                    <a:pt x="7132320" y="0"/>
                  </a:lnTo>
                  <a:lnTo>
                    <a:pt x="7132320" y="3108960"/>
                  </a:lnTo>
                  <a:lnTo>
                    <a:pt x="0" y="310896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7157720" cy="3134360"/>
            </a:xfrm>
            <a:custGeom>
              <a:avLst/>
              <a:gdLst/>
              <a:ahLst/>
              <a:cxnLst/>
              <a:rect r="r" b="b" t="t" l="l"/>
              <a:pathLst>
                <a:path h="3134360" w="7157720">
                  <a:moveTo>
                    <a:pt x="12700" y="0"/>
                  </a:moveTo>
                  <a:lnTo>
                    <a:pt x="7145020" y="0"/>
                  </a:lnTo>
                  <a:cubicBezTo>
                    <a:pt x="7152005" y="0"/>
                    <a:pt x="7157720" y="5715"/>
                    <a:pt x="7157720" y="12700"/>
                  </a:cubicBezTo>
                  <a:lnTo>
                    <a:pt x="7157720" y="3121660"/>
                  </a:lnTo>
                  <a:cubicBezTo>
                    <a:pt x="7157720" y="3128645"/>
                    <a:pt x="7152005" y="3134360"/>
                    <a:pt x="7145020" y="3134360"/>
                  </a:cubicBezTo>
                  <a:lnTo>
                    <a:pt x="12700" y="3134360"/>
                  </a:lnTo>
                  <a:cubicBezTo>
                    <a:pt x="5715" y="3134360"/>
                    <a:pt x="0" y="3128645"/>
                    <a:pt x="0" y="312166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3121660"/>
                  </a:lnTo>
                  <a:lnTo>
                    <a:pt x="12700" y="3121660"/>
                  </a:lnTo>
                  <a:lnTo>
                    <a:pt x="12700" y="3108960"/>
                  </a:lnTo>
                  <a:lnTo>
                    <a:pt x="7145020" y="3108960"/>
                  </a:lnTo>
                  <a:lnTo>
                    <a:pt x="7145020" y="3121660"/>
                  </a:lnTo>
                  <a:lnTo>
                    <a:pt x="7132320" y="3121660"/>
                  </a:lnTo>
                  <a:lnTo>
                    <a:pt x="7132320" y="12700"/>
                  </a:lnTo>
                  <a:lnTo>
                    <a:pt x="7145020" y="12700"/>
                  </a:lnTo>
                  <a:lnTo>
                    <a:pt x="714502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D9E2EC"/>
            </a:solidFill>
          </p:spPr>
        </p:sp>
      </p:grpSp>
      <p:grpSp>
        <p:nvGrpSpPr>
          <p:cNvPr name="Group 38" id="38"/>
          <p:cNvGrpSpPr/>
          <p:nvPr/>
        </p:nvGrpSpPr>
        <p:grpSpPr>
          <a:xfrm rot="0">
            <a:off x="12060555" y="3282315"/>
            <a:ext cx="5368290" cy="128778"/>
            <a:chOff x="0" y="0"/>
            <a:chExt cx="7157720" cy="171704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12700" y="12700"/>
              <a:ext cx="7132320" cy="146304"/>
            </a:xfrm>
            <a:custGeom>
              <a:avLst/>
              <a:gdLst/>
              <a:ahLst/>
              <a:cxnLst/>
              <a:rect r="r" b="b" t="t" l="l"/>
              <a:pathLst>
                <a:path h="146304" w="7132320">
                  <a:moveTo>
                    <a:pt x="0" y="0"/>
                  </a:moveTo>
                  <a:lnTo>
                    <a:pt x="7132320" y="0"/>
                  </a:lnTo>
                  <a:lnTo>
                    <a:pt x="7132320" y="146304"/>
                  </a:lnTo>
                  <a:lnTo>
                    <a:pt x="0" y="146304"/>
                  </a:lnTo>
                  <a:close/>
                </a:path>
              </a:pathLst>
            </a:custGeom>
            <a:solidFill>
              <a:srgbClr val="0EA5B7"/>
            </a:solidFill>
          </p:spPr>
        </p:sp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7157720" cy="171704"/>
            </a:xfrm>
            <a:custGeom>
              <a:avLst/>
              <a:gdLst/>
              <a:ahLst/>
              <a:cxnLst/>
              <a:rect r="r" b="b" t="t" l="l"/>
              <a:pathLst>
                <a:path h="171704" w="7157720">
                  <a:moveTo>
                    <a:pt x="12700" y="0"/>
                  </a:moveTo>
                  <a:lnTo>
                    <a:pt x="7145020" y="0"/>
                  </a:lnTo>
                  <a:cubicBezTo>
                    <a:pt x="7152005" y="0"/>
                    <a:pt x="7157720" y="5715"/>
                    <a:pt x="7157720" y="12700"/>
                  </a:cubicBezTo>
                  <a:lnTo>
                    <a:pt x="7157720" y="159004"/>
                  </a:lnTo>
                  <a:cubicBezTo>
                    <a:pt x="7157720" y="165989"/>
                    <a:pt x="7152005" y="171704"/>
                    <a:pt x="7145020" y="171704"/>
                  </a:cubicBezTo>
                  <a:lnTo>
                    <a:pt x="12700" y="171704"/>
                  </a:lnTo>
                  <a:cubicBezTo>
                    <a:pt x="5715" y="171704"/>
                    <a:pt x="0" y="165989"/>
                    <a:pt x="0" y="159004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59004"/>
                  </a:lnTo>
                  <a:lnTo>
                    <a:pt x="12700" y="159004"/>
                  </a:lnTo>
                  <a:lnTo>
                    <a:pt x="12700" y="146304"/>
                  </a:lnTo>
                  <a:lnTo>
                    <a:pt x="7145020" y="146304"/>
                  </a:lnTo>
                  <a:lnTo>
                    <a:pt x="7145020" y="159004"/>
                  </a:lnTo>
                  <a:lnTo>
                    <a:pt x="7132320" y="159004"/>
                  </a:lnTo>
                  <a:lnTo>
                    <a:pt x="7132320" y="12700"/>
                  </a:lnTo>
                  <a:lnTo>
                    <a:pt x="7145020" y="12700"/>
                  </a:lnTo>
                  <a:lnTo>
                    <a:pt x="714502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0EA5B7"/>
            </a:solidFill>
          </p:spPr>
        </p:sp>
      </p:grpSp>
      <p:grpSp>
        <p:nvGrpSpPr>
          <p:cNvPr name="Group 41" id="41"/>
          <p:cNvGrpSpPr/>
          <p:nvPr/>
        </p:nvGrpSpPr>
        <p:grpSpPr>
          <a:xfrm rot="0">
            <a:off x="12070080" y="3497580"/>
            <a:ext cx="5349240" cy="1097280"/>
            <a:chOff x="0" y="0"/>
            <a:chExt cx="7132320" cy="1463040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7132320" cy="1463040"/>
            </a:xfrm>
            <a:custGeom>
              <a:avLst/>
              <a:gdLst/>
              <a:ahLst/>
              <a:cxnLst/>
              <a:rect r="r" b="b" t="t" l="l"/>
              <a:pathLst>
                <a:path h="1463040" w="7132320">
                  <a:moveTo>
                    <a:pt x="0" y="0"/>
                  </a:moveTo>
                  <a:lnTo>
                    <a:pt x="7132320" y="0"/>
                  </a:lnTo>
                  <a:lnTo>
                    <a:pt x="7132320" y="1463040"/>
                  </a:lnTo>
                  <a:lnTo>
                    <a:pt x="0" y="146304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44989" r="0" b="-44989"/>
              </a:stretch>
            </a:blipFill>
          </p:spPr>
        </p:sp>
        <p:sp>
          <p:nvSpPr>
            <p:cNvPr name="TextBox 43" id="43"/>
            <p:cNvSpPr txBox="true"/>
            <p:nvPr/>
          </p:nvSpPr>
          <p:spPr>
            <a:xfrm>
              <a:off x="0" y="-9525"/>
              <a:ext cx="7132320" cy="147256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7200"/>
                </a:lnSpc>
              </a:pPr>
              <a:r>
                <a:rPr lang="en-US" sz="6000" b="true">
                  <a:solidFill>
                    <a:srgbClr val="065A82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ibrido</a:t>
              </a:r>
            </a:p>
          </p:txBody>
        </p:sp>
      </p:grpSp>
      <p:sp>
        <p:nvSpPr>
          <p:cNvPr name="TextBox 44" id="44"/>
          <p:cNvSpPr txBox="true"/>
          <p:nvPr/>
        </p:nvSpPr>
        <p:spPr>
          <a:xfrm rot="0">
            <a:off x="12275820" y="4556760"/>
            <a:ext cx="4937760" cy="762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400">
                <a:solidFill>
                  <a:srgbClr val="1F2937"/>
                </a:solidFill>
                <a:latin typeface="Calibri (MS)"/>
                <a:ea typeface="Calibri (MS)"/>
                <a:cs typeface="Calibri (MS)"/>
                <a:sym typeface="Calibri (MS)"/>
              </a:rPr>
              <a:t>online +</a:t>
            </a:r>
          </a:p>
          <a:p>
            <a:pPr algn="ctr">
              <a:lnSpc>
                <a:spcPts val="2879"/>
              </a:lnSpc>
            </a:pPr>
            <a:r>
              <a:rPr lang="en-US" sz="2400">
                <a:solidFill>
                  <a:srgbClr val="1F2937"/>
                </a:solidFill>
                <a:latin typeface="Calibri (MS)"/>
                <a:ea typeface="Calibri (MS)"/>
                <a:cs typeface="Calibri (MS)"/>
                <a:sym typeface="Calibri (MS)"/>
              </a:rPr>
              <a:t>in presenza a Treviso</a:t>
            </a:r>
          </a:p>
        </p:txBody>
      </p:sp>
      <p:grpSp>
        <p:nvGrpSpPr>
          <p:cNvPr name="Group 45" id="45"/>
          <p:cNvGrpSpPr/>
          <p:nvPr/>
        </p:nvGrpSpPr>
        <p:grpSpPr>
          <a:xfrm rot="0">
            <a:off x="813435" y="5888355"/>
            <a:ext cx="8248650" cy="3448050"/>
            <a:chOff x="0" y="0"/>
            <a:chExt cx="10998200" cy="4597400"/>
          </a:xfrm>
        </p:grpSpPr>
        <p:sp>
          <p:nvSpPr>
            <p:cNvPr name="Freeform 46" id="46"/>
            <p:cNvSpPr/>
            <p:nvPr/>
          </p:nvSpPr>
          <p:spPr>
            <a:xfrm flipH="false" flipV="false" rot="0">
              <a:off x="12700" y="12700"/>
              <a:ext cx="10972800" cy="4572000"/>
            </a:xfrm>
            <a:custGeom>
              <a:avLst/>
              <a:gdLst/>
              <a:ahLst/>
              <a:cxnLst/>
              <a:rect r="r" b="b" t="t" l="l"/>
              <a:pathLst>
                <a:path h="4572000" w="10972800">
                  <a:moveTo>
                    <a:pt x="0" y="0"/>
                  </a:moveTo>
                  <a:lnTo>
                    <a:pt x="10972800" y="0"/>
                  </a:lnTo>
                  <a:lnTo>
                    <a:pt x="10972800" y="4572000"/>
                  </a:lnTo>
                  <a:lnTo>
                    <a:pt x="0" y="45720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47" id="47"/>
            <p:cNvSpPr/>
            <p:nvPr/>
          </p:nvSpPr>
          <p:spPr>
            <a:xfrm flipH="false" flipV="false" rot="0">
              <a:off x="0" y="0"/>
              <a:ext cx="10998200" cy="4597400"/>
            </a:xfrm>
            <a:custGeom>
              <a:avLst/>
              <a:gdLst/>
              <a:ahLst/>
              <a:cxnLst/>
              <a:rect r="r" b="b" t="t" l="l"/>
              <a:pathLst>
                <a:path h="4597400" w="10998200">
                  <a:moveTo>
                    <a:pt x="12700" y="0"/>
                  </a:moveTo>
                  <a:lnTo>
                    <a:pt x="10985500" y="0"/>
                  </a:lnTo>
                  <a:cubicBezTo>
                    <a:pt x="10992485" y="0"/>
                    <a:pt x="10998200" y="5715"/>
                    <a:pt x="10998200" y="12700"/>
                  </a:cubicBezTo>
                  <a:lnTo>
                    <a:pt x="10998200" y="4584700"/>
                  </a:lnTo>
                  <a:cubicBezTo>
                    <a:pt x="10998200" y="4591685"/>
                    <a:pt x="10992485" y="4597400"/>
                    <a:pt x="10985500" y="4597400"/>
                  </a:cubicBezTo>
                  <a:lnTo>
                    <a:pt x="12700" y="4597400"/>
                  </a:lnTo>
                  <a:cubicBezTo>
                    <a:pt x="5715" y="4597400"/>
                    <a:pt x="0" y="4591685"/>
                    <a:pt x="0" y="458470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4584700"/>
                  </a:lnTo>
                  <a:lnTo>
                    <a:pt x="12700" y="4584700"/>
                  </a:lnTo>
                  <a:lnTo>
                    <a:pt x="12700" y="4572000"/>
                  </a:lnTo>
                  <a:lnTo>
                    <a:pt x="10985500" y="4572000"/>
                  </a:lnTo>
                  <a:lnTo>
                    <a:pt x="10985500" y="4584700"/>
                  </a:lnTo>
                  <a:lnTo>
                    <a:pt x="10972800" y="4584700"/>
                  </a:lnTo>
                  <a:lnTo>
                    <a:pt x="10972800" y="12700"/>
                  </a:lnTo>
                  <a:lnTo>
                    <a:pt x="10985500" y="12700"/>
                  </a:lnTo>
                  <a:lnTo>
                    <a:pt x="1098550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D9E2EC"/>
            </a:solidFill>
          </p:spPr>
        </p:sp>
      </p:grpSp>
      <p:grpSp>
        <p:nvGrpSpPr>
          <p:cNvPr name="Group 48" id="48"/>
          <p:cNvGrpSpPr/>
          <p:nvPr/>
        </p:nvGrpSpPr>
        <p:grpSpPr>
          <a:xfrm rot="0">
            <a:off x="813435" y="5888355"/>
            <a:ext cx="8248650" cy="773430"/>
            <a:chOff x="0" y="0"/>
            <a:chExt cx="10998200" cy="1031240"/>
          </a:xfrm>
        </p:grpSpPr>
        <p:sp>
          <p:nvSpPr>
            <p:cNvPr name="Freeform 49" id="49"/>
            <p:cNvSpPr/>
            <p:nvPr/>
          </p:nvSpPr>
          <p:spPr>
            <a:xfrm flipH="false" flipV="false" rot="0">
              <a:off x="12700" y="12700"/>
              <a:ext cx="10972800" cy="1005840"/>
            </a:xfrm>
            <a:custGeom>
              <a:avLst/>
              <a:gdLst/>
              <a:ahLst/>
              <a:cxnLst/>
              <a:rect r="r" b="b" t="t" l="l"/>
              <a:pathLst>
                <a:path h="1005840" w="10972800">
                  <a:moveTo>
                    <a:pt x="0" y="0"/>
                  </a:moveTo>
                  <a:lnTo>
                    <a:pt x="10972800" y="0"/>
                  </a:lnTo>
                  <a:lnTo>
                    <a:pt x="10972800" y="1005840"/>
                  </a:lnTo>
                  <a:lnTo>
                    <a:pt x="0" y="1005840"/>
                  </a:lnTo>
                  <a:close/>
                </a:path>
              </a:pathLst>
            </a:custGeom>
            <a:solidFill>
              <a:srgbClr val="065A82"/>
            </a:solidFill>
          </p:spPr>
        </p:sp>
        <p:sp>
          <p:nvSpPr>
            <p:cNvPr name="Freeform 50" id="50"/>
            <p:cNvSpPr/>
            <p:nvPr/>
          </p:nvSpPr>
          <p:spPr>
            <a:xfrm flipH="false" flipV="false" rot="0">
              <a:off x="0" y="0"/>
              <a:ext cx="10998200" cy="1031240"/>
            </a:xfrm>
            <a:custGeom>
              <a:avLst/>
              <a:gdLst/>
              <a:ahLst/>
              <a:cxnLst/>
              <a:rect r="r" b="b" t="t" l="l"/>
              <a:pathLst>
                <a:path h="1031240" w="10998200">
                  <a:moveTo>
                    <a:pt x="12700" y="0"/>
                  </a:moveTo>
                  <a:lnTo>
                    <a:pt x="10985500" y="0"/>
                  </a:lnTo>
                  <a:cubicBezTo>
                    <a:pt x="10992485" y="0"/>
                    <a:pt x="10998200" y="5715"/>
                    <a:pt x="10998200" y="12700"/>
                  </a:cubicBezTo>
                  <a:lnTo>
                    <a:pt x="10998200" y="1018540"/>
                  </a:lnTo>
                  <a:cubicBezTo>
                    <a:pt x="10998200" y="1025525"/>
                    <a:pt x="10992485" y="1031240"/>
                    <a:pt x="10985500" y="1031240"/>
                  </a:cubicBezTo>
                  <a:lnTo>
                    <a:pt x="12700" y="1031240"/>
                  </a:lnTo>
                  <a:cubicBezTo>
                    <a:pt x="5715" y="1031240"/>
                    <a:pt x="0" y="1025525"/>
                    <a:pt x="0" y="101854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018540"/>
                  </a:lnTo>
                  <a:lnTo>
                    <a:pt x="12700" y="1018540"/>
                  </a:lnTo>
                  <a:lnTo>
                    <a:pt x="12700" y="1005840"/>
                  </a:lnTo>
                  <a:lnTo>
                    <a:pt x="10985500" y="1005840"/>
                  </a:lnTo>
                  <a:lnTo>
                    <a:pt x="10985500" y="1018540"/>
                  </a:lnTo>
                  <a:lnTo>
                    <a:pt x="10972800" y="1018540"/>
                  </a:lnTo>
                  <a:lnTo>
                    <a:pt x="10972800" y="12700"/>
                  </a:lnTo>
                  <a:lnTo>
                    <a:pt x="10985500" y="12700"/>
                  </a:lnTo>
                  <a:lnTo>
                    <a:pt x="1098550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065A82"/>
            </a:solidFill>
          </p:spPr>
        </p:sp>
      </p:grpSp>
      <p:grpSp>
        <p:nvGrpSpPr>
          <p:cNvPr name="Group 51" id="51"/>
          <p:cNvGrpSpPr/>
          <p:nvPr/>
        </p:nvGrpSpPr>
        <p:grpSpPr>
          <a:xfrm rot="0">
            <a:off x="1165860" y="5404485"/>
            <a:ext cx="7680960" cy="1758102"/>
            <a:chOff x="0" y="0"/>
            <a:chExt cx="10241280" cy="2344136"/>
          </a:xfrm>
        </p:grpSpPr>
        <p:sp>
          <p:nvSpPr>
            <p:cNvPr name="Freeform 52" id="52"/>
            <p:cNvSpPr/>
            <p:nvPr/>
          </p:nvSpPr>
          <p:spPr>
            <a:xfrm flipH="false" flipV="false" rot="0">
              <a:off x="0" y="0"/>
              <a:ext cx="10241280" cy="2344136"/>
            </a:xfrm>
            <a:custGeom>
              <a:avLst/>
              <a:gdLst/>
              <a:ahLst/>
              <a:cxnLst/>
              <a:rect r="r" b="b" t="t" l="l"/>
              <a:pathLst>
                <a:path h="2344136" w="10241280">
                  <a:moveTo>
                    <a:pt x="0" y="0"/>
                  </a:moveTo>
                  <a:lnTo>
                    <a:pt x="10241280" y="0"/>
                  </a:lnTo>
                  <a:lnTo>
                    <a:pt x="10241280" y="2344136"/>
                  </a:lnTo>
                  <a:lnTo>
                    <a:pt x="0" y="2344136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63673" r="0" b="-6582"/>
              </a:stretch>
            </a:blipFill>
          </p:spPr>
        </p:sp>
        <p:sp>
          <p:nvSpPr>
            <p:cNvPr name="TextBox 53" id="53"/>
            <p:cNvSpPr txBox="true"/>
            <p:nvPr/>
          </p:nvSpPr>
          <p:spPr>
            <a:xfrm>
              <a:off x="0" y="-9525"/>
              <a:ext cx="10241280" cy="2353661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2879"/>
                </a:lnSpc>
              </a:pPr>
              <a:r>
                <a:rPr lang="en-US" sz="2399" b="true">
                  <a:solidFill>
                    <a:srgbClr val="FFFFF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Programma</a:t>
              </a:r>
            </a:p>
          </p:txBody>
        </p:sp>
      </p:grpSp>
      <p:sp>
        <p:nvSpPr>
          <p:cNvPr name="TextBox 54" id="54"/>
          <p:cNvSpPr txBox="true"/>
          <p:nvPr/>
        </p:nvSpPr>
        <p:spPr>
          <a:xfrm rot="0">
            <a:off x="1165860" y="6751320"/>
            <a:ext cx="7680960" cy="1847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34340" indent="-217170" lvl="1">
              <a:lnSpc>
                <a:spcPts val="2879"/>
              </a:lnSpc>
              <a:buFont typeface="Arial"/>
              <a:buChar char="•"/>
            </a:pPr>
            <a:r>
              <a:rPr lang="en-US" sz="2400">
                <a:solidFill>
                  <a:srgbClr val="1F2937"/>
                </a:solidFill>
                <a:latin typeface="Calibri (MS)"/>
                <a:ea typeface="Calibri (MS)"/>
                <a:cs typeface="Calibri (MS)"/>
                <a:sym typeface="Calibri (MS)"/>
              </a:rPr>
              <a:t>Tecniche specifiche: insegnamento delle manovre di Tui-Na.</a:t>
            </a:r>
          </a:p>
          <a:p>
            <a:pPr algn="l" marL="434340" indent="-217170" lvl="1">
              <a:lnSpc>
                <a:spcPts val="2879"/>
              </a:lnSpc>
              <a:buFont typeface="Arial"/>
              <a:buChar char="•"/>
            </a:pPr>
            <a:r>
              <a:rPr lang="en-US" sz="2400">
                <a:solidFill>
                  <a:srgbClr val="1F2937"/>
                </a:solidFill>
                <a:latin typeface="Calibri (MS)"/>
                <a:ea typeface="Calibri (MS)"/>
                <a:cs typeface="Calibri (MS)"/>
                <a:sym typeface="Calibri (MS)"/>
              </a:rPr>
              <a:t>Valutazione: tessuti molli, controindicazioni, basi TCVM.</a:t>
            </a:r>
          </a:p>
          <a:p>
            <a:pPr algn="l" marL="434340" indent="-217170" lvl="1">
              <a:lnSpc>
                <a:spcPts val="2879"/>
              </a:lnSpc>
              <a:buFont typeface="Arial"/>
              <a:buChar char="•"/>
            </a:pPr>
            <a:r>
              <a:rPr lang="en-US" sz="2400">
                <a:solidFill>
                  <a:srgbClr val="1F2937"/>
                </a:solidFill>
                <a:latin typeface="Calibri (MS)"/>
                <a:ea typeface="Calibri (MS)"/>
                <a:cs typeface="Calibri (MS)"/>
                <a:sym typeface="Calibri (MS)"/>
              </a:rPr>
              <a:t>Integrazione clinica: nella pratica quotidiana e nell'educazione del proprietario (home-care).</a:t>
            </a:r>
          </a:p>
        </p:txBody>
      </p:sp>
      <p:grpSp>
        <p:nvGrpSpPr>
          <p:cNvPr name="Group 55" id="55"/>
          <p:cNvGrpSpPr/>
          <p:nvPr/>
        </p:nvGrpSpPr>
        <p:grpSpPr>
          <a:xfrm rot="0">
            <a:off x="9454515" y="5888355"/>
            <a:ext cx="7974330" cy="3448050"/>
            <a:chOff x="0" y="0"/>
            <a:chExt cx="10632440" cy="4597400"/>
          </a:xfrm>
        </p:grpSpPr>
        <p:sp>
          <p:nvSpPr>
            <p:cNvPr name="Freeform 56" id="56"/>
            <p:cNvSpPr/>
            <p:nvPr/>
          </p:nvSpPr>
          <p:spPr>
            <a:xfrm flipH="false" flipV="false" rot="0">
              <a:off x="12700" y="12700"/>
              <a:ext cx="10607040" cy="4572000"/>
            </a:xfrm>
            <a:custGeom>
              <a:avLst/>
              <a:gdLst/>
              <a:ahLst/>
              <a:cxnLst/>
              <a:rect r="r" b="b" t="t" l="l"/>
              <a:pathLst>
                <a:path h="4572000" w="10607040">
                  <a:moveTo>
                    <a:pt x="0" y="0"/>
                  </a:moveTo>
                  <a:lnTo>
                    <a:pt x="10607040" y="0"/>
                  </a:lnTo>
                  <a:lnTo>
                    <a:pt x="10607040" y="4572000"/>
                  </a:lnTo>
                  <a:lnTo>
                    <a:pt x="0" y="45720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57" id="57"/>
            <p:cNvSpPr/>
            <p:nvPr/>
          </p:nvSpPr>
          <p:spPr>
            <a:xfrm flipH="false" flipV="false" rot="0">
              <a:off x="0" y="0"/>
              <a:ext cx="10632440" cy="4597400"/>
            </a:xfrm>
            <a:custGeom>
              <a:avLst/>
              <a:gdLst/>
              <a:ahLst/>
              <a:cxnLst/>
              <a:rect r="r" b="b" t="t" l="l"/>
              <a:pathLst>
                <a:path h="4597400" w="10632440">
                  <a:moveTo>
                    <a:pt x="12700" y="0"/>
                  </a:moveTo>
                  <a:lnTo>
                    <a:pt x="10619740" y="0"/>
                  </a:lnTo>
                  <a:cubicBezTo>
                    <a:pt x="10626725" y="0"/>
                    <a:pt x="10632440" y="5715"/>
                    <a:pt x="10632440" y="12700"/>
                  </a:cubicBezTo>
                  <a:lnTo>
                    <a:pt x="10632440" y="4584700"/>
                  </a:lnTo>
                  <a:cubicBezTo>
                    <a:pt x="10632440" y="4591685"/>
                    <a:pt x="10626725" y="4597400"/>
                    <a:pt x="10619740" y="4597400"/>
                  </a:cubicBezTo>
                  <a:lnTo>
                    <a:pt x="12700" y="4597400"/>
                  </a:lnTo>
                  <a:cubicBezTo>
                    <a:pt x="5715" y="4597400"/>
                    <a:pt x="0" y="4591685"/>
                    <a:pt x="0" y="458470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4584700"/>
                  </a:lnTo>
                  <a:lnTo>
                    <a:pt x="12700" y="4584700"/>
                  </a:lnTo>
                  <a:lnTo>
                    <a:pt x="12700" y="4572000"/>
                  </a:lnTo>
                  <a:lnTo>
                    <a:pt x="10619740" y="4572000"/>
                  </a:lnTo>
                  <a:lnTo>
                    <a:pt x="10619740" y="4584700"/>
                  </a:lnTo>
                  <a:lnTo>
                    <a:pt x="10607040" y="4584700"/>
                  </a:lnTo>
                  <a:lnTo>
                    <a:pt x="10607040" y="12700"/>
                  </a:lnTo>
                  <a:lnTo>
                    <a:pt x="10619740" y="12700"/>
                  </a:lnTo>
                  <a:lnTo>
                    <a:pt x="1061974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D9E2EC"/>
            </a:solidFill>
          </p:spPr>
        </p:sp>
      </p:grpSp>
      <p:grpSp>
        <p:nvGrpSpPr>
          <p:cNvPr name="Group 58" id="58"/>
          <p:cNvGrpSpPr/>
          <p:nvPr/>
        </p:nvGrpSpPr>
        <p:grpSpPr>
          <a:xfrm rot="0">
            <a:off x="9454515" y="5888355"/>
            <a:ext cx="7974330" cy="773430"/>
            <a:chOff x="0" y="0"/>
            <a:chExt cx="10632440" cy="1031240"/>
          </a:xfrm>
        </p:grpSpPr>
        <p:sp>
          <p:nvSpPr>
            <p:cNvPr name="Freeform 59" id="59"/>
            <p:cNvSpPr/>
            <p:nvPr/>
          </p:nvSpPr>
          <p:spPr>
            <a:xfrm flipH="false" flipV="false" rot="0">
              <a:off x="12700" y="12700"/>
              <a:ext cx="10607040" cy="1005840"/>
            </a:xfrm>
            <a:custGeom>
              <a:avLst/>
              <a:gdLst/>
              <a:ahLst/>
              <a:cxnLst/>
              <a:rect r="r" b="b" t="t" l="l"/>
              <a:pathLst>
                <a:path h="1005840" w="10607040">
                  <a:moveTo>
                    <a:pt x="0" y="0"/>
                  </a:moveTo>
                  <a:lnTo>
                    <a:pt x="10607040" y="0"/>
                  </a:lnTo>
                  <a:lnTo>
                    <a:pt x="10607040" y="1005840"/>
                  </a:lnTo>
                  <a:lnTo>
                    <a:pt x="0" y="1005840"/>
                  </a:lnTo>
                  <a:close/>
                </a:path>
              </a:pathLst>
            </a:custGeom>
            <a:solidFill>
              <a:srgbClr val="C49A3A"/>
            </a:solidFill>
          </p:spPr>
        </p:sp>
        <p:sp>
          <p:nvSpPr>
            <p:cNvPr name="Freeform 60" id="60"/>
            <p:cNvSpPr/>
            <p:nvPr/>
          </p:nvSpPr>
          <p:spPr>
            <a:xfrm flipH="false" flipV="false" rot="0">
              <a:off x="0" y="0"/>
              <a:ext cx="10632440" cy="1031240"/>
            </a:xfrm>
            <a:custGeom>
              <a:avLst/>
              <a:gdLst/>
              <a:ahLst/>
              <a:cxnLst/>
              <a:rect r="r" b="b" t="t" l="l"/>
              <a:pathLst>
                <a:path h="1031240" w="10632440">
                  <a:moveTo>
                    <a:pt x="12700" y="0"/>
                  </a:moveTo>
                  <a:lnTo>
                    <a:pt x="10619740" y="0"/>
                  </a:lnTo>
                  <a:cubicBezTo>
                    <a:pt x="10626725" y="0"/>
                    <a:pt x="10632440" y="5715"/>
                    <a:pt x="10632440" y="12700"/>
                  </a:cubicBezTo>
                  <a:lnTo>
                    <a:pt x="10632440" y="1018540"/>
                  </a:lnTo>
                  <a:cubicBezTo>
                    <a:pt x="10632440" y="1025525"/>
                    <a:pt x="10626725" y="1031240"/>
                    <a:pt x="10619740" y="1031240"/>
                  </a:cubicBezTo>
                  <a:lnTo>
                    <a:pt x="12700" y="1031240"/>
                  </a:lnTo>
                  <a:cubicBezTo>
                    <a:pt x="5715" y="1031240"/>
                    <a:pt x="0" y="1025525"/>
                    <a:pt x="0" y="101854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018540"/>
                  </a:lnTo>
                  <a:lnTo>
                    <a:pt x="12700" y="1018540"/>
                  </a:lnTo>
                  <a:lnTo>
                    <a:pt x="12700" y="1005840"/>
                  </a:lnTo>
                  <a:lnTo>
                    <a:pt x="10619740" y="1005840"/>
                  </a:lnTo>
                  <a:lnTo>
                    <a:pt x="10619740" y="1018540"/>
                  </a:lnTo>
                  <a:lnTo>
                    <a:pt x="10607040" y="1018540"/>
                  </a:lnTo>
                  <a:lnTo>
                    <a:pt x="10607040" y="12700"/>
                  </a:lnTo>
                  <a:lnTo>
                    <a:pt x="10619740" y="12700"/>
                  </a:lnTo>
                  <a:lnTo>
                    <a:pt x="1061974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C49A3A"/>
            </a:solidFill>
          </p:spPr>
        </p:sp>
      </p:grpSp>
      <p:grpSp>
        <p:nvGrpSpPr>
          <p:cNvPr name="Group 61" id="61"/>
          <p:cNvGrpSpPr/>
          <p:nvPr/>
        </p:nvGrpSpPr>
        <p:grpSpPr>
          <a:xfrm rot="0">
            <a:off x="9806940" y="5404485"/>
            <a:ext cx="7406640" cy="1758102"/>
            <a:chOff x="0" y="0"/>
            <a:chExt cx="9875520" cy="2344136"/>
          </a:xfrm>
        </p:grpSpPr>
        <p:sp>
          <p:nvSpPr>
            <p:cNvPr name="Freeform 62" id="62"/>
            <p:cNvSpPr/>
            <p:nvPr/>
          </p:nvSpPr>
          <p:spPr>
            <a:xfrm flipH="false" flipV="false" rot="0">
              <a:off x="0" y="0"/>
              <a:ext cx="9875520" cy="2344136"/>
            </a:xfrm>
            <a:custGeom>
              <a:avLst/>
              <a:gdLst/>
              <a:ahLst/>
              <a:cxnLst/>
              <a:rect r="r" b="b" t="t" l="l"/>
              <a:pathLst>
                <a:path h="2344136" w="9875520">
                  <a:moveTo>
                    <a:pt x="0" y="0"/>
                  </a:moveTo>
                  <a:lnTo>
                    <a:pt x="9875520" y="0"/>
                  </a:lnTo>
                  <a:lnTo>
                    <a:pt x="9875520" y="2344136"/>
                  </a:lnTo>
                  <a:lnTo>
                    <a:pt x="0" y="2344136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60633" r="0" b="-3542"/>
              </a:stretch>
            </a:blipFill>
          </p:spPr>
        </p:sp>
        <p:sp>
          <p:nvSpPr>
            <p:cNvPr name="TextBox 63" id="63"/>
            <p:cNvSpPr txBox="true"/>
            <p:nvPr/>
          </p:nvSpPr>
          <p:spPr>
            <a:xfrm>
              <a:off x="0" y="-9525"/>
              <a:ext cx="9875520" cy="2353661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2879"/>
                </a:lnSpc>
              </a:pPr>
              <a:r>
                <a:rPr lang="en-US" sz="2399" b="true">
                  <a:solidFill>
                    <a:srgbClr val="FFFFF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Date, requisiti e costi</a:t>
              </a:r>
            </a:p>
          </p:txBody>
        </p:sp>
      </p:grpSp>
      <p:sp>
        <p:nvSpPr>
          <p:cNvPr name="TextBox 64" id="64"/>
          <p:cNvSpPr txBox="true"/>
          <p:nvPr/>
        </p:nvSpPr>
        <p:spPr>
          <a:xfrm rot="0">
            <a:off x="9806940" y="6751320"/>
            <a:ext cx="7406640" cy="1847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 b="true">
                <a:solidFill>
                  <a:srgbClr val="065A8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Online:</a:t>
            </a:r>
            <a:r>
              <a:rPr lang="en-US" sz="2400">
                <a:solidFill>
                  <a:srgbClr val="1F2937"/>
                </a:solidFill>
                <a:latin typeface="Calibri (MS)"/>
                <a:ea typeface="Calibri (MS)"/>
                <a:cs typeface="Calibri (MS)"/>
                <a:sym typeface="Calibri (MS)"/>
              </a:rPr>
              <a:t> 1 settembre — 31 dicembre 2026.</a:t>
            </a:r>
          </a:p>
          <a:p>
            <a:pPr algn="l">
              <a:lnSpc>
                <a:spcPts val="2879"/>
              </a:lnSpc>
            </a:pPr>
            <a:r>
              <a:rPr lang="en-US" sz="2400" b="true">
                <a:solidFill>
                  <a:srgbClr val="065A8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 presenza:</a:t>
            </a:r>
            <a:r>
              <a:rPr lang="en-US" sz="2400">
                <a:solidFill>
                  <a:srgbClr val="1F2937"/>
                </a:solidFill>
                <a:latin typeface="Calibri (MS)"/>
                <a:ea typeface="Calibri (MS)"/>
                <a:cs typeface="Calibri (MS)"/>
                <a:sym typeface="Calibri (MS)"/>
              </a:rPr>
              <a:t> 5-6 dicembre 2026, Treviso.</a:t>
            </a:r>
          </a:p>
          <a:p>
            <a:pPr algn="l">
              <a:lnSpc>
                <a:spcPts val="2879"/>
              </a:lnSpc>
            </a:pPr>
            <a:r>
              <a:rPr lang="en-US" sz="2400" b="true">
                <a:solidFill>
                  <a:srgbClr val="065A8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Requisiti:</a:t>
            </a:r>
            <a:r>
              <a:rPr lang="en-US" sz="2400">
                <a:solidFill>
                  <a:srgbClr val="1F2937"/>
                </a:solidFill>
                <a:latin typeface="Calibri (MS)"/>
                <a:ea typeface="Calibri (MS)"/>
                <a:cs typeface="Calibri (MS)"/>
                <a:sym typeface="Calibri (MS)"/>
              </a:rPr>
              <a:t> tecnici e assistenti veterinari che abbiano completato «TCVM for Vet Techs» o equivalente.</a:t>
            </a:r>
          </a:p>
          <a:p>
            <a:pPr algn="l">
              <a:lnSpc>
                <a:spcPts val="2879"/>
              </a:lnSpc>
            </a:pPr>
            <a:r>
              <a:rPr lang="en-US" b="true" sz="2400" i="true">
                <a:solidFill>
                  <a:srgbClr val="CC000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Sconto di € 100 per i membri Tecnivet.</a:t>
            </a:r>
          </a:p>
        </p:txBody>
      </p:sp>
      <p:sp>
        <p:nvSpPr>
          <p:cNvPr name="Freeform 65" id="65"/>
          <p:cNvSpPr/>
          <p:nvPr/>
        </p:nvSpPr>
        <p:spPr>
          <a:xfrm flipH="false" flipV="false" rot="0">
            <a:off x="16733322" y="480060"/>
            <a:ext cx="1234835" cy="1234835"/>
          </a:xfrm>
          <a:custGeom>
            <a:avLst/>
            <a:gdLst/>
            <a:ahLst/>
            <a:cxnLst/>
            <a:rect r="r" b="b" t="t" l="l"/>
            <a:pathLst>
              <a:path h="1234835" w="1234835">
                <a:moveTo>
                  <a:pt x="0" y="0"/>
                </a:moveTo>
                <a:lnTo>
                  <a:pt x="1234836" y="0"/>
                </a:lnTo>
                <a:lnTo>
                  <a:pt x="1234836" y="1234835"/>
                </a:lnTo>
                <a:lnTo>
                  <a:pt x="0" y="12348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6" id="66"/>
          <p:cNvSpPr/>
          <p:nvPr/>
        </p:nvSpPr>
        <p:spPr>
          <a:xfrm flipH="false" flipV="false" rot="0">
            <a:off x="314168" y="490275"/>
            <a:ext cx="1181637" cy="1137738"/>
          </a:xfrm>
          <a:custGeom>
            <a:avLst/>
            <a:gdLst/>
            <a:ahLst/>
            <a:cxnLst/>
            <a:rect r="r" b="b" t="t" l="l"/>
            <a:pathLst>
              <a:path h="1137738" w="1181637">
                <a:moveTo>
                  <a:pt x="0" y="0"/>
                </a:moveTo>
                <a:lnTo>
                  <a:pt x="1181638" y="0"/>
                </a:lnTo>
                <a:lnTo>
                  <a:pt x="1181638" y="1137738"/>
                </a:lnTo>
                <a:lnTo>
                  <a:pt x="0" y="11377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67" id="67"/>
          <p:cNvSpPr txBox="true"/>
          <p:nvPr/>
        </p:nvSpPr>
        <p:spPr>
          <a:xfrm rot="0">
            <a:off x="12916012" y="9763286"/>
            <a:ext cx="5052146" cy="3329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65"/>
              </a:lnSpc>
            </a:pPr>
            <a:r>
              <a:rPr lang="en-US" sz="1975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Silvia De Lucchi DVM, CVA CVBMA, CVTP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240463" y="3101499"/>
            <a:ext cx="2711788" cy="829645"/>
            <a:chOff x="0" y="0"/>
            <a:chExt cx="3452876" cy="105637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452876" cy="1056386"/>
            </a:xfrm>
            <a:custGeom>
              <a:avLst/>
              <a:gdLst/>
              <a:ahLst/>
              <a:cxnLst/>
              <a:rect r="r" b="b" t="t" l="l"/>
              <a:pathLst>
                <a:path h="1056386" w="3452876">
                  <a:moveTo>
                    <a:pt x="0" y="0"/>
                  </a:moveTo>
                  <a:lnTo>
                    <a:pt x="3452876" y="0"/>
                  </a:lnTo>
                  <a:lnTo>
                    <a:pt x="3452876" y="1056386"/>
                  </a:lnTo>
                  <a:lnTo>
                    <a:pt x="0" y="10563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525" t="-1793" r="-564" b="-1702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5047093" y="9246288"/>
            <a:ext cx="8271941" cy="1163671"/>
            <a:chOff x="0" y="0"/>
            <a:chExt cx="7899400" cy="111126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63500" y="528701"/>
              <a:ext cx="7772400" cy="519049"/>
            </a:xfrm>
            <a:custGeom>
              <a:avLst/>
              <a:gdLst/>
              <a:ahLst/>
              <a:cxnLst/>
              <a:rect r="r" b="b" t="t" l="l"/>
              <a:pathLst>
                <a:path h="519049" w="7772400">
                  <a:moveTo>
                    <a:pt x="0" y="519049"/>
                  </a:moveTo>
                  <a:lnTo>
                    <a:pt x="7772400" y="519049"/>
                  </a:lnTo>
                  <a:lnTo>
                    <a:pt x="77724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D224A"/>
            </a:solid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3500" y="63500"/>
              <a:ext cx="7772400" cy="465201"/>
            </a:xfrm>
            <a:custGeom>
              <a:avLst/>
              <a:gdLst/>
              <a:ahLst/>
              <a:cxnLst/>
              <a:rect r="r" b="b" t="t" l="l"/>
              <a:pathLst>
                <a:path h="465201" w="7772400">
                  <a:moveTo>
                    <a:pt x="0" y="465201"/>
                  </a:moveTo>
                  <a:lnTo>
                    <a:pt x="7772400" y="465201"/>
                  </a:lnTo>
                  <a:lnTo>
                    <a:pt x="77724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CFB2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5113586" y="9389163"/>
            <a:ext cx="8138954" cy="487100"/>
            <a:chOff x="0" y="0"/>
            <a:chExt cx="10363200" cy="62021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0363200" cy="620268"/>
            </a:xfrm>
            <a:custGeom>
              <a:avLst/>
              <a:gdLst/>
              <a:ahLst/>
              <a:cxnLst/>
              <a:rect r="r" b="b" t="t" l="l"/>
              <a:pathLst>
                <a:path h="620268" w="10363200">
                  <a:moveTo>
                    <a:pt x="0" y="0"/>
                  </a:moveTo>
                  <a:lnTo>
                    <a:pt x="10363200" y="0"/>
                  </a:lnTo>
                  <a:lnTo>
                    <a:pt x="10363200" y="620268"/>
                  </a:lnTo>
                  <a:lnTo>
                    <a:pt x="0" y="6202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68" t="-2747" r="-168" b="-2831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4955979" y="-57721"/>
            <a:ext cx="6616002" cy="1597120"/>
            <a:chOff x="0" y="0"/>
            <a:chExt cx="6318034" cy="1525194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317996" cy="1525143"/>
            </a:xfrm>
            <a:custGeom>
              <a:avLst/>
              <a:gdLst/>
              <a:ahLst/>
              <a:cxnLst/>
              <a:rect r="r" b="b" t="t" l="l"/>
              <a:pathLst>
                <a:path h="1525143" w="6317996">
                  <a:moveTo>
                    <a:pt x="0" y="1525143"/>
                  </a:moveTo>
                  <a:lnTo>
                    <a:pt x="6317996" y="1525143"/>
                  </a:lnTo>
                  <a:lnTo>
                    <a:pt x="631799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274E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5061092" y="3886040"/>
            <a:ext cx="8271941" cy="5587312"/>
            <a:chOff x="0" y="0"/>
            <a:chExt cx="7899400" cy="5335676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63500" y="2688844"/>
              <a:ext cx="7772400" cy="2583307"/>
            </a:xfrm>
            <a:custGeom>
              <a:avLst/>
              <a:gdLst/>
              <a:ahLst/>
              <a:cxnLst/>
              <a:rect r="r" b="b" t="t" l="l"/>
              <a:pathLst>
                <a:path h="2583307" w="7772400">
                  <a:moveTo>
                    <a:pt x="0" y="0"/>
                  </a:moveTo>
                  <a:lnTo>
                    <a:pt x="0" y="2583307"/>
                  </a:lnTo>
                  <a:lnTo>
                    <a:pt x="7772400" y="2583307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DCDCDC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63500" y="63500"/>
              <a:ext cx="2956052" cy="5208651"/>
            </a:xfrm>
            <a:custGeom>
              <a:avLst/>
              <a:gdLst/>
              <a:ahLst/>
              <a:cxnLst/>
              <a:rect r="r" b="b" t="t" l="l"/>
              <a:pathLst>
                <a:path h="5208651" w="2956052">
                  <a:moveTo>
                    <a:pt x="0" y="0"/>
                  </a:moveTo>
                  <a:lnTo>
                    <a:pt x="0" y="5208651"/>
                  </a:lnTo>
                  <a:lnTo>
                    <a:pt x="2416048" y="5208651"/>
                  </a:lnTo>
                  <a:cubicBezTo>
                    <a:pt x="2714244" y="5208651"/>
                    <a:pt x="2956052" y="4966843"/>
                    <a:pt x="2956052" y="4668647"/>
                  </a:cubicBezTo>
                  <a:lnTo>
                    <a:pt x="2956052" y="540004"/>
                  </a:lnTo>
                  <a:cubicBezTo>
                    <a:pt x="2956052" y="241808"/>
                    <a:pt x="2714244" y="0"/>
                    <a:pt x="2416048" y="0"/>
                  </a:cubicBezTo>
                  <a:close/>
                </a:path>
              </a:pathLst>
            </a:custGeom>
            <a:solidFill>
              <a:srgbClr val="44274E"/>
            </a:solid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8333410" y="7288293"/>
            <a:ext cx="615359" cy="615369"/>
            <a:chOff x="0" y="0"/>
            <a:chExt cx="783526" cy="783539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783463" cy="783590"/>
            </a:xfrm>
            <a:custGeom>
              <a:avLst/>
              <a:gdLst/>
              <a:ahLst/>
              <a:cxnLst/>
              <a:rect r="r" b="b" t="t" l="l"/>
              <a:pathLst>
                <a:path h="783590" w="783463">
                  <a:moveTo>
                    <a:pt x="391795" y="0"/>
                  </a:moveTo>
                  <a:cubicBezTo>
                    <a:pt x="175387" y="0"/>
                    <a:pt x="0" y="175387"/>
                    <a:pt x="0" y="391795"/>
                  </a:cubicBezTo>
                  <a:cubicBezTo>
                    <a:pt x="0" y="608203"/>
                    <a:pt x="175387" y="783590"/>
                    <a:pt x="391795" y="783590"/>
                  </a:cubicBezTo>
                  <a:cubicBezTo>
                    <a:pt x="608203" y="783590"/>
                    <a:pt x="783463" y="608076"/>
                    <a:pt x="783463" y="391795"/>
                  </a:cubicBezTo>
                  <a:cubicBezTo>
                    <a:pt x="783463" y="175514"/>
                    <a:pt x="608076" y="0"/>
                    <a:pt x="391795" y="0"/>
                  </a:cubicBezTo>
                  <a:close/>
                </a:path>
              </a:pathLst>
            </a:custGeom>
            <a:blipFill>
              <a:blip r:embed="rId4"/>
              <a:stretch>
                <a:fillRect l="0" t="-2166" r="-7" b="-2158"/>
              </a:stretch>
            </a:blip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8335326" y="7943429"/>
            <a:ext cx="611529" cy="611539"/>
            <a:chOff x="0" y="0"/>
            <a:chExt cx="778650" cy="778662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778764" cy="778764"/>
            </a:xfrm>
            <a:custGeom>
              <a:avLst/>
              <a:gdLst/>
              <a:ahLst/>
              <a:cxnLst/>
              <a:rect r="r" b="b" t="t" l="l"/>
              <a:pathLst>
                <a:path h="778764" w="778764">
                  <a:moveTo>
                    <a:pt x="345313" y="0"/>
                  </a:moveTo>
                  <a:cubicBezTo>
                    <a:pt x="164084" y="20193"/>
                    <a:pt x="20193" y="164084"/>
                    <a:pt x="0" y="345440"/>
                  </a:cubicBezTo>
                  <a:lnTo>
                    <a:pt x="0" y="433324"/>
                  </a:lnTo>
                  <a:cubicBezTo>
                    <a:pt x="20193" y="614553"/>
                    <a:pt x="164084" y="758444"/>
                    <a:pt x="345440" y="778764"/>
                  </a:cubicBezTo>
                  <a:lnTo>
                    <a:pt x="433324" y="778764"/>
                  </a:lnTo>
                  <a:cubicBezTo>
                    <a:pt x="614553" y="758571"/>
                    <a:pt x="758571" y="614680"/>
                    <a:pt x="778764" y="433324"/>
                  </a:cubicBezTo>
                  <a:lnTo>
                    <a:pt x="778764" y="345440"/>
                  </a:lnTo>
                  <a:cubicBezTo>
                    <a:pt x="758444" y="164084"/>
                    <a:pt x="614553" y="20193"/>
                    <a:pt x="433324" y="0"/>
                  </a:cubicBezTo>
                  <a:close/>
                </a:path>
              </a:pathLst>
            </a:custGeom>
            <a:blipFill>
              <a:blip r:embed="rId5"/>
              <a:stretch>
                <a:fillRect l="-1" t="0" r="14" b="13"/>
              </a:stretch>
            </a:blip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8335326" y="8596650"/>
            <a:ext cx="611529" cy="611539"/>
            <a:chOff x="0" y="0"/>
            <a:chExt cx="778650" cy="778662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778510" cy="778510"/>
            </a:xfrm>
            <a:custGeom>
              <a:avLst/>
              <a:gdLst/>
              <a:ahLst/>
              <a:cxnLst/>
              <a:rect r="r" b="b" t="t" l="l"/>
              <a:pathLst>
                <a:path h="778510" w="778510">
                  <a:moveTo>
                    <a:pt x="345440" y="0"/>
                  </a:moveTo>
                  <a:cubicBezTo>
                    <a:pt x="164211" y="20193"/>
                    <a:pt x="20193" y="164084"/>
                    <a:pt x="0" y="345313"/>
                  </a:cubicBezTo>
                  <a:lnTo>
                    <a:pt x="0" y="433197"/>
                  </a:lnTo>
                  <a:cubicBezTo>
                    <a:pt x="20193" y="614426"/>
                    <a:pt x="164084" y="758317"/>
                    <a:pt x="345313" y="778510"/>
                  </a:cubicBezTo>
                  <a:lnTo>
                    <a:pt x="433197" y="778510"/>
                  </a:lnTo>
                  <a:cubicBezTo>
                    <a:pt x="614426" y="758317"/>
                    <a:pt x="758317" y="614426"/>
                    <a:pt x="778510" y="433197"/>
                  </a:cubicBezTo>
                  <a:lnTo>
                    <a:pt x="778510" y="345313"/>
                  </a:lnTo>
                  <a:cubicBezTo>
                    <a:pt x="758444" y="164084"/>
                    <a:pt x="614426" y="20193"/>
                    <a:pt x="433197" y="0"/>
                  </a:cubicBezTo>
                  <a:close/>
                </a:path>
              </a:pathLst>
            </a:custGeom>
            <a:blipFill>
              <a:blip r:embed="rId6"/>
              <a:stretch>
                <a:fillRect l="-1" t="0" r="-18" b="-19"/>
              </a:stretch>
            </a:blipFill>
          </p:spPr>
        </p:sp>
      </p:grpSp>
      <p:sp>
        <p:nvSpPr>
          <p:cNvPr name="TextBox 20" id="20"/>
          <p:cNvSpPr txBox="true"/>
          <p:nvPr/>
        </p:nvSpPr>
        <p:spPr>
          <a:xfrm rot="0">
            <a:off x="5316033" y="4219439"/>
            <a:ext cx="2560649" cy="44946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45"/>
              </a:lnSpc>
            </a:pPr>
            <a:r>
              <a:rPr lang="en-US" b="true" sz="1675" spc="30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Curriculum</a:t>
            </a:r>
          </a:p>
          <a:p>
            <a:pPr algn="l">
              <a:lnSpc>
                <a:spcPts val="1850"/>
              </a:lnSpc>
            </a:pPr>
            <a:r>
              <a:rPr lang="en-US" sz="1047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Dr. </a:t>
            </a:r>
            <a:r>
              <a:rPr lang="en-US" sz="1047" i="true">
                <a:solidFill>
                  <a:srgbClr val="FFFFF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Han Ping</a:t>
            </a:r>
            <a:r>
              <a:rPr lang="en-US" sz="1047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’s Six System Introduction to </a:t>
            </a:r>
            <a:r>
              <a:rPr lang="en-US" sz="1047" i="true">
                <a:solidFill>
                  <a:srgbClr val="FFFFF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Tui-na</a:t>
            </a:r>
            <a:r>
              <a:rPr lang="en-US" sz="1047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in Small Animal </a:t>
            </a:r>
          </a:p>
          <a:p>
            <a:pPr algn="l">
              <a:lnSpc>
                <a:spcPts val="662"/>
              </a:lnSpc>
            </a:pPr>
            <a:r>
              <a:rPr lang="en-US" sz="1047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Practice</a:t>
            </a:r>
          </a:p>
          <a:p>
            <a:pPr algn="l">
              <a:lnSpc>
                <a:spcPts val="2617"/>
              </a:lnSpc>
            </a:pPr>
            <a:r>
              <a:rPr lang="en-US" sz="1047" i="true">
                <a:solidFill>
                  <a:srgbClr val="FFFFF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Tui-na</a:t>
            </a:r>
            <a:r>
              <a:rPr lang="en-US" sz="1047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Techniques in Dogs with Live Dog </a:t>
            </a:r>
          </a:p>
          <a:p>
            <a:pPr algn="l">
              <a:lnSpc>
                <a:spcPts val="523"/>
              </a:lnSpc>
            </a:pPr>
            <a:r>
              <a:rPr lang="en-US" sz="1047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Demos</a:t>
            </a:r>
          </a:p>
          <a:p>
            <a:pPr algn="l">
              <a:lnSpc>
                <a:spcPts val="2617"/>
              </a:lnSpc>
            </a:pPr>
            <a:r>
              <a:rPr lang="en-US" sz="1047" i="true">
                <a:solidFill>
                  <a:srgbClr val="FFFFF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Tui-na</a:t>
            </a:r>
            <a:r>
              <a:rPr lang="en-US" sz="1047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Techniques in Cats with Live Cat </a:t>
            </a:r>
          </a:p>
          <a:p>
            <a:pPr algn="l">
              <a:lnSpc>
                <a:spcPts val="523"/>
              </a:lnSpc>
            </a:pPr>
            <a:r>
              <a:rPr lang="en-US" sz="1047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Demo</a:t>
            </a:r>
          </a:p>
          <a:p>
            <a:pPr algn="l">
              <a:lnSpc>
                <a:spcPts val="2617"/>
              </a:lnSpc>
            </a:pPr>
            <a:r>
              <a:rPr lang="en-US" sz="1047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How to Integrate </a:t>
            </a:r>
            <a:r>
              <a:rPr lang="en-US" sz="1047" i="true">
                <a:solidFill>
                  <a:srgbClr val="FFFFF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Tui-na</a:t>
            </a:r>
            <a:r>
              <a:rPr lang="en-US" sz="1047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in Pain </a:t>
            </a:r>
          </a:p>
          <a:p>
            <a:pPr algn="l">
              <a:lnSpc>
                <a:spcPts val="523"/>
              </a:lnSpc>
            </a:pPr>
            <a:r>
              <a:rPr lang="en-US" sz="1047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Management and Neurological Cases in </a:t>
            </a:r>
          </a:p>
          <a:p>
            <a:pPr algn="l">
              <a:lnSpc>
                <a:spcPts val="1989"/>
              </a:lnSpc>
            </a:pPr>
            <a:r>
              <a:rPr lang="en-US" sz="1047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Dogs and Cats</a:t>
            </a:r>
          </a:p>
          <a:p>
            <a:pPr algn="l">
              <a:lnSpc>
                <a:spcPts val="1711"/>
              </a:lnSpc>
            </a:pPr>
            <a:r>
              <a:rPr lang="en-US" sz="1047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How to Use </a:t>
            </a:r>
            <a:r>
              <a:rPr lang="en-US" sz="1047" i="true">
                <a:solidFill>
                  <a:srgbClr val="FFFFF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Tui-na</a:t>
            </a:r>
            <a:r>
              <a:rPr lang="en-US" sz="1047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to Help TCVM </a:t>
            </a:r>
          </a:p>
          <a:p>
            <a:pPr algn="l">
              <a:lnSpc>
                <a:spcPts val="802"/>
              </a:lnSpc>
            </a:pPr>
            <a:r>
              <a:rPr lang="en-US" sz="1047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Doctors</a:t>
            </a:r>
          </a:p>
          <a:p>
            <a:pPr algn="l">
              <a:lnSpc>
                <a:spcPts val="2617"/>
              </a:lnSpc>
            </a:pPr>
            <a:r>
              <a:rPr lang="en-US" sz="1047" i="true">
                <a:solidFill>
                  <a:srgbClr val="FFFFF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Tui-na</a:t>
            </a:r>
            <a:r>
              <a:rPr lang="en-US" sz="1047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Tools for Geriatrics and End-of-</a:t>
            </a:r>
          </a:p>
          <a:p>
            <a:pPr algn="l">
              <a:lnSpc>
                <a:spcPts val="523"/>
              </a:lnSpc>
            </a:pPr>
            <a:r>
              <a:rPr lang="en-US" sz="1047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Life Care</a:t>
            </a:r>
          </a:p>
          <a:p>
            <a:pPr algn="l">
              <a:lnSpc>
                <a:spcPts val="2617"/>
              </a:lnSpc>
            </a:pPr>
            <a:r>
              <a:rPr lang="en-US" sz="1047" i="true">
                <a:solidFill>
                  <a:srgbClr val="FFFFF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Bai-dong-fa</a:t>
            </a:r>
          </a:p>
          <a:p>
            <a:pPr algn="l">
              <a:lnSpc>
                <a:spcPts val="1082"/>
              </a:lnSpc>
            </a:pPr>
            <a:r>
              <a:rPr lang="en-US" sz="1047" i="true">
                <a:solidFill>
                  <a:srgbClr val="FFFFF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Mo-ca-fa</a:t>
            </a:r>
          </a:p>
          <a:p>
            <a:pPr algn="l">
              <a:lnSpc>
                <a:spcPts val="2617"/>
              </a:lnSpc>
            </a:pPr>
            <a:r>
              <a:rPr lang="en-US" sz="1047" i="true">
                <a:solidFill>
                  <a:srgbClr val="FFFFF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Ji-ya-fa</a:t>
            </a:r>
            <a:r>
              <a:rPr lang="en-US" sz="1047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and </a:t>
            </a:r>
            <a:r>
              <a:rPr lang="en-US" sz="1047" i="true">
                <a:solidFill>
                  <a:srgbClr val="FFFFF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Zhen-dong-fa</a:t>
            </a:r>
          </a:p>
          <a:p>
            <a:pPr algn="l">
              <a:lnSpc>
                <a:spcPts val="1082"/>
              </a:lnSpc>
            </a:pPr>
            <a:r>
              <a:rPr lang="en-US" sz="1047" i="true">
                <a:solidFill>
                  <a:srgbClr val="FFFFF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Kou-ji-fa</a:t>
            </a:r>
            <a:r>
              <a:rPr lang="en-US" sz="1047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Special Manipulations and </a:t>
            </a:r>
          </a:p>
          <a:p>
            <a:pPr algn="l">
              <a:lnSpc>
                <a:spcPts val="1430"/>
              </a:lnSpc>
            </a:pPr>
            <a:r>
              <a:rPr lang="en-US" sz="1047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Putting Together All Techniques</a:t>
            </a:r>
          </a:p>
          <a:p>
            <a:pPr algn="l">
              <a:lnSpc>
                <a:spcPts val="2270"/>
              </a:lnSpc>
            </a:pPr>
            <a:r>
              <a:rPr lang="en-US" sz="1047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Practice </a:t>
            </a:r>
            <a:r>
              <a:rPr lang="en-US" sz="1047" i="true">
                <a:solidFill>
                  <a:srgbClr val="FFFFF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Tui-na</a:t>
            </a:r>
            <a:r>
              <a:rPr lang="en-US" sz="1047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Techniques 1-6 on Dogs</a:t>
            </a:r>
          </a:p>
          <a:p>
            <a:pPr algn="l">
              <a:lnSpc>
                <a:spcPts val="1430"/>
              </a:lnSpc>
            </a:pPr>
            <a:r>
              <a:rPr lang="en-US" sz="1047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Review</a:t>
            </a:r>
          </a:p>
        </p:txBody>
      </p:sp>
      <p:sp>
        <p:nvSpPr>
          <p:cNvPr name="Freeform 21" id="21"/>
          <p:cNvSpPr/>
          <p:nvPr/>
        </p:nvSpPr>
        <p:spPr>
          <a:xfrm flipH="false" flipV="false" rot="0">
            <a:off x="5316033" y="6724575"/>
            <a:ext cx="2719069" cy="1430471"/>
          </a:xfrm>
          <a:custGeom>
            <a:avLst/>
            <a:gdLst/>
            <a:ahLst/>
            <a:cxnLst/>
            <a:rect r="r" b="b" t="t" l="l"/>
            <a:pathLst>
              <a:path h="1430471" w="2719069">
                <a:moveTo>
                  <a:pt x="0" y="0"/>
                </a:moveTo>
                <a:lnTo>
                  <a:pt x="2719069" y="0"/>
                </a:lnTo>
                <a:lnTo>
                  <a:pt x="2719069" y="1430472"/>
                </a:lnTo>
                <a:lnTo>
                  <a:pt x="0" y="14304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18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2" id="22"/>
          <p:cNvGrpSpPr/>
          <p:nvPr/>
        </p:nvGrpSpPr>
        <p:grpSpPr>
          <a:xfrm rot="0">
            <a:off x="5136332" y="1480491"/>
            <a:ext cx="8138954" cy="1621008"/>
            <a:chOff x="0" y="0"/>
            <a:chExt cx="10363200" cy="2064004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10363200" cy="2064004"/>
            </a:xfrm>
            <a:custGeom>
              <a:avLst/>
              <a:gdLst/>
              <a:ahLst/>
              <a:cxnLst/>
              <a:rect r="r" b="b" t="t" l="l"/>
              <a:pathLst>
                <a:path h="2064004" w="10363200">
                  <a:moveTo>
                    <a:pt x="0" y="0"/>
                  </a:moveTo>
                  <a:lnTo>
                    <a:pt x="10363200" y="0"/>
                  </a:lnTo>
                  <a:lnTo>
                    <a:pt x="10363200" y="2064004"/>
                  </a:lnTo>
                  <a:lnTo>
                    <a:pt x="0" y="20640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</p:grpSp>
      <p:sp>
        <p:nvSpPr>
          <p:cNvPr name="Freeform 24" id="24"/>
          <p:cNvSpPr/>
          <p:nvPr/>
        </p:nvSpPr>
        <p:spPr>
          <a:xfrm flipH="false" flipV="false" rot="0">
            <a:off x="11699756" y="118064"/>
            <a:ext cx="1217133" cy="1127754"/>
          </a:xfrm>
          <a:custGeom>
            <a:avLst/>
            <a:gdLst/>
            <a:ahLst/>
            <a:cxnLst/>
            <a:rect r="r" b="b" t="t" l="l"/>
            <a:pathLst>
              <a:path h="1127754" w="1217133">
                <a:moveTo>
                  <a:pt x="0" y="0"/>
                </a:moveTo>
                <a:lnTo>
                  <a:pt x="1217133" y="0"/>
                </a:lnTo>
                <a:lnTo>
                  <a:pt x="1217133" y="1127753"/>
                </a:lnTo>
                <a:lnTo>
                  <a:pt x="0" y="11277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5" id="25"/>
          <p:cNvGrpSpPr/>
          <p:nvPr/>
        </p:nvGrpSpPr>
        <p:grpSpPr>
          <a:xfrm rot="0">
            <a:off x="10556688" y="4118815"/>
            <a:ext cx="2164869" cy="2339833"/>
            <a:chOff x="0" y="0"/>
            <a:chExt cx="733077" cy="792325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733077" cy="792325"/>
            </a:xfrm>
            <a:custGeom>
              <a:avLst/>
              <a:gdLst/>
              <a:ahLst/>
              <a:cxnLst/>
              <a:rect r="r" b="b" t="t" l="l"/>
              <a:pathLst>
                <a:path h="792325" w="733077">
                  <a:moveTo>
                    <a:pt x="57219" y="0"/>
                  </a:moveTo>
                  <a:lnTo>
                    <a:pt x="675859" y="0"/>
                  </a:lnTo>
                  <a:cubicBezTo>
                    <a:pt x="707460" y="0"/>
                    <a:pt x="733077" y="25618"/>
                    <a:pt x="733077" y="57219"/>
                  </a:cubicBezTo>
                  <a:lnTo>
                    <a:pt x="733077" y="735106"/>
                  </a:lnTo>
                  <a:cubicBezTo>
                    <a:pt x="733077" y="750281"/>
                    <a:pt x="727049" y="764835"/>
                    <a:pt x="716318" y="775566"/>
                  </a:cubicBezTo>
                  <a:cubicBezTo>
                    <a:pt x="705588" y="786296"/>
                    <a:pt x="691034" y="792325"/>
                    <a:pt x="675859" y="792325"/>
                  </a:cubicBezTo>
                  <a:lnTo>
                    <a:pt x="57219" y="792325"/>
                  </a:lnTo>
                  <a:cubicBezTo>
                    <a:pt x="42043" y="792325"/>
                    <a:pt x="27490" y="786296"/>
                    <a:pt x="16759" y="775566"/>
                  </a:cubicBezTo>
                  <a:cubicBezTo>
                    <a:pt x="6028" y="764835"/>
                    <a:pt x="0" y="750281"/>
                    <a:pt x="0" y="735106"/>
                  </a:cubicBezTo>
                  <a:lnTo>
                    <a:pt x="0" y="57219"/>
                  </a:lnTo>
                  <a:cubicBezTo>
                    <a:pt x="0" y="42043"/>
                    <a:pt x="6028" y="27490"/>
                    <a:pt x="16759" y="16759"/>
                  </a:cubicBezTo>
                  <a:cubicBezTo>
                    <a:pt x="27490" y="6028"/>
                    <a:pt x="42043" y="0"/>
                    <a:pt x="57219" y="0"/>
                  </a:cubicBezTo>
                  <a:close/>
                </a:path>
              </a:pathLst>
            </a:custGeom>
            <a:solidFill>
              <a:srgbClr val="C41D1F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0" y="9525"/>
              <a:ext cx="733077" cy="7828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256"/>
                </a:lnSpc>
              </a:pPr>
            </a:p>
          </p:txBody>
        </p:sp>
      </p:grpSp>
      <p:sp>
        <p:nvSpPr>
          <p:cNvPr name="Freeform 28" id="28"/>
          <p:cNvSpPr/>
          <p:nvPr/>
        </p:nvSpPr>
        <p:spPr>
          <a:xfrm flipH="false" flipV="false" rot="0">
            <a:off x="11571981" y="4197121"/>
            <a:ext cx="1109476" cy="1109476"/>
          </a:xfrm>
          <a:custGeom>
            <a:avLst/>
            <a:gdLst/>
            <a:ahLst/>
            <a:cxnLst/>
            <a:rect r="r" b="b" t="t" l="l"/>
            <a:pathLst>
              <a:path h="1109476" w="1109476">
                <a:moveTo>
                  <a:pt x="0" y="0"/>
                </a:moveTo>
                <a:lnTo>
                  <a:pt x="1109476" y="0"/>
                </a:lnTo>
                <a:lnTo>
                  <a:pt x="1109476" y="1109476"/>
                </a:lnTo>
                <a:lnTo>
                  <a:pt x="0" y="11094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20999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10682269" y="5898263"/>
            <a:ext cx="355616" cy="351171"/>
          </a:xfrm>
          <a:custGeom>
            <a:avLst/>
            <a:gdLst/>
            <a:ahLst/>
            <a:cxnLst/>
            <a:rect r="r" b="b" t="t" l="l"/>
            <a:pathLst>
              <a:path h="351171" w="355616">
                <a:moveTo>
                  <a:pt x="0" y="0"/>
                </a:moveTo>
                <a:lnTo>
                  <a:pt x="355616" y="0"/>
                </a:lnTo>
                <a:lnTo>
                  <a:pt x="355616" y="351171"/>
                </a:lnTo>
                <a:lnTo>
                  <a:pt x="0" y="35117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0" id="30"/>
          <p:cNvSpPr txBox="true"/>
          <p:nvPr/>
        </p:nvSpPr>
        <p:spPr>
          <a:xfrm rot="0">
            <a:off x="10879836" y="8162793"/>
            <a:ext cx="1664985" cy="9752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59"/>
              </a:lnSpc>
            </a:pPr>
            <a:r>
              <a:rPr lang="en-US" b="true" sz="1256">
                <a:solidFill>
                  <a:srgbClr val="44274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€1,250.00 </a:t>
            </a:r>
          </a:p>
          <a:p>
            <a:pPr algn="l">
              <a:lnSpc>
                <a:spcPts val="1256"/>
              </a:lnSpc>
            </a:pPr>
            <a:r>
              <a:rPr lang="en-US" sz="1047">
                <a:solidFill>
                  <a:srgbClr val="44274E"/>
                </a:solidFill>
                <a:latin typeface="Open Sans"/>
                <a:ea typeface="Open Sans"/>
                <a:cs typeface="Open Sans"/>
                <a:sym typeface="Open Sans"/>
              </a:rPr>
              <a:t>Includesthe CCTVT Certification Fee</a:t>
            </a:r>
          </a:p>
          <a:p>
            <a:pPr algn="l">
              <a:lnSpc>
                <a:spcPts val="2617"/>
              </a:lnSpc>
            </a:pPr>
            <a:r>
              <a:rPr lang="en-US" sz="1047">
                <a:solidFill>
                  <a:srgbClr val="44274E"/>
                </a:solidFill>
                <a:latin typeface="Open Sans"/>
                <a:ea typeface="Open Sans"/>
                <a:cs typeface="Open Sans"/>
                <a:sym typeface="Open Sans"/>
              </a:rPr>
              <a:t>For veterinary technicians </a:t>
            </a:r>
          </a:p>
          <a:p>
            <a:pPr algn="l">
              <a:lnSpc>
                <a:spcPts val="523"/>
              </a:lnSpc>
            </a:pPr>
            <a:r>
              <a:rPr lang="en-US" sz="1047">
                <a:solidFill>
                  <a:srgbClr val="44274E"/>
                </a:solidFill>
                <a:latin typeface="Open Sans"/>
                <a:ea typeface="Open Sans"/>
                <a:cs typeface="Open Sans"/>
                <a:sym typeface="Open Sans"/>
              </a:rPr>
              <a:t>and assistants only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8333410" y="3590087"/>
            <a:ext cx="4142239" cy="76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17"/>
              </a:lnSpc>
            </a:pPr>
            <a:r>
              <a:rPr lang="en-US" b="true" sz="1256">
                <a:solidFill>
                  <a:srgbClr val="41254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Hybrid course with 1 online and 1 on-site modules. 22 hours including 8 hours of hands-on labs in:</a:t>
            </a:r>
          </a:p>
          <a:p>
            <a:pPr algn="l">
              <a:lnSpc>
                <a:spcPts val="3141"/>
              </a:lnSpc>
            </a:pPr>
            <a:r>
              <a:rPr lang="en-US" sz="1256">
                <a:solidFill>
                  <a:srgbClr val="44274E"/>
                </a:solidFill>
                <a:latin typeface="Open Sans"/>
                <a:ea typeface="Open Sans"/>
                <a:cs typeface="Open Sans"/>
                <a:sym typeface="Open Sans"/>
              </a:rPr>
              <a:t>• Canine </a:t>
            </a:r>
            <a:r>
              <a:rPr lang="en-US" sz="1256" i="true">
                <a:solidFill>
                  <a:srgbClr val="44274E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Tui-na</a:t>
            </a:r>
            <a:r>
              <a:rPr lang="en-US" sz="1256">
                <a:solidFill>
                  <a:srgbClr val="44274E"/>
                </a:solidFill>
                <a:latin typeface="Open Sans"/>
                <a:ea typeface="Open Sans"/>
                <a:cs typeface="Open Sans"/>
                <a:sym typeface="Open Sans"/>
              </a:rPr>
              <a:t> (Chinese 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8484221" y="4427587"/>
            <a:ext cx="1430012" cy="5047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28"/>
              </a:lnSpc>
            </a:pPr>
            <a:r>
              <a:rPr lang="en-US" sz="1256">
                <a:solidFill>
                  <a:srgbClr val="44274E"/>
                </a:solidFill>
                <a:latin typeface="Open Sans"/>
                <a:ea typeface="Open Sans"/>
                <a:cs typeface="Open Sans"/>
                <a:sym typeface="Open Sans"/>
              </a:rPr>
              <a:t>Medical Massage </a:t>
            </a:r>
          </a:p>
          <a:p>
            <a:pPr algn="l">
              <a:lnSpc>
                <a:spcPts val="2387"/>
              </a:lnSpc>
            </a:pPr>
            <a:r>
              <a:rPr lang="en-US" sz="1256">
                <a:solidFill>
                  <a:srgbClr val="44274E"/>
                </a:solidFill>
                <a:latin typeface="Open Sans"/>
                <a:ea typeface="Open Sans"/>
                <a:cs typeface="Open Sans"/>
                <a:sym typeface="Open Sans"/>
              </a:rPr>
              <a:t>and Manipulation) </a:t>
            </a:r>
          </a:p>
          <a:p>
            <a:pPr algn="l">
              <a:lnSpc>
                <a:spcPts val="628"/>
              </a:lnSpc>
            </a:pPr>
            <a:r>
              <a:rPr lang="en-US" sz="1256">
                <a:solidFill>
                  <a:srgbClr val="44274E"/>
                </a:solidFill>
                <a:latin typeface="Open Sans"/>
                <a:ea typeface="Open Sans"/>
                <a:cs typeface="Open Sans"/>
                <a:sym typeface="Open Sans"/>
              </a:rPr>
              <a:t>techniques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0716438" y="4359093"/>
            <a:ext cx="1821360" cy="6084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37"/>
              </a:lnSpc>
            </a:pPr>
            <a:r>
              <a:rPr lang="en-US" b="true" sz="1675" spc="30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Admission </a:t>
            </a:r>
          </a:p>
          <a:p>
            <a:pPr algn="l">
              <a:lnSpc>
                <a:spcPts val="3183"/>
              </a:lnSpc>
            </a:pPr>
            <a:r>
              <a:rPr lang="en-US" b="true" sz="1675" spc="30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Requirement</a:t>
            </a:r>
          </a:p>
          <a:p>
            <a:pPr algn="l">
              <a:lnSpc>
                <a:spcPts val="1256"/>
              </a:lnSpc>
            </a:pPr>
            <a:r>
              <a:rPr lang="en-US" sz="1047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Studentsmustcompletethe 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8333410" y="4858293"/>
            <a:ext cx="1798380" cy="3598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41"/>
              </a:lnSpc>
            </a:pPr>
            <a:r>
              <a:rPr lang="en-US" sz="1256">
                <a:solidFill>
                  <a:srgbClr val="44274E"/>
                </a:solidFill>
                <a:latin typeface="Open Sans"/>
                <a:ea typeface="Open Sans"/>
                <a:cs typeface="Open Sans"/>
                <a:sym typeface="Open Sans"/>
              </a:rPr>
              <a:t>• Contraindications for 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8484221" y="5287922"/>
            <a:ext cx="1203259" cy="1217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28"/>
              </a:lnSpc>
            </a:pPr>
            <a:r>
              <a:rPr lang="en-US" sz="1256">
                <a:solidFill>
                  <a:srgbClr val="44274E"/>
                </a:solidFill>
                <a:latin typeface="Open Sans"/>
                <a:ea typeface="Open Sans"/>
                <a:cs typeface="Open Sans"/>
                <a:sym typeface="Open Sans"/>
              </a:rPr>
              <a:t>manual therapy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1090002" y="5217824"/>
            <a:ext cx="35269" cy="887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3"/>
              </a:lnSpc>
            </a:pPr>
            <a:r>
              <a:rPr lang="en-US" b="true" sz="1047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8333410" y="5335618"/>
            <a:ext cx="1891659" cy="6457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41"/>
              </a:lnSpc>
            </a:pPr>
            <a:r>
              <a:rPr lang="en-US" sz="1256">
                <a:solidFill>
                  <a:srgbClr val="44274E"/>
                </a:solidFill>
                <a:latin typeface="Open Sans"/>
                <a:ea typeface="Open Sans"/>
                <a:cs typeface="Open Sans"/>
                <a:sym typeface="Open Sans"/>
              </a:rPr>
              <a:t>• Soft tissue assessment</a:t>
            </a:r>
          </a:p>
          <a:p>
            <a:pPr algn="l">
              <a:lnSpc>
                <a:spcPts val="628"/>
              </a:lnSpc>
            </a:pPr>
            <a:r>
              <a:rPr lang="en-US" sz="1256">
                <a:solidFill>
                  <a:srgbClr val="44274E"/>
                </a:solidFill>
                <a:latin typeface="Open Sans"/>
                <a:ea typeface="Open Sans"/>
                <a:cs typeface="Open Sans"/>
                <a:sym typeface="Open Sans"/>
              </a:rPr>
              <a:t>• How to teach </a:t>
            </a:r>
            <a:r>
              <a:rPr lang="en-US" sz="1256" i="true">
                <a:solidFill>
                  <a:srgbClr val="44274E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Tui-na</a:t>
            </a:r>
            <a:r>
              <a:rPr lang="en-US" sz="1256">
                <a:solidFill>
                  <a:srgbClr val="44274E"/>
                </a:solidFill>
                <a:latin typeface="Open Sans"/>
                <a:ea typeface="Open Sans"/>
                <a:cs typeface="Open Sans"/>
                <a:sym typeface="Open Sans"/>
              </a:rPr>
              <a:t> to 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11194662" y="5485529"/>
            <a:ext cx="35269" cy="2887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17"/>
              </a:lnSpc>
            </a:pPr>
            <a:r>
              <a:rPr lang="en-US" b="true" sz="1047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8484221" y="5889144"/>
            <a:ext cx="486223" cy="2836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87"/>
              </a:lnSpc>
            </a:pPr>
            <a:r>
              <a:rPr lang="en-US" sz="1256">
                <a:solidFill>
                  <a:srgbClr val="44274E"/>
                </a:solidFill>
                <a:latin typeface="Open Sans"/>
                <a:ea typeface="Open Sans"/>
                <a:cs typeface="Open Sans"/>
                <a:sym typeface="Open Sans"/>
              </a:rPr>
              <a:t>clients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8333410" y="6194015"/>
            <a:ext cx="1398274" cy="2646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13"/>
              </a:lnSpc>
            </a:pPr>
            <a:r>
              <a:rPr lang="en-US" sz="1256">
                <a:solidFill>
                  <a:srgbClr val="44274E"/>
                </a:solidFill>
                <a:latin typeface="Open Sans"/>
                <a:ea typeface="Open Sans"/>
                <a:cs typeface="Open Sans"/>
                <a:sym typeface="Open Sans"/>
              </a:rPr>
              <a:t>• TCVM diagnoses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8333460" y="6846307"/>
            <a:ext cx="1055680" cy="2844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45"/>
              </a:lnSpc>
            </a:pPr>
            <a:r>
              <a:rPr lang="en-US" b="true" sz="1675" spc="31">
                <a:solidFill>
                  <a:srgbClr val="C41D1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Instructors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8333460" y="3227933"/>
            <a:ext cx="1611712" cy="2844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45"/>
              </a:lnSpc>
            </a:pPr>
            <a:r>
              <a:rPr lang="en-US" b="true" sz="1675" spc="33">
                <a:solidFill>
                  <a:srgbClr val="C41D1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Course Overview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10879836" y="6846307"/>
            <a:ext cx="1801621" cy="1194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45"/>
              </a:lnSpc>
            </a:pPr>
            <a:r>
              <a:rPr lang="en-US" b="true" sz="1675" spc="30">
                <a:solidFill>
                  <a:srgbClr val="D2232A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Schedule &amp; Tuition</a:t>
            </a:r>
          </a:p>
          <a:p>
            <a:pPr algn="l">
              <a:lnSpc>
                <a:spcPts val="1256"/>
              </a:lnSpc>
            </a:pPr>
            <a:r>
              <a:rPr lang="en-US" b="true" sz="1047">
                <a:solidFill>
                  <a:srgbClr val="44274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Online: </a:t>
            </a:r>
            <a:r>
              <a:rPr lang="en-US" sz="1047">
                <a:solidFill>
                  <a:srgbClr val="44274E"/>
                </a:solidFill>
                <a:latin typeface="Open Sans"/>
                <a:ea typeface="Open Sans"/>
                <a:cs typeface="Open Sans"/>
                <a:sym typeface="Open Sans"/>
              </a:rPr>
              <a:t>Sep 1 - Dec 31, 2026</a:t>
            </a:r>
          </a:p>
          <a:p>
            <a:pPr algn="l">
              <a:lnSpc>
                <a:spcPts val="2617"/>
              </a:lnSpc>
            </a:pPr>
            <a:r>
              <a:rPr lang="en-US" b="true" sz="1047">
                <a:solidFill>
                  <a:srgbClr val="44274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On-site in Treviso, ltaly: </a:t>
            </a:r>
          </a:p>
          <a:p>
            <a:pPr algn="l">
              <a:lnSpc>
                <a:spcPts val="523"/>
              </a:lnSpc>
            </a:pPr>
            <a:r>
              <a:rPr lang="en-US" sz="1047">
                <a:solidFill>
                  <a:srgbClr val="44274E"/>
                </a:solidFill>
                <a:latin typeface="Open Sans"/>
                <a:ea typeface="Open Sans"/>
                <a:cs typeface="Open Sans"/>
                <a:sym typeface="Open Sans"/>
              </a:rPr>
              <a:t>Dec 5 - 6, 2026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6473829" y="9956765"/>
            <a:ext cx="5418469" cy="2897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6"/>
              </a:lnSpc>
            </a:pPr>
            <a:r>
              <a:rPr lang="en-US" sz="1047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With questions or for more information, please visit</a:t>
            </a:r>
            <a:r>
              <a:rPr lang="en-US" sz="1047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  <a:hlinkClick r:id="rId16" tooltip="http://chiu.edu/courses/VTEC120_ITA"/>
              </a:rPr>
              <a:t> chiu.edu/courses/VTEC120_ITA</a:t>
            </a:r>
            <a:r>
              <a:rPr lang="en-US" sz="1047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or contact Dr. Silvia De Lucchi at</a:t>
            </a:r>
            <a:r>
              <a:rPr lang="en-US" sz="1047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  <a:hlinkClick r:id="rId17" tooltip="mailto:italy%40chiu.edu?subject="/>
              </a:rPr>
              <a:t> it</a:t>
            </a:r>
            <a:r>
              <a:rPr lang="en-US" sz="1047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  <a:hlinkClick r:id="rId18" tooltip="http://chiu.edu/courses/VTEC120_ITA"/>
              </a:rPr>
              <a:t>aly@chiu.edu.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10716438" y="5148226"/>
            <a:ext cx="1819595" cy="1583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56"/>
              </a:lnSpc>
            </a:pPr>
            <a:r>
              <a:rPr lang="en-US" b="true" sz="1047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TCVMforVetTechscourse</a:t>
            </a:r>
            <a:r>
              <a:rPr lang="en-US" sz="1047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10716438" y="5307814"/>
            <a:ext cx="922684" cy="1554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56"/>
              </a:lnSpc>
            </a:pPr>
            <a:r>
              <a:rPr lang="en-US" sz="1047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ORequivalent.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10716438" y="5485529"/>
            <a:ext cx="1711085" cy="2887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17"/>
              </a:lnSpc>
            </a:pPr>
            <a:r>
              <a:rPr lang="en-US" b="true" sz="1047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Online: Jun 3 - Sep 3, 2026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11089075" y="5860021"/>
            <a:ext cx="1134297" cy="4483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17"/>
              </a:lnSpc>
            </a:pPr>
            <a:r>
              <a:rPr lang="en-US" sz="1047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  <a:hlinkClick r:id="rId19" tooltip="http://chiu.edu/courses/VTEC100_USA_EN"/>
              </a:rPr>
              <a:t>chiu.edu/courses/</a:t>
            </a:r>
          </a:p>
          <a:p>
            <a:pPr algn="l">
              <a:lnSpc>
                <a:spcPts val="523"/>
              </a:lnSpc>
            </a:pPr>
            <a:r>
              <a:rPr lang="en-US" sz="1047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  <a:hlinkClick r:id="rId20" tooltip="http://chiu.edu/courses/VTEC100_USA_EN"/>
              </a:rPr>
              <a:t>VTEC100_USA_EN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5360169" y="130860"/>
            <a:ext cx="5952708" cy="1066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272"/>
              </a:lnSpc>
            </a:pPr>
            <a:r>
              <a:rPr lang="en-US" b="true" sz="3560" spc="64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2026 Certified Canine </a:t>
            </a:r>
            <a:r>
              <a:rPr lang="en-US" b="true" sz="3560" i="true" spc="64">
                <a:solidFill>
                  <a:srgbClr val="FFFFFF"/>
                </a:solidFill>
                <a:latin typeface="IBM Plex Sans Condensed Bold Italics"/>
                <a:ea typeface="IBM Plex Sans Condensed Bold Italics"/>
                <a:cs typeface="IBM Plex Sans Condensed Bold Italics"/>
                <a:sym typeface="IBM Plex Sans Condensed Bold Italics"/>
              </a:rPr>
              <a:t>Tui-na</a:t>
            </a:r>
            <a:r>
              <a:rPr lang="en-US" b="true" sz="3560" spc="64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 </a:t>
            </a:r>
          </a:p>
          <a:p>
            <a:pPr algn="just">
              <a:lnSpc>
                <a:spcPts val="4272"/>
              </a:lnSpc>
            </a:pPr>
            <a:r>
              <a:rPr lang="en-US" b="true" sz="3560" spc="64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rPr>
              <a:t>for Technicians (CCTVT)</a:t>
            </a:r>
          </a:p>
        </p:txBody>
      </p:sp>
      <p:sp>
        <p:nvSpPr>
          <p:cNvPr name="TextBox 50" id="50"/>
          <p:cNvSpPr txBox="true"/>
          <p:nvPr/>
        </p:nvSpPr>
        <p:spPr>
          <a:xfrm rot="0">
            <a:off x="5936169" y="3230275"/>
            <a:ext cx="1702059" cy="3273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87"/>
              </a:lnSpc>
            </a:pPr>
            <a:r>
              <a:rPr lang="en-US" b="true" sz="219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New Course</a:t>
            </a:r>
          </a:p>
        </p:txBody>
      </p:sp>
      <p:sp>
        <p:nvSpPr>
          <p:cNvPr name="TextBox 51" id="51"/>
          <p:cNvSpPr txBox="true"/>
          <p:nvPr/>
        </p:nvSpPr>
        <p:spPr>
          <a:xfrm rot="0">
            <a:off x="6179271" y="3513293"/>
            <a:ext cx="70538" cy="3108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68"/>
              </a:lnSpc>
            </a:pPr>
            <a:r>
              <a:rPr lang="en-US" b="true" sz="2094">
                <a:solidFill>
                  <a:srgbClr val="FFFFFF"/>
                </a:solidFill>
                <a:latin typeface="Open Sans Semi-Bold"/>
                <a:ea typeface="Open Sans Semi-Bold"/>
                <a:cs typeface="Open Sans Semi-Bold"/>
                <a:sym typeface="Open Sans Semi-Bold"/>
              </a:rPr>
              <a:t> </a:t>
            </a:r>
          </a:p>
        </p:txBody>
      </p:sp>
      <p:sp>
        <p:nvSpPr>
          <p:cNvPr name="TextBox 52" id="52"/>
          <p:cNvSpPr txBox="true"/>
          <p:nvPr/>
        </p:nvSpPr>
        <p:spPr>
          <a:xfrm rot="0">
            <a:off x="6235535" y="3415593"/>
            <a:ext cx="886328" cy="3680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32"/>
              </a:lnSpc>
            </a:pPr>
            <a:r>
              <a:rPr lang="en-US" b="true" sz="2094">
                <a:solidFill>
                  <a:srgbClr val="FFFFFF"/>
                </a:solidFill>
                <a:latin typeface="Open Sans Semi-Bold"/>
                <a:ea typeface="Open Sans Semi-Bold"/>
                <a:cs typeface="Open Sans Semi-Bold"/>
                <a:sym typeface="Open Sans Semi-Bold"/>
              </a:rPr>
              <a:t>in Italy</a:t>
            </a:r>
          </a:p>
        </p:txBody>
      </p:sp>
      <p:sp>
        <p:nvSpPr>
          <p:cNvPr name="TextBox 53" id="53"/>
          <p:cNvSpPr txBox="true"/>
          <p:nvPr/>
        </p:nvSpPr>
        <p:spPr>
          <a:xfrm rot="0">
            <a:off x="9038986" y="8067539"/>
            <a:ext cx="1035642" cy="1873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38"/>
              </a:lnSpc>
            </a:pPr>
            <a:r>
              <a:rPr lang="en-US" b="true" sz="1068">
                <a:solidFill>
                  <a:srgbClr val="44274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Dr. Stacie Atria</a:t>
            </a:r>
          </a:p>
        </p:txBody>
      </p:sp>
      <p:sp>
        <p:nvSpPr>
          <p:cNvPr name="TextBox 54" id="54"/>
          <p:cNvSpPr txBox="true"/>
          <p:nvPr/>
        </p:nvSpPr>
        <p:spPr>
          <a:xfrm rot="0">
            <a:off x="9334861" y="8256520"/>
            <a:ext cx="31738" cy="1675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57"/>
              </a:lnSpc>
            </a:pPr>
            <a:r>
              <a:rPr lang="en-US" sz="942">
                <a:solidFill>
                  <a:srgbClr val="44274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</p:txBody>
      </p:sp>
      <p:sp>
        <p:nvSpPr>
          <p:cNvPr name="TextBox 55" id="55"/>
          <p:cNvSpPr txBox="true"/>
          <p:nvPr/>
        </p:nvSpPr>
        <p:spPr>
          <a:xfrm rot="0">
            <a:off x="9038986" y="8708342"/>
            <a:ext cx="1306282" cy="1873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38"/>
              </a:lnSpc>
            </a:pPr>
            <a:r>
              <a:rPr lang="en-US" b="true" sz="1068">
                <a:solidFill>
                  <a:srgbClr val="44274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Dr. Silvia De Lucchi</a:t>
            </a:r>
          </a:p>
        </p:txBody>
      </p:sp>
      <p:sp>
        <p:nvSpPr>
          <p:cNvPr name="TextBox 56" id="56"/>
          <p:cNvSpPr txBox="true"/>
          <p:nvPr/>
        </p:nvSpPr>
        <p:spPr>
          <a:xfrm rot="0">
            <a:off x="9334861" y="8897343"/>
            <a:ext cx="31738" cy="1675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57"/>
              </a:lnSpc>
            </a:pPr>
            <a:r>
              <a:rPr lang="en-US" sz="942">
                <a:solidFill>
                  <a:srgbClr val="44274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</p:txBody>
      </p:sp>
      <p:sp>
        <p:nvSpPr>
          <p:cNvPr name="TextBox 57" id="57"/>
          <p:cNvSpPr txBox="true"/>
          <p:nvPr/>
        </p:nvSpPr>
        <p:spPr>
          <a:xfrm rot="0">
            <a:off x="9038986" y="7430286"/>
            <a:ext cx="1470378" cy="1777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30"/>
              </a:lnSpc>
            </a:pPr>
            <a:r>
              <a:rPr lang="en-US" b="true" sz="1068">
                <a:solidFill>
                  <a:srgbClr val="44274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Dr. Riccarda Iannotta</a:t>
            </a:r>
          </a:p>
        </p:txBody>
      </p:sp>
      <p:sp>
        <p:nvSpPr>
          <p:cNvPr name="TextBox 58" id="58"/>
          <p:cNvSpPr txBox="true"/>
          <p:nvPr/>
        </p:nvSpPr>
        <p:spPr>
          <a:xfrm rot="0">
            <a:off x="9334861" y="7606550"/>
            <a:ext cx="31738" cy="1579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61"/>
              </a:lnSpc>
            </a:pPr>
            <a:r>
              <a:rPr lang="en-US" sz="942">
                <a:solidFill>
                  <a:srgbClr val="44274E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</p:txBody>
      </p:sp>
      <p:sp>
        <p:nvSpPr>
          <p:cNvPr name="TextBox 59" id="59"/>
          <p:cNvSpPr txBox="true"/>
          <p:nvPr/>
        </p:nvSpPr>
        <p:spPr>
          <a:xfrm rot="0">
            <a:off x="9038986" y="8897343"/>
            <a:ext cx="1038445" cy="1675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19"/>
              </a:lnSpc>
            </a:pPr>
            <a:r>
              <a:rPr lang="en-US" sz="942">
                <a:solidFill>
                  <a:srgbClr val="44274E"/>
                </a:solidFill>
                <a:latin typeface="Open Sans"/>
                <a:ea typeface="Open Sans"/>
                <a:cs typeface="Open Sans"/>
                <a:sym typeface="Open Sans"/>
              </a:rPr>
              <a:t>DVM,CVA,CVBMA</a:t>
            </a:r>
          </a:p>
        </p:txBody>
      </p:sp>
      <p:sp>
        <p:nvSpPr>
          <p:cNvPr name="TextBox 60" id="60"/>
          <p:cNvSpPr txBox="true"/>
          <p:nvPr/>
        </p:nvSpPr>
        <p:spPr>
          <a:xfrm rot="0">
            <a:off x="9038986" y="7597025"/>
            <a:ext cx="1313504" cy="1675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19"/>
              </a:lnSpc>
            </a:pPr>
            <a:r>
              <a:rPr lang="en-US" sz="942">
                <a:solidFill>
                  <a:srgbClr val="44274E"/>
                </a:solidFill>
                <a:latin typeface="Open Sans"/>
                <a:ea typeface="Open Sans"/>
                <a:cs typeface="Open Sans"/>
                <a:sym typeface="Open Sans"/>
              </a:rPr>
              <a:t>DVM,CVA,CVMB,CVTP</a:t>
            </a:r>
          </a:p>
        </p:txBody>
      </p:sp>
      <p:sp>
        <p:nvSpPr>
          <p:cNvPr name="TextBox 61" id="61"/>
          <p:cNvSpPr txBox="true"/>
          <p:nvPr/>
        </p:nvSpPr>
        <p:spPr>
          <a:xfrm rot="0">
            <a:off x="9038986" y="8256520"/>
            <a:ext cx="1418133" cy="1675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19"/>
              </a:lnSpc>
            </a:pPr>
            <a:r>
              <a:rPr lang="en-US" sz="942">
                <a:solidFill>
                  <a:srgbClr val="44274E"/>
                </a:solidFill>
                <a:latin typeface="Open Sans"/>
                <a:ea typeface="Open Sans"/>
                <a:cs typeface="Open Sans"/>
                <a:sym typeface="Open Sans"/>
              </a:rPr>
              <a:t>DVM,CVA,CVMMP,CVTP</a:t>
            </a:r>
          </a:p>
        </p:txBody>
      </p:sp>
      <p:sp>
        <p:nvSpPr>
          <p:cNvPr name="TextBox 62" id="62"/>
          <p:cNvSpPr txBox="true"/>
          <p:nvPr/>
        </p:nvSpPr>
        <p:spPr>
          <a:xfrm rot="0">
            <a:off x="6235535" y="9435253"/>
            <a:ext cx="5656763" cy="3346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34"/>
              </a:lnSpc>
            </a:pPr>
            <a:r>
              <a:rPr lang="en-US" b="true" sz="1882">
                <a:solidFill>
                  <a:srgbClr val="BA2B2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€100 Discount for Tecnivet Association Member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6F9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4114800" y="4114800"/>
            <a:ext cx="10972800" cy="10972800"/>
            <a:chOff x="0" y="0"/>
            <a:chExt cx="14630400" cy="146304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4630400" cy="14630400"/>
            </a:xfrm>
            <a:custGeom>
              <a:avLst/>
              <a:gdLst/>
              <a:ahLst/>
              <a:cxnLst/>
              <a:rect r="r" b="b" t="t" l="l"/>
              <a:pathLst>
                <a:path h="14630400" w="14630400">
                  <a:moveTo>
                    <a:pt x="0" y="7315200"/>
                  </a:moveTo>
                  <a:cubicBezTo>
                    <a:pt x="0" y="3275076"/>
                    <a:pt x="3275076" y="0"/>
                    <a:pt x="7315200" y="0"/>
                  </a:cubicBezTo>
                  <a:cubicBezTo>
                    <a:pt x="11355324" y="0"/>
                    <a:pt x="14630400" y="3275076"/>
                    <a:pt x="14630400" y="7315200"/>
                  </a:cubicBezTo>
                  <a:cubicBezTo>
                    <a:pt x="14630400" y="11355324"/>
                    <a:pt x="11355324" y="14630400"/>
                    <a:pt x="7315200" y="14630400"/>
                  </a:cubicBezTo>
                  <a:cubicBezTo>
                    <a:pt x="3275076" y="14630400"/>
                    <a:pt x="0" y="11355324"/>
                    <a:pt x="0" y="7315200"/>
                  </a:cubicBezTo>
                  <a:close/>
                </a:path>
              </a:pathLst>
            </a:custGeom>
            <a:solidFill>
              <a:srgbClr val="065A82">
                <a:alpha val="15686"/>
              </a:srgbClr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2755880" y="-2743200"/>
            <a:ext cx="8229600" cy="8229600"/>
            <a:chOff x="0" y="0"/>
            <a:chExt cx="10972800" cy="1097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0972800" cy="10972800"/>
            </a:xfrm>
            <a:custGeom>
              <a:avLst/>
              <a:gdLst/>
              <a:ahLst/>
              <a:cxnLst/>
              <a:rect r="r" b="b" t="t" l="l"/>
              <a:pathLst>
                <a:path h="10972800" w="10972800">
                  <a:moveTo>
                    <a:pt x="0" y="5486400"/>
                  </a:moveTo>
                  <a:cubicBezTo>
                    <a:pt x="0" y="2456307"/>
                    <a:pt x="2456307" y="0"/>
                    <a:pt x="5486400" y="0"/>
                  </a:cubicBezTo>
                  <a:cubicBezTo>
                    <a:pt x="8516493" y="0"/>
                    <a:pt x="10972800" y="2456307"/>
                    <a:pt x="10972800" y="5486400"/>
                  </a:cubicBezTo>
                  <a:cubicBezTo>
                    <a:pt x="10972800" y="8516493"/>
                    <a:pt x="8516493" y="10972800"/>
                    <a:pt x="5486400" y="10972800"/>
                  </a:cubicBezTo>
                  <a:cubicBezTo>
                    <a:pt x="2456307" y="10972800"/>
                    <a:pt x="0" y="8516493"/>
                    <a:pt x="0" y="5486400"/>
                  </a:cubicBezTo>
                  <a:close/>
                </a:path>
              </a:pathLst>
            </a:custGeom>
            <a:solidFill>
              <a:srgbClr val="0EA5B7">
                <a:alpha val="5882"/>
              </a:srgbClr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960120" y="-2475250"/>
            <a:ext cx="7314412" cy="10655320"/>
            <a:chOff x="0" y="0"/>
            <a:chExt cx="9752550" cy="1420709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9752550" cy="14207093"/>
            </a:xfrm>
            <a:custGeom>
              <a:avLst/>
              <a:gdLst/>
              <a:ahLst/>
              <a:cxnLst/>
              <a:rect r="r" b="b" t="t" l="l"/>
              <a:pathLst>
                <a:path h="14207093" w="9752550">
                  <a:moveTo>
                    <a:pt x="0" y="0"/>
                  </a:moveTo>
                  <a:lnTo>
                    <a:pt x="9752550" y="0"/>
                  </a:lnTo>
                  <a:lnTo>
                    <a:pt x="9752550" y="14207093"/>
                  </a:lnTo>
                  <a:lnTo>
                    <a:pt x="0" y="14207093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-4558" t="0" r="-4558" b="0"/>
              </a:stretch>
            </a:blipFill>
          </p:spPr>
        </p:sp>
        <p:sp>
          <p:nvSpPr>
            <p:cNvPr name="TextBox 8" id="8"/>
            <p:cNvSpPr txBox="true"/>
            <p:nvPr/>
          </p:nvSpPr>
          <p:spPr>
            <a:xfrm>
              <a:off x="0" y="-19050"/>
              <a:ext cx="9752550" cy="14226143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17280"/>
                </a:lnSpc>
              </a:pPr>
              <a:r>
                <a:rPr lang="en-US" b="true" sz="14400" spc="1199">
                  <a:solidFill>
                    <a:srgbClr val="21295C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GRAZIE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106805" y="3115802"/>
            <a:ext cx="5360611" cy="2782078"/>
            <a:chOff x="0" y="0"/>
            <a:chExt cx="7147481" cy="3709438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7147482" cy="3709438"/>
            </a:xfrm>
            <a:custGeom>
              <a:avLst/>
              <a:gdLst/>
              <a:ahLst/>
              <a:cxnLst/>
              <a:rect r="r" b="b" t="t" l="l"/>
              <a:pathLst>
                <a:path h="3709438" w="7147482">
                  <a:moveTo>
                    <a:pt x="0" y="0"/>
                  </a:moveTo>
                  <a:lnTo>
                    <a:pt x="7147482" y="0"/>
                  </a:lnTo>
                  <a:lnTo>
                    <a:pt x="7147482" y="3709438"/>
                  </a:lnTo>
                  <a:lnTo>
                    <a:pt x="0" y="370943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0" t="-90879" r="-181452" b="-20460"/>
              </a:stretch>
            </a:blipFill>
          </p:spPr>
        </p:sp>
        <p:sp>
          <p:nvSpPr>
            <p:cNvPr name="TextBox 11" id="11"/>
            <p:cNvSpPr txBox="true"/>
            <p:nvPr/>
          </p:nvSpPr>
          <p:spPr>
            <a:xfrm>
              <a:off x="0" y="0"/>
              <a:ext cx="7147481" cy="370943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4559"/>
                </a:lnSpc>
              </a:pPr>
              <a:r>
                <a:rPr lang="en-US" sz="3799" i="true">
                  <a:solidFill>
                    <a:srgbClr val="065A82"/>
                  </a:solidFill>
                  <a:latin typeface="Cambria Italics"/>
                  <a:ea typeface="Cambria Italics"/>
                  <a:cs typeface="Cambria Italics"/>
                  <a:sym typeface="Cambria Italics"/>
                </a:rPr>
                <a:t>Domande &amp; discussione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087755" y="5065395"/>
            <a:ext cx="2076450" cy="101346"/>
            <a:chOff x="0" y="0"/>
            <a:chExt cx="2768600" cy="135128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12700" y="12700"/>
              <a:ext cx="2743200" cy="109728"/>
            </a:xfrm>
            <a:custGeom>
              <a:avLst/>
              <a:gdLst/>
              <a:ahLst/>
              <a:cxnLst/>
              <a:rect r="r" b="b" t="t" l="l"/>
              <a:pathLst>
                <a:path h="109728" w="2743200">
                  <a:moveTo>
                    <a:pt x="0" y="0"/>
                  </a:moveTo>
                  <a:lnTo>
                    <a:pt x="2743200" y="0"/>
                  </a:lnTo>
                  <a:lnTo>
                    <a:pt x="2743200" y="109728"/>
                  </a:lnTo>
                  <a:lnTo>
                    <a:pt x="0" y="109728"/>
                  </a:lnTo>
                  <a:close/>
                </a:path>
              </a:pathLst>
            </a:custGeom>
            <a:solidFill>
              <a:srgbClr val="065A82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768600" cy="135128"/>
            </a:xfrm>
            <a:custGeom>
              <a:avLst/>
              <a:gdLst/>
              <a:ahLst/>
              <a:cxnLst/>
              <a:rect r="r" b="b" t="t" l="l"/>
              <a:pathLst>
                <a:path h="135128" w="2768600">
                  <a:moveTo>
                    <a:pt x="12700" y="0"/>
                  </a:moveTo>
                  <a:lnTo>
                    <a:pt x="2755900" y="0"/>
                  </a:lnTo>
                  <a:cubicBezTo>
                    <a:pt x="2762885" y="0"/>
                    <a:pt x="2768600" y="5715"/>
                    <a:pt x="2768600" y="12700"/>
                  </a:cubicBezTo>
                  <a:lnTo>
                    <a:pt x="2768600" y="122428"/>
                  </a:lnTo>
                  <a:cubicBezTo>
                    <a:pt x="2768600" y="129413"/>
                    <a:pt x="2762885" y="135128"/>
                    <a:pt x="2755900" y="135128"/>
                  </a:cubicBezTo>
                  <a:lnTo>
                    <a:pt x="12700" y="135128"/>
                  </a:lnTo>
                  <a:cubicBezTo>
                    <a:pt x="5715" y="135128"/>
                    <a:pt x="0" y="129413"/>
                    <a:pt x="0" y="122428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22428"/>
                  </a:lnTo>
                  <a:lnTo>
                    <a:pt x="12700" y="122428"/>
                  </a:lnTo>
                  <a:lnTo>
                    <a:pt x="12700" y="109728"/>
                  </a:lnTo>
                  <a:lnTo>
                    <a:pt x="2755900" y="109728"/>
                  </a:lnTo>
                  <a:lnTo>
                    <a:pt x="2755900" y="122428"/>
                  </a:lnTo>
                  <a:lnTo>
                    <a:pt x="2743200" y="122428"/>
                  </a:lnTo>
                  <a:lnTo>
                    <a:pt x="2743200" y="12700"/>
                  </a:lnTo>
                  <a:lnTo>
                    <a:pt x="2755900" y="12700"/>
                  </a:lnTo>
                  <a:lnTo>
                    <a:pt x="275590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0EA5B7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1087755" y="4357155"/>
            <a:ext cx="5760720" cy="3081449"/>
            <a:chOff x="0" y="0"/>
            <a:chExt cx="7680960" cy="4108599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7680960" cy="4108599"/>
            </a:xfrm>
            <a:custGeom>
              <a:avLst/>
              <a:gdLst/>
              <a:ahLst/>
              <a:cxnLst/>
              <a:rect r="r" b="b" t="t" l="l"/>
              <a:pathLst>
                <a:path h="4108599" w="7680960">
                  <a:moveTo>
                    <a:pt x="0" y="0"/>
                  </a:moveTo>
                  <a:lnTo>
                    <a:pt x="7680960" y="0"/>
                  </a:lnTo>
                  <a:lnTo>
                    <a:pt x="7680960" y="4108599"/>
                  </a:lnTo>
                  <a:lnTo>
                    <a:pt x="0" y="4108599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0" t="-82050" r="-161904" b="-8757"/>
              </a:stretch>
            </a:blip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9525"/>
              <a:ext cx="7680960" cy="411812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5040"/>
                </a:lnSpc>
              </a:pPr>
              <a:r>
                <a:rPr lang="en-US" b="true" sz="4200">
                  <a:solidFill>
                    <a:srgbClr val="065A82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Dr.ssa Silvia De Lucchi</a:t>
              </a: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097280" y="6377940"/>
            <a:ext cx="16184880" cy="548640"/>
            <a:chOff x="0" y="0"/>
            <a:chExt cx="21579840" cy="73152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1579839" cy="731520"/>
            </a:xfrm>
            <a:custGeom>
              <a:avLst/>
              <a:gdLst/>
              <a:ahLst/>
              <a:cxnLst/>
              <a:rect r="r" b="b" t="t" l="l"/>
              <a:pathLst>
                <a:path h="731520" w="21579839">
                  <a:moveTo>
                    <a:pt x="0" y="0"/>
                  </a:moveTo>
                  <a:lnTo>
                    <a:pt x="21579839" y="0"/>
                  </a:lnTo>
                  <a:lnTo>
                    <a:pt x="21579839" y="731520"/>
                  </a:lnTo>
                  <a:lnTo>
                    <a:pt x="0" y="731520"/>
                  </a:lnTo>
                  <a:close/>
                </a:path>
              </a:pathLst>
            </a:custGeom>
            <a:solidFill>
              <a:srgbClr val="21295C">
                <a:alpha val="0"/>
              </a:srgbClr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57150"/>
              <a:ext cx="21579840" cy="78867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3119"/>
                </a:lnSpc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9043035" y="8460105"/>
            <a:ext cx="7562850" cy="1516170"/>
            <a:chOff x="0" y="0"/>
            <a:chExt cx="10083800" cy="202156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12700" y="17249"/>
              <a:ext cx="10058400" cy="1987062"/>
            </a:xfrm>
            <a:custGeom>
              <a:avLst/>
              <a:gdLst/>
              <a:ahLst/>
              <a:cxnLst/>
              <a:rect r="r" b="b" t="t" l="l"/>
              <a:pathLst>
                <a:path h="1987062" w="10058400">
                  <a:moveTo>
                    <a:pt x="0" y="248383"/>
                  </a:moveTo>
                  <a:cubicBezTo>
                    <a:pt x="0" y="111255"/>
                    <a:pt x="83058" y="0"/>
                    <a:pt x="185547" y="0"/>
                  </a:cubicBezTo>
                  <a:lnTo>
                    <a:pt x="9872853" y="0"/>
                  </a:lnTo>
                  <a:cubicBezTo>
                    <a:pt x="9975342" y="0"/>
                    <a:pt x="10058400" y="111255"/>
                    <a:pt x="10058400" y="248383"/>
                  </a:cubicBezTo>
                  <a:lnTo>
                    <a:pt x="10058400" y="1738679"/>
                  </a:lnTo>
                  <a:cubicBezTo>
                    <a:pt x="10058400" y="1875807"/>
                    <a:pt x="9975342" y="1987062"/>
                    <a:pt x="9872853" y="1987062"/>
                  </a:cubicBezTo>
                  <a:lnTo>
                    <a:pt x="185547" y="1987062"/>
                  </a:lnTo>
                  <a:cubicBezTo>
                    <a:pt x="83058" y="1987062"/>
                    <a:pt x="0" y="1875807"/>
                    <a:pt x="0" y="1738679"/>
                  </a:cubicBezTo>
                  <a:close/>
                </a:path>
              </a:pathLst>
            </a:custGeom>
            <a:solidFill>
              <a:srgbClr val="065A82">
                <a:alpha val="48627"/>
              </a:srgbClr>
            </a:solid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10083800" cy="2021560"/>
            </a:xfrm>
            <a:custGeom>
              <a:avLst/>
              <a:gdLst/>
              <a:ahLst/>
              <a:cxnLst/>
              <a:rect r="r" b="b" t="t" l="l"/>
              <a:pathLst>
                <a:path h="2021560" w="10083800">
                  <a:moveTo>
                    <a:pt x="0" y="265632"/>
                  </a:moveTo>
                  <a:cubicBezTo>
                    <a:pt x="0" y="118672"/>
                    <a:pt x="88900" y="0"/>
                    <a:pt x="198247" y="0"/>
                  </a:cubicBezTo>
                  <a:lnTo>
                    <a:pt x="9885553" y="0"/>
                  </a:lnTo>
                  <a:lnTo>
                    <a:pt x="9885553" y="17249"/>
                  </a:lnTo>
                  <a:lnTo>
                    <a:pt x="9885553" y="0"/>
                  </a:lnTo>
                  <a:cubicBezTo>
                    <a:pt x="9994900" y="0"/>
                    <a:pt x="10083800" y="118672"/>
                    <a:pt x="10083800" y="265632"/>
                  </a:cubicBezTo>
                  <a:lnTo>
                    <a:pt x="10071100" y="265632"/>
                  </a:lnTo>
                  <a:lnTo>
                    <a:pt x="10083800" y="265632"/>
                  </a:lnTo>
                  <a:lnTo>
                    <a:pt x="10083800" y="1755928"/>
                  </a:lnTo>
                  <a:lnTo>
                    <a:pt x="10071100" y="1755928"/>
                  </a:lnTo>
                  <a:lnTo>
                    <a:pt x="10083800" y="1755928"/>
                  </a:lnTo>
                  <a:cubicBezTo>
                    <a:pt x="10083800" y="1902888"/>
                    <a:pt x="9994900" y="2021560"/>
                    <a:pt x="9885553" y="2021560"/>
                  </a:cubicBezTo>
                  <a:lnTo>
                    <a:pt x="9885553" y="2004311"/>
                  </a:lnTo>
                  <a:lnTo>
                    <a:pt x="9885553" y="2021560"/>
                  </a:lnTo>
                  <a:lnTo>
                    <a:pt x="198247" y="2021560"/>
                  </a:lnTo>
                  <a:lnTo>
                    <a:pt x="198247" y="2004311"/>
                  </a:lnTo>
                  <a:lnTo>
                    <a:pt x="198247" y="2021560"/>
                  </a:lnTo>
                  <a:cubicBezTo>
                    <a:pt x="88900" y="2021560"/>
                    <a:pt x="0" y="1902888"/>
                    <a:pt x="0" y="1755928"/>
                  </a:cubicBezTo>
                  <a:lnTo>
                    <a:pt x="0" y="265632"/>
                  </a:lnTo>
                  <a:lnTo>
                    <a:pt x="12700" y="265632"/>
                  </a:lnTo>
                  <a:lnTo>
                    <a:pt x="0" y="265632"/>
                  </a:lnTo>
                  <a:moveTo>
                    <a:pt x="25400" y="265632"/>
                  </a:moveTo>
                  <a:lnTo>
                    <a:pt x="25400" y="1755928"/>
                  </a:lnTo>
                  <a:lnTo>
                    <a:pt x="12700" y="1755928"/>
                  </a:lnTo>
                  <a:lnTo>
                    <a:pt x="25400" y="1755928"/>
                  </a:lnTo>
                  <a:cubicBezTo>
                    <a:pt x="25400" y="1883397"/>
                    <a:pt x="102616" y="1987062"/>
                    <a:pt x="198247" y="1987062"/>
                  </a:cubicBezTo>
                  <a:lnTo>
                    <a:pt x="9885553" y="1987062"/>
                  </a:lnTo>
                  <a:cubicBezTo>
                    <a:pt x="9981185" y="1987062"/>
                    <a:pt x="10058400" y="1883397"/>
                    <a:pt x="10058400" y="1755928"/>
                  </a:cubicBezTo>
                  <a:lnTo>
                    <a:pt x="10058400" y="265632"/>
                  </a:lnTo>
                  <a:cubicBezTo>
                    <a:pt x="10058400" y="138163"/>
                    <a:pt x="9981184" y="34498"/>
                    <a:pt x="9885553" y="34498"/>
                  </a:cubicBezTo>
                  <a:lnTo>
                    <a:pt x="198247" y="34498"/>
                  </a:lnTo>
                  <a:lnTo>
                    <a:pt x="198247" y="17249"/>
                  </a:lnTo>
                  <a:lnTo>
                    <a:pt x="198247" y="34498"/>
                  </a:lnTo>
                  <a:cubicBezTo>
                    <a:pt x="102616" y="34498"/>
                    <a:pt x="25400" y="138163"/>
                    <a:pt x="25400" y="265632"/>
                  </a:cubicBezTo>
                  <a:close/>
                </a:path>
              </a:pathLst>
            </a:custGeom>
            <a:solidFill>
              <a:srgbClr val="0EA5B7"/>
            </a:solidFill>
          </p:spPr>
        </p:sp>
      </p:grpSp>
      <p:grpSp>
        <p:nvGrpSpPr>
          <p:cNvPr name="Group 24" id="24"/>
          <p:cNvGrpSpPr/>
          <p:nvPr/>
        </p:nvGrpSpPr>
        <p:grpSpPr>
          <a:xfrm rot="0">
            <a:off x="9043035" y="6926580"/>
            <a:ext cx="7562850" cy="1306830"/>
            <a:chOff x="0" y="0"/>
            <a:chExt cx="10083800" cy="174244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12700" y="14867"/>
              <a:ext cx="10058400" cy="1712706"/>
            </a:xfrm>
            <a:custGeom>
              <a:avLst/>
              <a:gdLst/>
              <a:ahLst/>
              <a:cxnLst/>
              <a:rect r="r" b="b" t="t" l="l"/>
              <a:pathLst>
                <a:path h="1712706" w="10058400">
                  <a:moveTo>
                    <a:pt x="0" y="214088"/>
                  </a:moveTo>
                  <a:cubicBezTo>
                    <a:pt x="0" y="95894"/>
                    <a:pt x="83058" y="0"/>
                    <a:pt x="185547" y="0"/>
                  </a:cubicBezTo>
                  <a:lnTo>
                    <a:pt x="9872853" y="0"/>
                  </a:lnTo>
                  <a:cubicBezTo>
                    <a:pt x="9975342" y="0"/>
                    <a:pt x="10058400" y="95894"/>
                    <a:pt x="10058400" y="214088"/>
                  </a:cubicBezTo>
                  <a:lnTo>
                    <a:pt x="10058400" y="1498618"/>
                  </a:lnTo>
                  <a:cubicBezTo>
                    <a:pt x="10058400" y="1616812"/>
                    <a:pt x="9975342" y="1712706"/>
                    <a:pt x="9872853" y="1712706"/>
                  </a:cubicBezTo>
                  <a:lnTo>
                    <a:pt x="185547" y="1712706"/>
                  </a:lnTo>
                  <a:cubicBezTo>
                    <a:pt x="83058" y="1712706"/>
                    <a:pt x="0" y="1616812"/>
                    <a:pt x="0" y="1498618"/>
                  </a:cubicBezTo>
                  <a:close/>
                </a:path>
              </a:pathLst>
            </a:custGeom>
            <a:solidFill>
              <a:srgbClr val="065A82">
                <a:alpha val="48627"/>
              </a:srgbClr>
            </a:solid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10083800" cy="1742440"/>
            </a:xfrm>
            <a:custGeom>
              <a:avLst/>
              <a:gdLst/>
              <a:ahLst/>
              <a:cxnLst/>
              <a:rect r="r" b="b" t="t" l="l"/>
              <a:pathLst>
                <a:path h="1742440" w="10083800">
                  <a:moveTo>
                    <a:pt x="0" y="228955"/>
                  </a:moveTo>
                  <a:cubicBezTo>
                    <a:pt x="0" y="102287"/>
                    <a:pt x="88900" y="0"/>
                    <a:pt x="198247" y="0"/>
                  </a:cubicBezTo>
                  <a:lnTo>
                    <a:pt x="9885553" y="0"/>
                  </a:lnTo>
                  <a:lnTo>
                    <a:pt x="9885553" y="14867"/>
                  </a:lnTo>
                  <a:lnTo>
                    <a:pt x="9885553" y="0"/>
                  </a:lnTo>
                  <a:cubicBezTo>
                    <a:pt x="9994900" y="0"/>
                    <a:pt x="10083800" y="102287"/>
                    <a:pt x="10083800" y="228955"/>
                  </a:cubicBezTo>
                  <a:lnTo>
                    <a:pt x="10071100" y="228955"/>
                  </a:lnTo>
                  <a:lnTo>
                    <a:pt x="10083800" y="228955"/>
                  </a:lnTo>
                  <a:lnTo>
                    <a:pt x="10083800" y="1513485"/>
                  </a:lnTo>
                  <a:lnTo>
                    <a:pt x="10071100" y="1513485"/>
                  </a:lnTo>
                  <a:lnTo>
                    <a:pt x="10083800" y="1513485"/>
                  </a:lnTo>
                  <a:cubicBezTo>
                    <a:pt x="10083800" y="1640153"/>
                    <a:pt x="9994900" y="1742440"/>
                    <a:pt x="9885553" y="1742440"/>
                  </a:cubicBezTo>
                  <a:lnTo>
                    <a:pt x="9885553" y="1727573"/>
                  </a:lnTo>
                  <a:lnTo>
                    <a:pt x="9885553" y="1742440"/>
                  </a:lnTo>
                  <a:lnTo>
                    <a:pt x="198247" y="1742440"/>
                  </a:lnTo>
                  <a:lnTo>
                    <a:pt x="198247" y="1727573"/>
                  </a:lnTo>
                  <a:lnTo>
                    <a:pt x="198247" y="1742440"/>
                  </a:lnTo>
                  <a:cubicBezTo>
                    <a:pt x="88900" y="1742440"/>
                    <a:pt x="0" y="1640153"/>
                    <a:pt x="0" y="1513485"/>
                  </a:cubicBezTo>
                  <a:lnTo>
                    <a:pt x="0" y="228955"/>
                  </a:lnTo>
                  <a:lnTo>
                    <a:pt x="12700" y="228955"/>
                  </a:lnTo>
                  <a:lnTo>
                    <a:pt x="0" y="228955"/>
                  </a:lnTo>
                  <a:moveTo>
                    <a:pt x="25400" y="228955"/>
                  </a:moveTo>
                  <a:lnTo>
                    <a:pt x="25400" y="1513485"/>
                  </a:lnTo>
                  <a:lnTo>
                    <a:pt x="12700" y="1513485"/>
                  </a:lnTo>
                  <a:lnTo>
                    <a:pt x="25400" y="1513485"/>
                  </a:lnTo>
                  <a:cubicBezTo>
                    <a:pt x="25400" y="1623354"/>
                    <a:pt x="102616" y="1712706"/>
                    <a:pt x="198247" y="1712706"/>
                  </a:cubicBezTo>
                  <a:lnTo>
                    <a:pt x="9885553" y="1712706"/>
                  </a:lnTo>
                  <a:cubicBezTo>
                    <a:pt x="9981185" y="1712706"/>
                    <a:pt x="10058400" y="1623354"/>
                    <a:pt x="10058400" y="1513485"/>
                  </a:cubicBezTo>
                  <a:lnTo>
                    <a:pt x="10058400" y="228955"/>
                  </a:lnTo>
                  <a:cubicBezTo>
                    <a:pt x="10058400" y="119087"/>
                    <a:pt x="9981184" y="29734"/>
                    <a:pt x="9885553" y="29734"/>
                  </a:cubicBezTo>
                  <a:lnTo>
                    <a:pt x="198247" y="29734"/>
                  </a:lnTo>
                  <a:lnTo>
                    <a:pt x="198247" y="14867"/>
                  </a:lnTo>
                  <a:lnTo>
                    <a:pt x="198247" y="29734"/>
                  </a:lnTo>
                  <a:cubicBezTo>
                    <a:pt x="102616" y="29734"/>
                    <a:pt x="25400" y="119087"/>
                    <a:pt x="25400" y="228955"/>
                  </a:cubicBezTo>
                  <a:close/>
                </a:path>
              </a:pathLst>
            </a:custGeom>
            <a:solidFill>
              <a:srgbClr val="0EA5B7"/>
            </a:solidFill>
          </p:spPr>
        </p:sp>
      </p:grpSp>
      <p:grpSp>
        <p:nvGrpSpPr>
          <p:cNvPr name="Group 27" id="27"/>
          <p:cNvGrpSpPr/>
          <p:nvPr/>
        </p:nvGrpSpPr>
        <p:grpSpPr>
          <a:xfrm rot="0">
            <a:off x="1142212" y="6976110"/>
            <a:ext cx="7562850" cy="1257300"/>
            <a:chOff x="0" y="0"/>
            <a:chExt cx="10083800" cy="16764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12700" y="14304"/>
              <a:ext cx="10058400" cy="1647793"/>
            </a:xfrm>
            <a:custGeom>
              <a:avLst/>
              <a:gdLst/>
              <a:ahLst/>
              <a:cxnLst/>
              <a:rect r="r" b="b" t="t" l="l"/>
              <a:pathLst>
                <a:path h="1647793" w="10058400">
                  <a:moveTo>
                    <a:pt x="0" y="205974"/>
                  </a:moveTo>
                  <a:cubicBezTo>
                    <a:pt x="0" y="92259"/>
                    <a:pt x="83058" y="0"/>
                    <a:pt x="185547" y="0"/>
                  </a:cubicBezTo>
                  <a:lnTo>
                    <a:pt x="9872853" y="0"/>
                  </a:lnTo>
                  <a:cubicBezTo>
                    <a:pt x="9975342" y="0"/>
                    <a:pt x="10058400" y="92259"/>
                    <a:pt x="10058400" y="205974"/>
                  </a:cubicBezTo>
                  <a:lnTo>
                    <a:pt x="10058400" y="1441818"/>
                  </a:lnTo>
                  <a:cubicBezTo>
                    <a:pt x="10058400" y="1555533"/>
                    <a:pt x="9975342" y="1647792"/>
                    <a:pt x="9872853" y="1647792"/>
                  </a:cubicBezTo>
                  <a:lnTo>
                    <a:pt x="185547" y="1647792"/>
                  </a:lnTo>
                  <a:cubicBezTo>
                    <a:pt x="83058" y="1647792"/>
                    <a:pt x="0" y="1555533"/>
                    <a:pt x="0" y="1441818"/>
                  </a:cubicBezTo>
                  <a:close/>
                </a:path>
              </a:pathLst>
            </a:custGeom>
            <a:solidFill>
              <a:srgbClr val="065A82">
                <a:alpha val="48627"/>
              </a:srgbClr>
            </a:solidFill>
          </p:spPr>
        </p:sp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10083800" cy="1676400"/>
            </a:xfrm>
            <a:custGeom>
              <a:avLst/>
              <a:gdLst/>
              <a:ahLst/>
              <a:cxnLst/>
              <a:rect r="r" b="b" t="t" l="l"/>
              <a:pathLst>
                <a:path h="1676400" w="10083800">
                  <a:moveTo>
                    <a:pt x="0" y="220278"/>
                  </a:moveTo>
                  <a:cubicBezTo>
                    <a:pt x="0" y="98410"/>
                    <a:pt x="88900" y="0"/>
                    <a:pt x="198247" y="0"/>
                  </a:cubicBezTo>
                  <a:lnTo>
                    <a:pt x="9885553" y="0"/>
                  </a:lnTo>
                  <a:lnTo>
                    <a:pt x="9885553" y="14304"/>
                  </a:lnTo>
                  <a:lnTo>
                    <a:pt x="9885553" y="0"/>
                  </a:lnTo>
                  <a:cubicBezTo>
                    <a:pt x="9994900" y="0"/>
                    <a:pt x="10083800" y="98410"/>
                    <a:pt x="10083800" y="220278"/>
                  </a:cubicBezTo>
                  <a:lnTo>
                    <a:pt x="10071100" y="220278"/>
                  </a:lnTo>
                  <a:lnTo>
                    <a:pt x="10083800" y="220278"/>
                  </a:lnTo>
                  <a:lnTo>
                    <a:pt x="10083800" y="1456122"/>
                  </a:lnTo>
                  <a:lnTo>
                    <a:pt x="10071100" y="1456122"/>
                  </a:lnTo>
                  <a:lnTo>
                    <a:pt x="10083800" y="1456122"/>
                  </a:lnTo>
                  <a:cubicBezTo>
                    <a:pt x="10083800" y="1577990"/>
                    <a:pt x="9994900" y="1676400"/>
                    <a:pt x="9885553" y="1676400"/>
                  </a:cubicBezTo>
                  <a:lnTo>
                    <a:pt x="9885553" y="1662096"/>
                  </a:lnTo>
                  <a:lnTo>
                    <a:pt x="9885553" y="1676400"/>
                  </a:lnTo>
                  <a:lnTo>
                    <a:pt x="198247" y="1676400"/>
                  </a:lnTo>
                  <a:lnTo>
                    <a:pt x="198247" y="1662096"/>
                  </a:lnTo>
                  <a:lnTo>
                    <a:pt x="198247" y="1676400"/>
                  </a:lnTo>
                  <a:cubicBezTo>
                    <a:pt x="88900" y="1676400"/>
                    <a:pt x="0" y="1577990"/>
                    <a:pt x="0" y="1456122"/>
                  </a:cubicBezTo>
                  <a:lnTo>
                    <a:pt x="0" y="220278"/>
                  </a:lnTo>
                  <a:lnTo>
                    <a:pt x="12700" y="220278"/>
                  </a:lnTo>
                  <a:lnTo>
                    <a:pt x="0" y="220278"/>
                  </a:lnTo>
                  <a:moveTo>
                    <a:pt x="25400" y="220278"/>
                  </a:moveTo>
                  <a:lnTo>
                    <a:pt x="25400" y="1456122"/>
                  </a:lnTo>
                  <a:lnTo>
                    <a:pt x="12700" y="1456122"/>
                  </a:lnTo>
                  <a:lnTo>
                    <a:pt x="25400" y="1456122"/>
                  </a:lnTo>
                  <a:cubicBezTo>
                    <a:pt x="25400" y="1561827"/>
                    <a:pt x="102616" y="1647793"/>
                    <a:pt x="198247" y="1647793"/>
                  </a:cubicBezTo>
                  <a:lnTo>
                    <a:pt x="9885553" y="1647793"/>
                  </a:lnTo>
                  <a:cubicBezTo>
                    <a:pt x="9981185" y="1647793"/>
                    <a:pt x="10058400" y="1561827"/>
                    <a:pt x="10058400" y="1456122"/>
                  </a:cubicBezTo>
                  <a:lnTo>
                    <a:pt x="10058400" y="220278"/>
                  </a:lnTo>
                  <a:cubicBezTo>
                    <a:pt x="10058400" y="114573"/>
                    <a:pt x="9981184" y="28608"/>
                    <a:pt x="9885553" y="28608"/>
                  </a:cubicBezTo>
                  <a:lnTo>
                    <a:pt x="198247" y="28608"/>
                  </a:lnTo>
                  <a:lnTo>
                    <a:pt x="198247" y="14304"/>
                  </a:lnTo>
                  <a:lnTo>
                    <a:pt x="198247" y="28608"/>
                  </a:lnTo>
                  <a:cubicBezTo>
                    <a:pt x="102616" y="28608"/>
                    <a:pt x="25400" y="114573"/>
                    <a:pt x="25400" y="220278"/>
                  </a:cubicBezTo>
                  <a:close/>
                </a:path>
              </a:pathLst>
            </a:custGeom>
            <a:solidFill>
              <a:srgbClr val="0EA5B7"/>
            </a:solidFill>
          </p:spPr>
        </p:sp>
      </p:grpSp>
      <p:grpSp>
        <p:nvGrpSpPr>
          <p:cNvPr name="Group 30" id="30"/>
          <p:cNvGrpSpPr/>
          <p:nvPr/>
        </p:nvGrpSpPr>
        <p:grpSpPr>
          <a:xfrm rot="0">
            <a:off x="3727534" y="7219950"/>
            <a:ext cx="2392206" cy="960120"/>
            <a:chOff x="0" y="0"/>
            <a:chExt cx="3189608" cy="128016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3189608" cy="1280160"/>
            </a:xfrm>
            <a:custGeom>
              <a:avLst/>
              <a:gdLst/>
              <a:ahLst/>
              <a:cxnLst/>
              <a:rect r="r" b="b" t="t" l="l"/>
              <a:pathLst>
                <a:path h="1280160" w="3189608">
                  <a:moveTo>
                    <a:pt x="0" y="0"/>
                  </a:moveTo>
                  <a:lnTo>
                    <a:pt x="3189608" y="0"/>
                  </a:lnTo>
                  <a:lnTo>
                    <a:pt x="3189608" y="1280160"/>
                  </a:lnTo>
                  <a:lnTo>
                    <a:pt x="0" y="128016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0" t="-94745" r="-198148" b="-94745"/>
              </a:stretch>
            </a:blipFill>
          </p:spPr>
        </p:sp>
        <p:sp>
          <p:nvSpPr>
            <p:cNvPr name="TextBox 32" id="32"/>
            <p:cNvSpPr txBox="true"/>
            <p:nvPr/>
          </p:nvSpPr>
          <p:spPr>
            <a:xfrm>
              <a:off x="0" y="-47625"/>
              <a:ext cx="3189608" cy="132778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2760"/>
                </a:lnSpc>
              </a:pPr>
            </a:p>
            <a:p>
              <a:pPr algn="l">
                <a:lnSpc>
                  <a:spcPts val="2760"/>
                </a:lnSpc>
              </a:pPr>
              <a:r>
                <a:rPr lang="en-US" sz="2300" spc="142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italy@chiu.edu</a:t>
              </a:r>
            </a:p>
          </p:txBody>
        </p:sp>
      </p:grpSp>
      <p:grpSp>
        <p:nvGrpSpPr>
          <p:cNvPr name="Group 33" id="33"/>
          <p:cNvGrpSpPr/>
          <p:nvPr/>
        </p:nvGrpSpPr>
        <p:grpSpPr>
          <a:xfrm rot="0">
            <a:off x="10598533" y="6976110"/>
            <a:ext cx="4539839" cy="1680885"/>
            <a:chOff x="0" y="0"/>
            <a:chExt cx="6053118" cy="2241180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6053118" cy="2241180"/>
            </a:xfrm>
            <a:custGeom>
              <a:avLst/>
              <a:gdLst/>
              <a:ahLst/>
              <a:cxnLst/>
              <a:rect r="r" b="b" t="t" l="l"/>
              <a:pathLst>
                <a:path h="2241180" w="6053118">
                  <a:moveTo>
                    <a:pt x="0" y="0"/>
                  </a:moveTo>
                  <a:lnTo>
                    <a:pt x="6053118" y="0"/>
                  </a:lnTo>
                  <a:lnTo>
                    <a:pt x="6053118" y="2241180"/>
                  </a:lnTo>
                  <a:lnTo>
                    <a:pt x="0" y="224118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0" t="-54118" r="-57105" b="-11238"/>
              </a:stretch>
            </a:blipFill>
          </p:spPr>
        </p:sp>
        <p:sp>
          <p:nvSpPr>
            <p:cNvPr name="TextBox 35" id="35"/>
            <p:cNvSpPr txBox="true"/>
            <p:nvPr/>
          </p:nvSpPr>
          <p:spPr>
            <a:xfrm>
              <a:off x="0" y="-9525"/>
              <a:ext cx="6053118" cy="225070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2760"/>
                </a:lnSpc>
              </a:pPr>
              <a:r>
                <a:rPr lang="en-US" sz="2300" spc="131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  <a:hlinkClick r:id="rId4" tooltip="http://chiu.edu/courses/VTEC120_ITA"/>
                </a:rPr>
                <a:t>chiu.edu/courses/VTEC120_ITA</a:t>
              </a:r>
              <a:r>
                <a:rPr lang="en-US" sz="2300" spc="131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 </a:t>
              </a:r>
            </a:p>
          </p:txBody>
        </p:sp>
      </p:grpSp>
      <p:sp>
        <p:nvSpPr>
          <p:cNvPr name="Freeform 36" id="36"/>
          <p:cNvSpPr/>
          <p:nvPr/>
        </p:nvSpPr>
        <p:spPr>
          <a:xfrm flipH="false" flipV="false" rot="0">
            <a:off x="9258457" y="1632152"/>
            <a:ext cx="10084624" cy="5294428"/>
          </a:xfrm>
          <a:custGeom>
            <a:avLst/>
            <a:gdLst/>
            <a:ahLst/>
            <a:cxnLst/>
            <a:rect r="r" b="b" t="t" l="l"/>
            <a:pathLst>
              <a:path h="5294428" w="10084624">
                <a:moveTo>
                  <a:pt x="0" y="0"/>
                </a:moveTo>
                <a:lnTo>
                  <a:pt x="10084624" y="0"/>
                </a:lnTo>
                <a:lnTo>
                  <a:pt x="10084624" y="5294428"/>
                </a:lnTo>
                <a:lnTo>
                  <a:pt x="0" y="52944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37" id="37"/>
          <p:cNvSpPr txBox="true"/>
          <p:nvPr/>
        </p:nvSpPr>
        <p:spPr>
          <a:xfrm rot="0">
            <a:off x="823902" y="6299835"/>
            <a:ext cx="4245727" cy="409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66"/>
              </a:lnSpc>
              <a:spcBef>
                <a:spcPct val="0"/>
              </a:spcBef>
            </a:pPr>
            <a:r>
              <a:rPr lang="en-US" b="true" sz="2638">
                <a:solidFill>
                  <a:srgbClr val="1C7293"/>
                </a:solidFill>
                <a:latin typeface="Cambria Bold"/>
                <a:ea typeface="Cambria Bold"/>
                <a:cs typeface="Cambria Bold"/>
                <a:sym typeface="Cambria Bold"/>
              </a:rPr>
              <a:t>DVM, CVA, CVBMA, CVTP</a:t>
            </a:r>
          </a:p>
        </p:txBody>
      </p:sp>
      <p:sp>
        <p:nvSpPr>
          <p:cNvPr name="Freeform 38" id="38"/>
          <p:cNvSpPr/>
          <p:nvPr/>
        </p:nvSpPr>
        <p:spPr>
          <a:xfrm flipH="false" flipV="false" rot="0">
            <a:off x="314168" y="490275"/>
            <a:ext cx="1181637" cy="1137738"/>
          </a:xfrm>
          <a:custGeom>
            <a:avLst/>
            <a:gdLst/>
            <a:ahLst/>
            <a:cxnLst/>
            <a:rect r="r" b="b" t="t" l="l"/>
            <a:pathLst>
              <a:path h="1137738" w="1181637">
                <a:moveTo>
                  <a:pt x="0" y="0"/>
                </a:moveTo>
                <a:lnTo>
                  <a:pt x="1181638" y="0"/>
                </a:lnTo>
                <a:lnTo>
                  <a:pt x="1181638" y="1137738"/>
                </a:lnTo>
                <a:lnTo>
                  <a:pt x="0" y="11377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0">
            <a:off x="16733322" y="480060"/>
            <a:ext cx="1234835" cy="1234835"/>
          </a:xfrm>
          <a:custGeom>
            <a:avLst/>
            <a:gdLst/>
            <a:ahLst/>
            <a:cxnLst/>
            <a:rect r="r" b="b" t="t" l="l"/>
            <a:pathLst>
              <a:path h="1234835" w="1234835">
                <a:moveTo>
                  <a:pt x="0" y="0"/>
                </a:moveTo>
                <a:lnTo>
                  <a:pt x="1234836" y="0"/>
                </a:lnTo>
                <a:lnTo>
                  <a:pt x="1234836" y="1234835"/>
                </a:lnTo>
                <a:lnTo>
                  <a:pt x="0" y="123483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grpSp>
        <p:nvGrpSpPr>
          <p:cNvPr name="Group 40" id="40"/>
          <p:cNvGrpSpPr/>
          <p:nvPr/>
        </p:nvGrpSpPr>
        <p:grpSpPr>
          <a:xfrm rot="0">
            <a:off x="1142212" y="8473440"/>
            <a:ext cx="7562850" cy="1502835"/>
            <a:chOff x="0" y="0"/>
            <a:chExt cx="10083800" cy="2003780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12700" y="17097"/>
              <a:ext cx="10058400" cy="1969586"/>
            </a:xfrm>
            <a:custGeom>
              <a:avLst/>
              <a:gdLst/>
              <a:ahLst/>
              <a:cxnLst/>
              <a:rect r="r" b="b" t="t" l="l"/>
              <a:pathLst>
                <a:path h="1969586" w="10058400">
                  <a:moveTo>
                    <a:pt x="0" y="246198"/>
                  </a:moveTo>
                  <a:cubicBezTo>
                    <a:pt x="0" y="110276"/>
                    <a:pt x="83058" y="0"/>
                    <a:pt x="185547" y="0"/>
                  </a:cubicBezTo>
                  <a:lnTo>
                    <a:pt x="9872853" y="0"/>
                  </a:lnTo>
                  <a:cubicBezTo>
                    <a:pt x="9975342" y="0"/>
                    <a:pt x="10058400" y="110276"/>
                    <a:pt x="10058400" y="246198"/>
                  </a:cubicBezTo>
                  <a:lnTo>
                    <a:pt x="10058400" y="1723387"/>
                  </a:lnTo>
                  <a:cubicBezTo>
                    <a:pt x="10058400" y="1859309"/>
                    <a:pt x="9975342" y="1969586"/>
                    <a:pt x="9872853" y="1969586"/>
                  </a:cubicBezTo>
                  <a:lnTo>
                    <a:pt x="185547" y="1969586"/>
                  </a:lnTo>
                  <a:cubicBezTo>
                    <a:pt x="83058" y="1969586"/>
                    <a:pt x="0" y="1859309"/>
                    <a:pt x="0" y="1723387"/>
                  </a:cubicBezTo>
                  <a:close/>
                </a:path>
              </a:pathLst>
            </a:custGeom>
            <a:solidFill>
              <a:srgbClr val="065A82">
                <a:alpha val="48627"/>
              </a:srgbClr>
            </a:solidFill>
          </p:spPr>
        </p:sp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10083800" cy="2003780"/>
            </a:xfrm>
            <a:custGeom>
              <a:avLst/>
              <a:gdLst/>
              <a:ahLst/>
              <a:cxnLst/>
              <a:rect r="r" b="b" t="t" l="l"/>
              <a:pathLst>
                <a:path h="2003780" w="10083800">
                  <a:moveTo>
                    <a:pt x="0" y="263295"/>
                  </a:moveTo>
                  <a:cubicBezTo>
                    <a:pt x="0" y="117628"/>
                    <a:pt x="88900" y="0"/>
                    <a:pt x="198247" y="0"/>
                  </a:cubicBezTo>
                  <a:lnTo>
                    <a:pt x="9885553" y="0"/>
                  </a:lnTo>
                  <a:lnTo>
                    <a:pt x="9885553" y="17097"/>
                  </a:lnTo>
                  <a:lnTo>
                    <a:pt x="9885553" y="0"/>
                  </a:lnTo>
                  <a:cubicBezTo>
                    <a:pt x="9994900" y="0"/>
                    <a:pt x="10083800" y="117628"/>
                    <a:pt x="10083800" y="263295"/>
                  </a:cubicBezTo>
                  <a:lnTo>
                    <a:pt x="10071100" y="263295"/>
                  </a:lnTo>
                  <a:lnTo>
                    <a:pt x="10083800" y="263295"/>
                  </a:lnTo>
                  <a:lnTo>
                    <a:pt x="10083800" y="1740484"/>
                  </a:lnTo>
                  <a:lnTo>
                    <a:pt x="10071100" y="1740484"/>
                  </a:lnTo>
                  <a:lnTo>
                    <a:pt x="10083800" y="1740484"/>
                  </a:lnTo>
                  <a:cubicBezTo>
                    <a:pt x="10083800" y="1886152"/>
                    <a:pt x="9994900" y="2003780"/>
                    <a:pt x="9885553" y="2003780"/>
                  </a:cubicBezTo>
                  <a:lnTo>
                    <a:pt x="9885553" y="1986683"/>
                  </a:lnTo>
                  <a:lnTo>
                    <a:pt x="9885553" y="2003780"/>
                  </a:lnTo>
                  <a:lnTo>
                    <a:pt x="198247" y="2003780"/>
                  </a:lnTo>
                  <a:lnTo>
                    <a:pt x="198247" y="1986683"/>
                  </a:lnTo>
                  <a:lnTo>
                    <a:pt x="198247" y="2003780"/>
                  </a:lnTo>
                  <a:cubicBezTo>
                    <a:pt x="88900" y="2003780"/>
                    <a:pt x="0" y="1886152"/>
                    <a:pt x="0" y="1740484"/>
                  </a:cubicBezTo>
                  <a:lnTo>
                    <a:pt x="0" y="263295"/>
                  </a:lnTo>
                  <a:lnTo>
                    <a:pt x="12700" y="263295"/>
                  </a:lnTo>
                  <a:lnTo>
                    <a:pt x="0" y="263295"/>
                  </a:lnTo>
                  <a:moveTo>
                    <a:pt x="25400" y="263295"/>
                  </a:moveTo>
                  <a:lnTo>
                    <a:pt x="25400" y="1740484"/>
                  </a:lnTo>
                  <a:lnTo>
                    <a:pt x="12700" y="1740484"/>
                  </a:lnTo>
                  <a:lnTo>
                    <a:pt x="25400" y="1740484"/>
                  </a:lnTo>
                  <a:cubicBezTo>
                    <a:pt x="25400" y="1866832"/>
                    <a:pt x="102616" y="1969586"/>
                    <a:pt x="198247" y="1969586"/>
                  </a:cubicBezTo>
                  <a:lnTo>
                    <a:pt x="9885553" y="1969586"/>
                  </a:lnTo>
                  <a:cubicBezTo>
                    <a:pt x="9981185" y="1969586"/>
                    <a:pt x="10058400" y="1866832"/>
                    <a:pt x="10058400" y="1740484"/>
                  </a:cubicBezTo>
                  <a:lnTo>
                    <a:pt x="10058400" y="263295"/>
                  </a:lnTo>
                  <a:cubicBezTo>
                    <a:pt x="10058400" y="136948"/>
                    <a:pt x="9981184" y="34194"/>
                    <a:pt x="9885553" y="34194"/>
                  </a:cubicBezTo>
                  <a:lnTo>
                    <a:pt x="198247" y="34194"/>
                  </a:lnTo>
                  <a:lnTo>
                    <a:pt x="198247" y="17097"/>
                  </a:lnTo>
                  <a:lnTo>
                    <a:pt x="198247" y="34194"/>
                  </a:lnTo>
                  <a:cubicBezTo>
                    <a:pt x="102616" y="34194"/>
                    <a:pt x="25400" y="136948"/>
                    <a:pt x="25400" y="263295"/>
                  </a:cubicBezTo>
                  <a:close/>
                </a:path>
              </a:pathLst>
            </a:custGeom>
            <a:solidFill>
              <a:srgbClr val="0EA5B7"/>
            </a:solidFill>
          </p:spPr>
        </p:sp>
      </p:grpSp>
      <p:sp>
        <p:nvSpPr>
          <p:cNvPr name="TextBox 43" id="43"/>
          <p:cNvSpPr txBox="true"/>
          <p:nvPr/>
        </p:nvSpPr>
        <p:spPr>
          <a:xfrm rot="0">
            <a:off x="9131020" y="8993220"/>
            <a:ext cx="7474865" cy="8069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96"/>
              </a:lnSpc>
            </a:pPr>
            <a:r>
              <a:rPr lang="en-US" sz="2354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  <a:hlinkClick r:id="rId8" tooltip="https://www.instagram.com/chi_university_italy?igsh=MWV6MXBqc3F4Y24xZQ%3D%3D&amp;utm_source=qr"/>
              </a:rPr>
              <a:t>https://www.instagram.com/chi_university_italy?igsh=MWV6MXBqc3F4Y24xZQ%3D%3D&amp;utm_source=qr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1357634" y="8993220"/>
            <a:ext cx="7132006" cy="8069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96"/>
              </a:lnSpc>
            </a:pPr>
            <a:r>
              <a:rPr lang="en-US" sz="2354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https://www.facebook.com/share/1CXQFD9tPf/?mibextid=wwXIfr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2060768" y="7061835"/>
            <a:ext cx="5725738" cy="323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46"/>
              </a:lnSpc>
            </a:pPr>
            <a:r>
              <a:rPr lang="en-US" b="true" sz="1890">
                <a:solidFill>
                  <a:srgbClr val="21295C"/>
                </a:solidFill>
                <a:latin typeface="Cambria Bold"/>
                <a:ea typeface="Cambria Bold"/>
                <a:cs typeface="Cambria Bold"/>
                <a:sym typeface="Cambria Bold"/>
              </a:rPr>
              <a:t>EMAIL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10005583" y="7041449"/>
            <a:ext cx="5725738" cy="323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46"/>
              </a:lnSpc>
            </a:pPr>
            <a:r>
              <a:rPr lang="en-US" sz="1890" b="true">
                <a:solidFill>
                  <a:srgbClr val="21295C"/>
                </a:solidFill>
                <a:latin typeface="Cambria Bold"/>
                <a:ea typeface="Cambria Bold"/>
                <a:cs typeface="Cambria Bold"/>
                <a:sym typeface="Cambria Bold"/>
              </a:rPr>
              <a:t>SITO WEB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9961591" y="8553787"/>
            <a:ext cx="5725738" cy="323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46"/>
              </a:lnSpc>
            </a:pPr>
            <a:r>
              <a:rPr lang="en-US" sz="1890" b="true">
                <a:solidFill>
                  <a:srgbClr val="21295C"/>
                </a:solidFill>
                <a:latin typeface="Cambria Bold"/>
                <a:ea typeface="Cambria Bold"/>
                <a:cs typeface="Cambria Bold"/>
                <a:sym typeface="Cambria Bold"/>
              </a:rPr>
              <a:t>INSTAGRAM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2060768" y="8553787"/>
            <a:ext cx="5725738" cy="323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46"/>
              </a:lnSpc>
            </a:pPr>
            <a:r>
              <a:rPr lang="en-US" sz="1890" b="true">
                <a:solidFill>
                  <a:srgbClr val="21295C"/>
                </a:solidFill>
                <a:latin typeface="Cambria Bold"/>
                <a:ea typeface="Cambria Bold"/>
                <a:cs typeface="Cambria Bold"/>
                <a:sym typeface="Cambria Bold"/>
              </a:rPr>
              <a:t>FACEBOOK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7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733322" y="480060"/>
            <a:ext cx="1234835" cy="1234835"/>
          </a:xfrm>
          <a:custGeom>
            <a:avLst/>
            <a:gdLst/>
            <a:ahLst/>
            <a:cxnLst/>
            <a:rect r="r" b="b" t="t" l="l"/>
            <a:pathLst>
              <a:path h="1234835" w="1234835">
                <a:moveTo>
                  <a:pt x="0" y="0"/>
                </a:moveTo>
                <a:lnTo>
                  <a:pt x="1234836" y="0"/>
                </a:lnTo>
                <a:lnTo>
                  <a:pt x="1234836" y="1234835"/>
                </a:lnTo>
                <a:lnTo>
                  <a:pt x="0" y="12348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14168" y="490275"/>
            <a:ext cx="1181637" cy="1137738"/>
          </a:xfrm>
          <a:custGeom>
            <a:avLst/>
            <a:gdLst/>
            <a:ahLst/>
            <a:cxnLst/>
            <a:rect r="r" b="b" t="t" l="l"/>
            <a:pathLst>
              <a:path h="1137738" w="1181637">
                <a:moveTo>
                  <a:pt x="0" y="0"/>
                </a:moveTo>
                <a:lnTo>
                  <a:pt x="1181638" y="0"/>
                </a:lnTo>
                <a:lnTo>
                  <a:pt x="1181638" y="1137738"/>
                </a:lnTo>
                <a:lnTo>
                  <a:pt x="0" y="11377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-10106820">
            <a:off x="4855850" y="4845750"/>
            <a:ext cx="2568658" cy="3708103"/>
          </a:xfrm>
          <a:custGeom>
            <a:avLst/>
            <a:gdLst/>
            <a:ahLst/>
            <a:cxnLst/>
            <a:rect r="r" b="b" t="t" l="l"/>
            <a:pathLst>
              <a:path h="3708103" w="2568658">
                <a:moveTo>
                  <a:pt x="2568658" y="0"/>
                </a:moveTo>
                <a:lnTo>
                  <a:pt x="0" y="0"/>
                </a:lnTo>
                <a:lnTo>
                  <a:pt x="0" y="3708103"/>
                </a:lnTo>
                <a:lnTo>
                  <a:pt x="2568658" y="3708103"/>
                </a:lnTo>
                <a:lnTo>
                  <a:pt x="2568658" y="0"/>
                </a:lnTo>
                <a:close/>
              </a:path>
            </a:pathLst>
          </a:custGeom>
          <a:blipFill>
            <a:blip r:embed="rId4">
              <a:alphaModFix amt="36000"/>
            </a:blip>
            <a:stretch>
              <a:fillRect l="0" t="0" r="-144874" b="-135185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7310540">
            <a:off x="7865775" y="6559398"/>
            <a:ext cx="2568658" cy="3708103"/>
          </a:xfrm>
          <a:custGeom>
            <a:avLst/>
            <a:gdLst/>
            <a:ahLst/>
            <a:cxnLst/>
            <a:rect r="r" b="b" t="t" l="l"/>
            <a:pathLst>
              <a:path h="3708103" w="2568658">
                <a:moveTo>
                  <a:pt x="2568658" y="0"/>
                </a:moveTo>
                <a:lnTo>
                  <a:pt x="0" y="0"/>
                </a:lnTo>
                <a:lnTo>
                  <a:pt x="0" y="3708104"/>
                </a:lnTo>
                <a:lnTo>
                  <a:pt x="2568658" y="3708104"/>
                </a:lnTo>
                <a:lnTo>
                  <a:pt x="2568658" y="0"/>
                </a:lnTo>
                <a:close/>
              </a:path>
            </a:pathLst>
          </a:custGeom>
          <a:blipFill>
            <a:blip r:embed="rId5">
              <a:alphaModFix amt="36000"/>
            </a:blip>
            <a:stretch>
              <a:fillRect l="0" t="0" r="-144874" b="-135185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988551">
            <a:off x="5793527" y="1208060"/>
            <a:ext cx="2568658" cy="3708103"/>
          </a:xfrm>
          <a:custGeom>
            <a:avLst/>
            <a:gdLst/>
            <a:ahLst/>
            <a:cxnLst/>
            <a:rect r="r" b="b" t="t" l="l"/>
            <a:pathLst>
              <a:path h="3708103" w="2568658">
                <a:moveTo>
                  <a:pt x="0" y="0"/>
                </a:moveTo>
                <a:lnTo>
                  <a:pt x="2568658" y="0"/>
                </a:lnTo>
                <a:lnTo>
                  <a:pt x="2568658" y="3708103"/>
                </a:lnTo>
                <a:lnTo>
                  <a:pt x="0" y="37081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36000"/>
            </a:blip>
            <a:stretch>
              <a:fillRect l="0" t="0" r="-144874" b="-135185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3365751">
            <a:off x="10485072" y="4930564"/>
            <a:ext cx="2568658" cy="3708103"/>
          </a:xfrm>
          <a:custGeom>
            <a:avLst/>
            <a:gdLst/>
            <a:ahLst/>
            <a:cxnLst/>
            <a:rect r="r" b="b" t="t" l="l"/>
            <a:pathLst>
              <a:path h="3708103" w="2568658">
                <a:moveTo>
                  <a:pt x="2568658" y="0"/>
                </a:moveTo>
                <a:lnTo>
                  <a:pt x="0" y="0"/>
                </a:lnTo>
                <a:lnTo>
                  <a:pt x="0" y="3708104"/>
                </a:lnTo>
                <a:lnTo>
                  <a:pt x="2568658" y="3708104"/>
                </a:lnTo>
                <a:lnTo>
                  <a:pt x="2568658" y="0"/>
                </a:lnTo>
                <a:close/>
              </a:path>
            </a:pathLst>
          </a:custGeom>
          <a:blipFill>
            <a:blip r:embed="rId7">
              <a:alphaModFix amt="36000"/>
            </a:blip>
            <a:stretch>
              <a:fillRect l="0" t="0" r="-144874" b="-135185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-497650">
            <a:off x="9916357" y="1524254"/>
            <a:ext cx="2568658" cy="3708103"/>
          </a:xfrm>
          <a:custGeom>
            <a:avLst/>
            <a:gdLst/>
            <a:ahLst/>
            <a:cxnLst/>
            <a:rect r="r" b="b" t="t" l="l"/>
            <a:pathLst>
              <a:path h="3708103" w="2568658">
                <a:moveTo>
                  <a:pt x="2568658" y="0"/>
                </a:moveTo>
                <a:lnTo>
                  <a:pt x="0" y="0"/>
                </a:lnTo>
                <a:lnTo>
                  <a:pt x="0" y="3708103"/>
                </a:lnTo>
                <a:lnTo>
                  <a:pt x="2568658" y="3708103"/>
                </a:lnTo>
                <a:lnTo>
                  <a:pt x="2568658" y="0"/>
                </a:lnTo>
                <a:close/>
              </a:path>
            </a:pathLst>
          </a:custGeom>
          <a:blipFill>
            <a:blip r:embed="rId8">
              <a:alphaModFix amt="36000"/>
            </a:blip>
            <a:stretch>
              <a:fillRect l="0" t="0" r="-144874" b="-135185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1041341" y="3378305"/>
            <a:ext cx="2646433" cy="2646433"/>
          </a:xfrm>
          <a:custGeom>
            <a:avLst/>
            <a:gdLst/>
            <a:ahLst/>
            <a:cxnLst/>
            <a:rect r="r" b="b" t="t" l="l"/>
            <a:pathLst>
              <a:path h="2646433" w="2646433">
                <a:moveTo>
                  <a:pt x="0" y="0"/>
                </a:moveTo>
                <a:lnTo>
                  <a:pt x="2646433" y="0"/>
                </a:lnTo>
                <a:lnTo>
                  <a:pt x="2646433" y="2646433"/>
                </a:lnTo>
                <a:lnTo>
                  <a:pt x="0" y="264643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7542482" y="918345"/>
            <a:ext cx="2646433" cy="2646433"/>
          </a:xfrm>
          <a:custGeom>
            <a:avLst/>
            <a:gdLst/>
            <a:ahLst/>
            <a:cxnLst/>
            <a:rect r="r" b="b" t="t" l="l"/>
            <a:pathLst>
              <a:path h="2646433" w="2646433">
                <a:moveTo>
                  <a:pt x="0" y="0"/>
                </a:moveTo>
                <a:lnTo>
                  <a:pt x="2646433" y="0"/>
                </a:lnTo>
                <a:lnTo>
                  <a:pt x="2646433" y="2646432"/>
                </a:lnTo>
                <a:lnTo>
                  <a:pt x="0" y="264643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9662333" y="6992851"/>
            <a:ext cx="2646433" cy="2646433"/>
          </a:xfrm>
          <a:custGeom>
            <a:avLst/>
            <a:gdLst/>
            <a:ahLst/>
            <a:cxnLst/>
            <a:rect r="r" b="b" t="t" l="l"/>
            <a:pathLst>
              <a:path h="2646433" w="2646433">
                <a:moveTo>
                  <a:pt x="0" y="0"/>
                </a:moveTo>
                <a:lnTo>
                  <a:pt x="2646433" y="0"/>
                </a:lnTo>
                <a:lnTo>
                  <a:pt x="2646433" y="2646433"/>
                </a:lnTo>
                <a:lnTo>
                  <a:pt x="0" y="264643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5900699" y="6970932"/>
            <a:ext cx="2646433" cy="2646433"/>
          </a:xfrm>
          <a:custGeom>
            <a:avLst/>
            <a:gdLst/>
            <a:ahLst/>
            <a:cxnLst/>
            <a:rect r="r" b="b" t="t" l="l"/>
            <a:pathLst>
              <a:path h="2646433" w="2646433">
                <a:moveTo>
                  <a:pt x="0" y="0"/>
                </a:moveTo>
                <a:lnTo>
                  <a:pt x="2646432" y="0"/>
                </a:lnTo>
                <a:lnTo>
                  <a:pt x="2646432" y="2646433"/>
                </a:lnTo>
                <a:lnTo>
                  <a:pt x="0" y="264643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5900699" y="6970932"/>
            <a:ext cx="2712247" cy="2712247"/>
          </a:xfrm>
          <a:custGeom>
            <a:avLst/>
            <a:gdLst/>
            <a:ahLst/>
            <a:cxnLst/>
            <a:rect r="r" b="b" t="t" l="l"/>
            <a:pathLst>
              <a:path h="2712247" w="2712247">
                <a:moveTo>
                  <a:pt x="0" y="0"/>
                </a:moveTo>
                <a:lnTo>
                  <a:pt x="2712247" y="0"/>
                </a:lnTo>
                <a:lnTo>
                  <a:pt x="2712247" y="2712247"/>
                </a:lnTo>
                <a:lnTo>
                  <a:pt x="0" y="271224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4275590" y="3378305"/>
            <a:ext cx="2646433" cy="2646433"/>
          </a:xfrm>
          <a:custGeom>
            <a:avLst/>
            <a:gdLst/>
            <a:ahLst/>
            <a:cxnLst/>
            <a:rect r="r" b="b" t="t" l="l"/>
            <a:pathLst>
              <a:path h="2646433" w="2646433">
                <a:moveTo>
                  <a:pt x="0" y="0"/>
                </a:moveTo>
                <a:lnTo>
                  <a:pt x="2646433" y="0"/>
                </a:lnTo>
                <a:lnTo>
                  <a:pt x="2646433" y="2646433"/>
                </a:lnTo>
                <a:lnTo>
                  <a:pt x="0" y="264643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0248127" y="7566322"/>
            <a:ext cx="1571150" cy="2018452"/>
          </a:xfrm>
          <a:custGeom>
            <a:avLst/>
            <a:gdLst/>
            <a:ahLst/>
            <a:cxnLst/>
            <a:rect r="r" b="b" t="t" l="l"/>
            <a:pathLst>
              <a:path h="2018452" w="1571150">
                <a:moveTo>
                  <a:pt x="0" y="0"/>
                </a:moveTo>
                <a:lnTo>
                  <a:pt x="1571150" y="0"/>
                </a:lnTo>
                <a:lnTo>
                  <a:pt x="1571150" y="2018452"/>
                </a:lnTo>
                <a:lnTo>
                  <a:pt x="0" y="2018452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0" t="0" r="0" b="-37464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9662333" y="6933175"/>
            <a:ext cx="2712247" cy="2712247"/>
          </a:xfrm>
          <a:custGeom>
            <a:avLst/>
            <a:gdLst/>
            <a:ahLst/>
            <a:cxnLst/>
            <a:rect r="r" b="b" t="t" l="l"/>
            <a:pathLst>
              <a:path h="2712247" w="2712247">
                <a:moveTo>
                  <a:pt x="0" y="0"/>
                </a:moveTo>
                <a:lnTo>
                  <a:pt x="2712247" y="0"/>
                </a:lnTo>
                <a:lnTo>
                  <a:pt x="2712247" y="2712247"/>
                </a:lnTo>
                <a:lnTo>
                  <a:pt x="0" y="271224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-414980">
            <a:off x="7937378" y="1596145"/>
            <a:ext cx="1924011" cy="1899960"/>
          </a:xfrm>
          <a:custGeom>
            <a:avLst/>
            <a:gdLst/>
            <a:ahLst/>
            <a:cxnLst/>
            <a:rect r="r" b="b" t="t" l="l"/>
            <a:pathLst>
              <a:path h="1899960" w="1924011">
                <a:moveTo>
                  <a:pt x="0" y="0"/>
                </a:moveTo>
                <a:lnTo>
                  <a:pt x="1924010" y="0"/>
                </a:lnTo>
                <a:lnTo>
                  <a:pt x="1924010" y="1899960"/>
                </a:lnTo>
                <a:lnTo>
                  <a:pt x="0" y="1899960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7476668" y="834565"/>
            <a:ext cx="2712247" cy="2712247"/>
          </a:xfrm>
          <a:custGeom>
            <a:avLst/>
            <a:gdLst/>
            <a:ahLst/>
            <a:cxnLst/>
            <a:rect r="r" b="b" t="t" l="l"/>
            <a:pathLst>
              <a:path h="2712247" w="2712247">
                <a:moveTo>
                  <a:pt x="0" y="0"/>
                </a:moveTo>
                <a:lnTo>
                  <a:pt x="2712247" y="0"/>
                </a:lnTo>
                <a:lnTo>
                  <a:pt x="2712247" y="2712247"/>
                </a:lnTo>
                <a:lnTo>
                  <a:pt x="0" y="2712247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5063264" y="3591008"/>
            <a:ext cx="1193946" cy="923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45"/>
              </a:lnSpc>
            </a:pPr>
            <a:r>
              <a:rPr lang="en-US" b="true" sz="2675">
                <a:solidFill>
                  <a:srgbClr val="1C5912"/>
                </a:solidFill>
                <a:latin typeface="Lora Bold"/>
                <a:ea typeface="Lora Bold"/>
                <a:cs typeface="Lora Bold"/>
                <a:sym typeface="Lora Bold"/>
              </a:rPr>
              <a:t>LEGNO</a:t>
            </a:r>
          </a:p>
          <a:p>
            <a:pPr algn="ctr">
              <a:lnSpc>
                <a:spcPts val="3745"/>
              </a:lnSpc>
            </a:pPr>
          </a:p>
        </p:txBody>
      </p:sp>
      <p:sp>
        <p:nvSpPr>
          <p:cNvPr name="TextBox 20" id="20"/>
          <p:cNvSpPr txBox="true"/>
          <p:nvPr/>
        </p:nvSpPr>
        <p:spPr>
          <a:xfrm rot="0">
            <a:off x="11819277" y="3520142"/>
            <a:ext cx="1052036" cy="412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b="true" sz="2499">
                <a:solidFill>
                  <a:srgbClr val="923B05"/>
                </a:solidFill>
                <a:latin typeface="Lora Bold"/>
                <a:ea typeface="Lora Bold"/>
                <a:cs typeface="Lora Bold"/>
                <a:sym typeface="Lora Bold"/>
              </a:rPr>
              <a:t>TERRA</a:t>
            </a:r>
          </a:p>
        </p:txBody>
      </p:sp>
      <p:sp>
        <p:nvSpPr>
          <p:cNvPr name="Freeform 21" id="21"/>
          <p:cNvSpPr/>
          <p:nvPr/>
        </p:nvSpPr>
        <p:spPr>
          <a:xfrm flipH="false" flipV="false" rot="0">
            <a:off x="11414567" y="3755423"/>
            <a:ext cx="1896627" cy="2302222"/>
          </a:xfrm>
          <a:custGeom>
            <a:avLst/>
            <a:gdLst/>
            <a:ahLst/>
            <a:cxnLst/>
            <a:rect r="r" b="b" t="t" l="l"/>
            <a:pathLst>
              <a:path h="2302222" w="1896627">
                <a:moveTo>
                  <a:pt x="0" y="0"/>
                </a:moveTo>
                <a:lnTo>
                  <a:pt x="1896627" y="0"/>
                </a:lnTo>
                <a:lnTo>
                  <a:pt x="1896627" y="2302222"/>
                </a:lnTo>
                <a:lnTo>
                  <a:pt x="0" y="2302222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 l="-28514" t="-5528" r="-6375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0952643" y="3380604"/>
            <a:ext cx="2712247" cy="2712247"/>
          </a:xfrm>
          <a:custGeom>
            <a:avLst/>
            <a:gdLst/>
            <a:ahLst/>
            <a:cxnLst/>
            <a:rect r="r" b="b" t="t" l="l"/>
            <a:pathLst>
              <a:path h="2712247" w="2712247">
                <a:moveTo>
                  <a:pt x="0" y="0"/>
                </a:moveTo>
                <a:lnTo>
                  <a:pt x="2712247" y="0"/>
                </a:lnTo>
                <a:lnTo>
                  <a:pt x="2712247" y="2712247"/>
                </a:lnTo>
                <a:lnTo>
                  <a:pt x="0" y="271224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-2285277">
            <a:off x="6783377" y="8959794"/>
            <a:ext cx="2694682" cy="8667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4"/>
              </a:lnSpc>
            </a:pPr>
            <a:r>
              <a:rPr lang="en-US" sz="2181" b="true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Apparato scheletrico</a:t>
            </a:r>
          </a:p>
        </p:txBody>
      </p:sp>
      <p:sp>
        <p:nvSpPr>
          <p:cNvPr name="Freeform 24" id="24"/>
          <p:cNvSpPr/>
          <p:nvPr/>
        </p:nvSpPr>
        <p:spPr>
          <a:xfrm flipH="false" flipV="false" rot="0">
            <a:off x="6392059" y="8129155"/>
            <a:ext cx="1729527" cy="1688451"/>
          </a:xfrm>
          <a:custGeom>
            <a:avLst/>
            <a:gdLst/>
            <a:ahLst/>
            <a:cxnLst/>
            <a:rect r="r" b="b" t="t" l="l"/>
            <a:pathLst>
              <a:path h="1688451" w="1729527">
                <a:moveTo>
                  <a:pt x="0" y="0"/>
                </a:moveTo>
                <a:lnTo>
                  <a:pt x="1729527" y="0"/>
                </a:lnTo>
                <a:lnTo>
                  <a:pt x="1729527" y="1688451"/>
                </a:lnTo>
                <a:lnTo>
                  <a:pt x="0" y="1688451"/>
                </a:lnTo>
                <a:lnTo>
                  <a:pt x="0" y="0"/>
                </a:lnTo>
                <a:close/>
              </a:path>
            </a:pathLst>
          </a:custGeom>
          <a:blipFill>
            <a:blip r:embed="rId30"/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-563497">
            <a:off x="6021973" y="8680805"/>
            <a:ext cx="609924" cy="950214"/>
          </a:xfrm>
          <a:custGeom>
            <a:avLst/>
            <a:gdLst/>
            <a:ahLst/>
            <a:cxnLst/>
            <a:rect r="r" b="b" t="t" l="l"/>
            <a:pathLst>
              <a:path h="950214" w="609924">
                <a:moveTo>
                  <a:pt x="0" y="0"/>
                </a:moveTo>
                <a:lnTo>
                  <a:pt x="609924" y="0"/>
                </a:lnTo>
                <a:lnTo>
                  <a:pt x="609924" y="950213"/>
                </a:lnTo>
                <a:lnTo>
                  <a:pt x="0" y="950213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 l="0" t="-164413" r="-344685" b="-21021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-6721635">
            <a:off x="7918451" y="8582328"/>
            <a:ext cx="609924" cy="950214"/>
          </a:xfrm>
          <a:custGeom>
            <a:avLst/>
            <a:gdLst/>
            <a:ahLst/>
            <a:cxnLst/>
            <a:rect r="r" b="b" t="t" l="l"/>
            <a:pathLst>
              <a:path h="950214" w="609924">
                <a:moveTo>
                  <a:pt x="0" y="0"/>
                </a:moveTo>
                <a:lnTo>
                  <a:pt x="609924" y="0"/>
                </a:lnTo>
                <a:lnTo>
                  <a:pt x="609924" y="950214"/>
                </a:lnTo>
                <a:lnTo>
                  <a:pt x="0" y="950214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 l="0" t="-164413" r="-344685" b="-21021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4792066" y="3745567"/>
            <a:ext cx="1490381" cy="2236970"/>
          </a:xfrm>
          <a:custGeom>
            <a:avLst/>
            <a:gdLst/>
            <a:ahLst/>
            <a:cxnLst/>
            <a:rect r="r" b="b" t="t" l="l"/>
            <a:pathLst>
              <a:path h="2236970" w="1490381">
                <a:moveTo>
                  <a:pt x="0" y="0"/>
                </a:moveTo>
                <a:lnTo>
                  <a:pt x="1490382" y="0"/>
                </a:lnTo>
                <a:lnTo>
                  <a:pt x="1490382" y="2236970"/>
                </a:lnTo>
                <a:lnTo>
                  <a:pt x="0" y="2236970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4242683" y="3345398"/>
            <a:ext cx="2712247" cy="2712247"/>
          </a:xfrm>
          <a:custGeom>
            <a:avLst/>
            <a:gdLst/>
            <a:ahLst/>
            <a:cxnLst/>
            <a:rect r="r" b="b" t="t" l="l"/>
            <a:pathLst>
              <a:path h="2712247" w="2712247">
                <a:moveTo>
                  <a:pt x="0" y="0"/>
                </a:moveTo>
                <a:lnTo>
                  <a:pt x="2712247" y="0"/>
                </a:lnTo>
                <a:lnTo>
                  <a:pt x="2712247" y="2712247"/>
                </a:lnTo>
                <a:lnTo>
                  <a:pt x="0" y="2712247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9" id="29"/>
          <p:cNvSpPr txBox="true"/>
          <p:nvPr/>
        </p:nvSpPr>
        <p:spPr>
          <a:xfrm rot="-3823492">
            <a:off x="5225836" y="7313599"/>
            <a:ext cx="1122359" cy="4559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4"/>
              </a:lnSpc>
            </a:pPr>
            <a:r>
              <a:rPr lang="en-US" sz="2181" b="true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Inverno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2916012" y="9763286"/>
            <a:ext cx="5052146" cy="3329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65"/>
              </a:lnSpc>
            </a:pPr>
            <a:r>
              <a:rPr lang="en-US" sz="1975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Silvia De Lucchi DVM, CVA CVBMA, CVTP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6682240" y="7369268"/>
            <a:ext cx="1083350" cy="396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b="true" sz="2400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ACQUA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0283371" y="7173688"/>
            <a:ext cx="1535906" cy="412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b="true" sz="2499">
                <a:solidFill>
                  <a:srgbClr val="010101"/>
                </a:solidFill>
                <a:latin typeface="Lora Bold"/>
                <a:ea typeface="Lora Bold"/>
                <a:cs typeface="Lora Bold"/>
                <a:sym typeface="Lora Bold"/>
              </a:rPr>
              <a:t>METALLO</a:t>
            </a:r>
          </a:p>
        </p:txBody>
      </p:sp>
      <p:sp>
        <p:nvSpPr>
          <p:cNvPr name="TextBox 33" id="33"/>
          <p:cNvSpPr txBox="true"/>
          <p:nvPr/>
        </p:nvSpPr>
        <p:spPr>
          <a:xfrm rot="3813552">
            <a:off x="11948687" y="7368320"/>
            <a:ext cx="1227110" cy="4715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4"/>
              </a:lnSpc>
            </a:pPr>
            <a:r>
              <a:rPr lang="en-US" sz="2181" b="true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Autunno</a:t>
            </a:r>
          </a:p>
        </p:txBody>
      </p:sp>
      <p:sp>
        <p:nvSpPr>
          <p:cNvPr name="TextBox 34" id="34"/>
          <p:cNvSpPr txBox="true"/>
          <p:nvPr/>
        </p:nvSpPr>
        <p:spPr>
          <a:xfrm rot="7082805">
            <a:off x="11776414" y="8845634"/>
            <a:ext cx="1430452" cy="4939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4"/>
              </a:lnSpc>
            </a:pPr>
            <a:r>
              <a:rPr lang="en-US" sz="2181" b="true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Secchezza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8324500" y="1186259"/>
            <a:ext cx="1082397" cy="396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b="true" sz="2400">
                <a:solidFill>
                  <a:srgbClr val="790707"/>
                </a:solidFill>
                <a:latin typeface="Lora Bold"/>
                <a:ea typeface="Lora Bold"/>
                <a:cs typeface="Lora Bold"/>
                <a:sym typeface="Lora Bold"/>
              </a:rPr>
              <a:t>FUOCO</a:t>
            </a:r>
          </a:p>
        </p:txBody>
      </p:sp>
      <p:sp>
        <p:nvSpPr>
          <p:cNvPr name="TextBox 36" id="36"/>
          <p:cNvSpPr txBox="true"/>
          <p:nvPr/>
        </p:nvSpPr>
        <p:spPr>
          <a:xfrm rot="4481665">
            <a:off x="5223048" y="8549781"/>
            <a:ext cx="987832" cy="4348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4"/>
              </a:lnSpc>
            </a:pPr>
            <a:r>
              <a:rPr lang="en-US" sz="2181" b="true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Freddo</a:t>
            </a:r>
          </a:p>
        </p:txBody>
      </p:sp>
      <p:sp>
        <p:nvSpPr>
          <p:cNvPr name="TextBox 37" id="37"/>
          <p:cNvSpPr txBox="true"/>
          <p:nvPr/>
        </p:nvSpPr>
        <p:spPr>
          <a:xfrm rot="2051811">
            <a:off x="5930892" y="9419727"/>
            <a:ext cx="825680" cy="4206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4"/>
              </a:lnSpc>
            </a:pPr>
            <a:r>
              <a:rPr lang="en-US" sz="2181" b="true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Paura</a:t>
            </a:r>
          </a:p>
        </p:txBody>
      </p:sp>
      <p:sp>
        <p:nvSpPr>
          <p:cNvPr name="TextBox 38" id="38"/>
          <p:cNvSpPr txBox="true"/>
          <p:nvPr/>
        </p:nvSpPr>
        <p:spPr>
          <a:xfrm rot="-177061">
            <a:off x="10544096" y="9635586"/>
            <a:ext cx="1310729" cy="4846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4"/>
              </a:lnSpc>
            </a:pPr>
            <a:r>
              <a:rPr lang="en-US" sz="2181" b="true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Tristezza</a:t>
            </a:r>
          </a:p>
        </p:txBody>
      </p:sp>
      <p:sp>
        <p:nvSpPr>
          <p:cNvPr name="TextBox 39" id="39"/>
          <p:cNvSpPr txBox="true"/>
          <p:nvPr/>
        </p:nvSpPr>
        <p:spPr>
          <a:xfrm rot="-487761">
            <a:off x="11356301" y="2891299"/>
            <a:ext cx="1536196" cy="5240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4"/>
              </a:lnSpc>
            </a:pPr>
            <a:r>
              <a:rPr lang="en-US" b="true" sz="2181">
                <a:solidFill>
                  <a:srgbClr val="923B05"/>
                </a:solidFill>
                <a:latin typeface="Lora Bold"/>
                <a:ea typeface="Lora Bold"/>
                <a:cs typeface="Lora Bold"/>
                <a:sym typeface="Lora Bold"/>
              </a:rPr>
              <a:t>Fine estate</a:t>
            </a:r>
          </a:p>
        </p:txBody>
      </p:sp>
      <p:sp>
        <p:nvSpPr>
          <p:cNvPr name="TextBox 40" id="40"/>
          <p:cNvSpPr txBox="true"/>
          <p:nvPr/>
        </p:nvSpPr>
        <p:spPr>
          <a:xfrm rot="2700000">
            <a:off x="12997556" y="3371349"/>
            <a:ext cx="1137910" cy="4534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4"/>
              </a:lnSpc>
            </a:pPr>
            <a:r>
              <a:rPr lang="en-US" b="true" sz="2181">
                <a:solidFill>
                  <a:srgbClr val="923B05"/>
                </a:solidFill>
                <a:latin typeface="Lora Bold"/>
                <a:ea typeface="Lora Bold"/>
                <a:cs typeface="Lora Bold"/>
                <a:sym typeface="Lora Bold"/>
              </a:rPr>
              <a:t>Umidità</a:t>
            </a:r>
          </a:p>
        </p:txBody>
      </p:sp>
      <p:sp>
        <p:nvSpPr>
          <p:cNvPr name="TextBox 41" id="41"/>
          <p:cNvSpPr txBox="true"/>
          <p:nvPr/>
        </p:nvSpPr>
        <p:spPr>
          <a:xfrm rot="-4075774">
            <a:off x="12728786" y="4926680"/>
            <a:ext cx="2147925" cy="6771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4"/>
              </a:lnSpc>
            </a:pPr>
            <a:r>
              <a:rPr lang="en-US" sz="2181" b="true">
                <a:solidFill>
                  <a:srgbClr val="923B05"/>
                </a:solidFill>
                <a:latin typeface="Lora Bold"/>
                <a:ea typeface="Lora Bold"/>
                <a:cs typeface="Lora Bold"/>
                <a:sym typeface="Lora Bold"/>
              </a:rPr>
              <a:t>Preoccupazione</a:t>
            </a:r>
          </a:p>
        </p:txBody>
      </p:sp>
      <p:grpSp>
        <p:nvGrpSpPr>
          <p:cNvPr name="Group 42" id="42"/>
          <p:cNvGrpSpPr/>
          <p:nvPr/>
        </p:nvGrpSpPr>
        <p:grpSpPr>
          <a:xfrm rot="0">
            <a:off x="10417515" y="545308"/>
            <a:ext cx="3647062" cy="1096530"/>
            <a:chOff x="0" y="0"/>
            <a:chExt cx="4862749" cy="1462040"/>
          </a:xfrm>
        </p:grpSpPr>
        <p:sp>
          <p:nvSpPr>
            <p:cNvPr name="Freeform 43" id="43"/>
            <p:cNvSpPr/>
            <p:nvPr/>
          </p:nvSpPr>
          <p:spPr>
            <a:xfrm flipH="false" flipV="false" rot="0">
              <a:off x="1121639" y="0"/>
              <a:ext cx="2671502" cy="1462040"/>
            </a:xfrm>
            <a:custGeom>
              <a:avLst/>
              <a:gdLst/>
              <a:ahLst/>
              <a:cxnLst/>
              <a:rect r="r" b="b" t="t" l="l"/>
              <a:pathLst>
                <a:path h="1462040" w="2671502">
                  <a:moveTo>
                    <a:pt x="0" y="0"/>
                  </a:moveTo>
                  <a:lnTo>
                    <a:pt x="2671502" y="0"/>
                  </a:lnTo>
                  <a:lnTo>
                    <a:pt x="2671502" y="1462040"/>
                  </a:lnTo>
                  <a:lnTo>
                    <a:pt x="0" y="1462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6">
                <a:extLst>
                  <a:ext uri="{96DAC541-7B7A-43D3-8B79-37D633B846F1}">
                    <asvg:svgBlip xmlns:asvg="http://schemas.microsoft.com/office/drawing/2016/SVG/main" r:embed="rId3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44" id="44"/>
            <p:cNvSpPr txBox="true"/>
            <p:nvPr/>
          </p:nvSpPr>
          <p:spPr>
            <a:xfrm rot="0">
              <a:off x="0" y="309820"/>
              <a:ext cx="4862749" cy="83837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617"/>
                </a:lnSpc>
              </a:pPr>
              <a:r>
                <a:rPr lang="en-US" b="true" sz="1869">
                  <a:solidFill>
                    <a:srgbClr val="790707"/>
                  </a:solidFill>
                  <a:latin typeface="Lora Bold"/>
                  <a:ea typeface="Lora Bold"/>
                  <a:cs typeface="Lora Bold"/>
                  <a:sym typeface="Lora Bold"/>
                </a:rPr>
                <a:t>HT-SI</a:t>
              </a:r>
            </a:p>
            <a:p>
              <a:pPr algn="ctr">
                <a:lnSpc>
                  <a:spcPts val="2617"/>
                </a:lnSpc>
              </a:pPr>
              <a:r>
                <a:rPr lang="en-US" b="true" sz="1869">
                  <a:solidFill>
                    <a:srgbClr val="790707"/>
                  </a:solidFill>
                  <a:latin typeface="Lora Bold"/>
                  <a:ea typeface="Lora Bold"/>
                  <a:cs typeface="Lora Bold"/>
                  <a:sym typeface="Lora Bold"/>
                </a:rPr>
                <a:t>PC-TH</a:t>
              </a:r>
            </a:p>
          </p:txBody>
        </p:sp>
      </p:grpSp>
      <p:grpSp>
        <p:nvGrpSpPr>
          <p:cNvPr name="Group 45" id="45"/>
          <p:cNvGrpSpPr/>
          <p:nvPr/>
        </p:nvGrpSpPr>
        <p:grpSpPr>
          <a:xfrm rot="0">
            <a:off x="14196067" y="4088396"/>
            <a:ext cx="3647062" cy="1172218"/>
            <a:chOff x="0" y="0"/>
            <a:chExt cx="4862749" cy="1562957"/>
          </a:xfrm>
        </p:grpSpPr>
        <p:sp>
          <p:nvSpPr>
            <p:cNvPr name="Freeform 46" id="46"/>
            <p:cNvSpPr/>
            <p:nvPr/>
          </p:nvSpPr>
          <p:spPr>
            <a:xfrm flipH="false" flipV="false" rot="0">
              <a:off x="1147170" y="0"/>
              <a:ext cx="2671502" cy="1462040"/>
            </a:xfrm>
            <a:custGeom>
              <a:avLst/>
              <a:gdLst/>
              <a:ahLst/>
              <a:cxnLst/>
              <a:rect r="r" b="b" t="t" l="l"/>
              <a:pathLst>
                <a:path h="1462040" w="2671502">
                  <a:moveTo>
                    <a:pt x="0" y="0"/>
                  </a:moveTo>
                  <a:lnTo>
                    <a:pt x="2671502" y="0"/>
                  </a:lnTo>
                  <a:lnTo>
                    <a:pt x="2671502" y="1462040"/>
                  </a:lnTo>
                  <a:lnTo>
                    <a:pt x="0" y="1462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8">
                <a:extLst>
                  <a:ext uri="{96DAC541-7B7A-43D3-8B79-37D633B846F1}">
                    <asvg:svgBlip xmlns:asvg="http://schemas.microsoft.com/office/drawing/2016/SVG/main" r:embed="rId3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47" id="47"/>
            <p:cNvSpPr txBox="true"/>
            <p:nvPr/>
          </p:nvSpPr>
          <p:spPr>
            <a:xfrm rot="0">
              <a:off x="0" y="292783"/>
              <a:ext cx="4862749" cy="127017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617"/>
                </a:lnSpc>
              </a:pPr>
              <a:r>
                <a:rPr lang="en-US" b="true" sz="1869">
                  <a:solidFill>
                    <a:srgbClr val="923B05"/>
                  </a:solidFill>
                  <a:latin typeface="Lora Bold"/>
                  <a:ea typeface="Lora Bold"/>
                  <a:cs typeface="Lora Bold"/>
                  <a:sym typeface="Lora Bold"/>
                </a:rPr>
                <a:t>SP</a:t>
              </a:r>
            </a:p>
            <a:p>
              <a:pPr algn="ctr">
                <a:lnSpc>
                  <a:spcPts val="2617"/>
                </a:lnSpc>
              </a:pPr>
              <a:r>
                <a:rPr lang="en-US" b="true" sz="1869">
                  <a:solidFill>
                    <a:srgbClr val="923B05"/>
                  </a:solidFill>
                  <a:latin typeface="Lora Bold"/>
                  <a:ea typeface="Lora Bold"/>
                  <a:cs typeface="Lora Bold"/>
                  <a:sym typeface="Lora Bold"/>
                </a:rPr>
                <a:t>ST</a:t>
              </a:r>
            </a:p>
            <a:p>
              <a:pPr algn="ctr">
                <a:lnSpc>
                  <a:spcPts val="2617"/>
                </a:lnSpc>
              </a:pPr>
            </a:p>
          </p:txBody>
        </p:sp>
      </p:grpSp>
      <p:grpSp>
        <p:nvGrpSpPr>
          <p:cNvPr name="Group 48" id="48"/>
          <p:cNvGrpSpPr/>
          <p:nvPr/>
        </p:nvGrpSpPr>
        <p:grpSpPr>
          <a:xfrm rot="0">
            <a:off x="12755580" y="7885217"/>
            <a:ext cx="3647062" cy="1172218"/>
            <a:chOff x="0" y="0"/>
            <a:chExt cx="4862749" cy="1562957"/>
          </a:xfrm>
        </p:grpSpPr>
        <p:sp>
          <p:nvSpPr>
            <p:cNvPr name="Freeform 49" id="49"/>
            <p:cNvSpPr/>
            <p:nvPr/>
          </p:nvSpPr>
          <p:spPr>
            <a:xfrm flipH="false" flipV="false" rot="0">
              <a:off x="1139125" y="0"/>
              <a:ext cx="2671502" cy="1462040"/>
            </a:xfrm>
            <a:custGeom>
              <a:avLst/>
              <a:gdLst/>
              <a:ahLst/>
              <a:cxnLst/>
              <a:rect r="r" b="b" t="t" l="l"/>
              <a:pathLst>
                <a:path h="1462040" w="2671502">
                  <a:moveTo>
                    <a:pt x="0" y="0"/>
                  </a:moveTo>
                  <a:lnTo>
                    <a:pt x="2671503" y="0"/>
                  </a:lnTo>
                  <a:lnTo>
                    <a:pt x="2671503" y="1462040"/>
                  </a:lnTo>
                  <a:lnTo>
                    <a:pt x="0" y="1462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0">
                <a:extLst>
                  <a:ext uri="{96DAC541-7B7A-43D3-8B79-37D633B846F1}">
                    <asvg:svgBlip xmlns:asvg="http://schemas.microsoft.com/office/drawing/2016/SVG/main" r:embed="rId4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50" id="50"/>
            <p:cNvSpPr txBox="true"/>
            <p:nvPr/>
          </p:nvSpPr>
          <p:spPr>
            <a:xfrm rot="0">
              <a:off x="0" y="292783"/>
              <a:ext cx="4862749" cy="127017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617"/>
                </a:lnSpc>
              </a:pPr>
              <a:r>
                <a:rPr lang="en-US" b="true" sz="1869">
                  <a:solidFill>
                    <a:srgbClr val="010101"/>
                  </a:solidFill>
                  <a:latin typeface="Lora Bold"/>
                  <a:ea typeface="Lora Bold"/>
                  <a:cs typeface="Lora Bold"/>
                  <a:sym typeface="Lora Bold"/>
                </a:rPr>
                <a:t>LU</a:t>
              </a:r>
            </a:p>
            <a:p>
              <a:pPr algn="ctr">
                <a:lnSpc>
                  <a:spcPts val="2617"/>
                </a:lnSpc>
              </a:pPr>
              <a:r>
                <a:rPr lang="en-US" b="true" sz="1869">
                  <a:solidFill>
                    <a:srgbClr val="010101"/>
                  </a:solidFill>
                  <a:latin typeface="Lora Bold"/>
                  <a:ea typeface="Lora Bold"/>
                  <a:cs typeface="Lora Bold"/>
                  <a:sym typeface="Lora Bold"/>
                </a:rPr>
                <a:t>LI</a:t>
              </a:r>
            </a:p>
            <a:p>
              <a:pPr algn="ctr">
                <a:lnSpc>
                  <a:spcPts val="2617"/>
                </a:lnSpc>
              </a:pPr>
            </a:p>
          </p:txBody>
        </p:sp>
      </p:grpSp>
      <p:grpSp>
        <p:nvGrpSpPr>
          <p:cNvPr name="Group 51" id="51"/>
          <p:cNvGrpSpPr/>
          <p:nvPr/>
        </p:nvGrpSpPr>
        <p:grpSpPr>
          <a:xfrm rot="0">
            <a:off x="1234496" y="8057745"/>
            <a:ext cx="3647062" cy="1096530"/>
            <a:chOff x="0" y="0"/>
            <a:chExt cx="4862749" cy="1462040"/>
          </a:xfrm>
        </p:grpSpPr>
        <p:sp>
          <p:nvSpPr>
            <p:cNvPr name="Freeform 52" id="52"/>
            <p:cNvSpPr/>
            <p:nvPr/>
          </p:nvSpPr>
          <p:spPr>
            <a:xfrm flipH="false" flipV="false" rot="0">
              <a:off x="1124447" y="0"/>
              <a:ext cx="2671502" cy="1462040"/>
            </a:xfrm>
            <a:custGeom>
              <a:avLst/>
              <a:gdLst/>
              <a:ahLst/>
              <a:cxnLst/>
              <a:rect r="r" b="b" t="t" l="l"/>
              <a:pathLst>
                <a:path h="1462040" w="2671502">
                  <a:moveTo>
                    <a:pt x="0" y="0"/>
                  </a:moveTo>
                  <a:lnTo>
                    <a:pt x="2671502" y="0"/>
                  </a:lnTo>
                  <a:lnTo>
                    <a:pt x="2671502" y="1462040"/>
                  </a:lnTo>
                  <a:lnTo>
                    <a:pt x="0" y="1462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2">
                <a:extLst>
                  <a:ext uri="{96DAC541-7B7A-43D3-8B79-37D633B846F1}">
                    <asvg:svgBlip xmlns:asvg="http://schemas.microsoft.com/office/drawing/2016/SVG/main" r:embed="rId4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53" id="53"/>
            <p:cNvSpPr txBox="true"/>
            <p:nvPr/>
          </p:nvSpPr>
          <p:spPr>
            <a:xfrm rot="0">
              <a:off x="0" y="275596"/>
              <a:ext cx="4862749" cy="83837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617"/>
                </a:lnSpc>
              </a:pPr>
              <a:r>
                <a:rPr lang="en-US" b="true" sz="1869">
                  <a:solidFill>
                    <a:srgbClr val="FFFFFF"/>
                  </a:solidFill>
                  <a:latin typeface="Lora Bold"/>
                  <a:ea typeface="Lora Bold"/>
                  <a:cs typeface="Lora Bold"/>
                  <a:sym typeface="Lora Bold"/>
                </a:rPr>
                <a:t>KID</a:t>
              </a:r>
            </a:p>
            <a:p>
              <a:pPr algn="ctr">
                <a:lnSpc>
                  <a:spcPts val="2617"/>
                </a:lnSpc>
              </a:pPr>
              <a:r>
                <a:rPr lang="en-US" b="true" sz="1869">
                  <a:solidFill>
                    <a:srgbClr val="FFFFFF"/>
                  </a:solidFill>
                  <a:latin typeface="Lora Bold"/>
                  <a:ea typeface="Lora Bold"/>
                  <a:cs typeface="Lora Bold"/>
                  <a:sym typeface="Lora Bold"/>
                </a:rPr>
                <a:t>BL</a:t>
              </a:r>
            </a:p>
          </p:txBody>
        </p:sp>
      </p:grpSp>
      <p:grpSp>
        <p:nvGrpSpPr>
          <p:cNvPr name="Group 54" id="54"/>
          <p:cNvGrpSpPr/>
          <p:nvPr/>
        </p:nvGrpSpPr>
        <p:grpSpPr>
          <a:xfrm rot="0">
            <a:off x="195572" y="4160678"/>
            <a:ext cx="3647062" cy="1172218"/>
            <a:chOff x="0" y="0"/>
            <a:chExt cx="4862749" cy="1562957"/>
          </a:xfrm>
        </p:grpSpPr>
        <p:sp>
          <p:nvSpPr>
            <p:cNvPr name="Freeform 55" id="55"/>
            <p:cNvSpPr/>
            <p:nvPr/>
          </p:nvSpPr>
          <p:spPr>
            <a:xfrm flipH="false" flipV="false" rot="0">
              <a:off x="1130141" y="0"/>
              <a:ext cx="2671502" cy="1462040"/>
            </a:xfrm>
            <a:custGeom>
              <a:avLst/>
              <a:gdLst/>
              <a:ahLst/>
              <a:cxnLst/>
              <a:rect r="r" b="b" t="t" l="l"/>
              <a:pathLst>
                <a:path h="1462040" w="2671502">
                  <a:moveTo>
                    <a:pt x="0" y="0"/>
                  </a:moveTo>
                  <a:lnTo>
                    <a:pt x="2671503" y="0"/>
                  </a:lnTo>
                  <a:lnTo>
                    <a:pt x="2671503" y="1462040"/>
                  </a:lnTo>
                  <a:lnTo>
                    <a:pt x="0" y="1462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4">
                <a:extLst>
                  <a:ext uri="{96DAC541-7B7A-43D3-8B79-37D633B846F1}">
                    <asvg:svgBlip xmlns:asvg="http://schemas.microsoft.com/office/drawing/2016/SVG/main" r:embed="rId4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56" id="56"/>
            <p:cNvSpPr txBox="true"/>
            <p:nvPr/>
          </p:nvSpPr>
          <p:spPr>
            <a:xfrm rot="0">
              <a:off x="0" y="292783"/>
              <a:ext cx="4862749" cy="127017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617"/>
                </a:lnSpc>
              </a:pPr>
              <a:r>
                <a:rPr lang="en-US" b="true" sz="1869">
                  <a:solidFill>
                    <a:srgbClr val="1C5912"/>
                  </a:solidFill>
                  <a:latin typeface="Lora Bold"/>
                  <a:ea typeface="Lora Bold"/>
                  <a:cs typeface="Lora Bold"/>
                  <a:sym typeface="Lora Bold"/>
                </a:rPr>
                <a:t>LIV </a:t>
              </a:r>
            </a:p>
            <a:p>
              <a:pPr algn="ctr">
                <a:lnSpc>
                  <a:spcPts val="2617"/>
                </a:lnSpc>
              </a:pPr>
              <a:r>
                <a:rPr lang="en-US" b="true" sz="1869">
                  <a:solidFill>
                    <a:srgbClr val="1C5912"/>
                  </a:solidFill>
                  <a:latin typeface="Lora Bold"/>
                  <a:ea typeface="Lora Bold"/>
                  <a:cs typeface="Lora Bold"/>
                  <a:sym typeface="Lora Bold"/>
                </a:rPr>
                <a:t>GB </a:t>
              </a:r>
            </a:p>
            <a:p>
              <a:pPr algn="ctr">
                <a:lnSpc>
                  <a:spcPts val="2617"/>
                </a:lnSpc>
              </a:pPr>
            </a:p>
          </p:txBody>
        </p:sp>
      </p:grpSp>
      <p:sp>
        <p:nvSpPr>
          <p:cNvPr name="TextBox 57" id="57"/>
          <p:cNvSpPr txBox="true"/>
          <p:nvPr/>
        </p:nvSpPr>
        <p:spPr>
          <a:xfrm rot="356009">
            <a:off x="5081345" y="2810366"/>
            <a:ext cx="1458970" cy="5131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4"/>
              </a:lnSpc>
            </a:pPr>
            <a:r>
              <a:rPr lang="en-US" b="true" sz="2181">
                <a:solidFill>
                  <a:srgbClr val="1C5912"/>
                </a:solidFill>
                <a:latin typeface="Lora Bold"/>
                <a:ea typeface="Lora Bold"/>
                <a:cs typeface="Lora Bold"/>
                <a:sym typeface="Lora Bold"/>
              </a:rPr>
              <a:t>Primavera</a:t>
            </a:r>
          </a:p>
        </p:txBody>
      </p:sp>
      <p:sp>
        <p:nvSpPr>
          <p:cNvPr name="TextBox 58" id="58"/>
          <p:cNvSpPr txBox="true"/>
          <p:nvPr/>
        </p:nvSpPr>
        <p:spPr>
          <a:xfrm rot="-2394385">
            <a:off x="4124447" y="3193842"/>
            <a:ext cx="843186" cy="4200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4"/>
              </a:lnSpc>
            </a:pPr>
            <a:r>
              <a:rPr lang="en-US" b="true" sz="2181">
                <a:solidFill>
                  <a:srgbClr val="1C5912"/>
                </a:solidFill>
                <a:latin typeface="Lora Bold"/>
                <a:ea typeface="Lora Bold"/>
                <a:cs typeface="Lora Bold"/>
                <a:sym typeface="Lora Bold"/>
              </a:rPr>
              <a:t>Vento</a:t>
            </a:r>
          </a:p>
        </p:txBody>
      </p:sp>
      <p:sp>
        <p:nvSpPr>
          <p:cNvPr name="TextBox 59" id="59"/>
          <p:cNvSpPr txBox="true"/>
          <p:nvPr/>
        </p:nvSpPr>
        <p:spPr>
          <a:xfrm rot="6044788">
            <a:off x="3545707" y="4148902"/>
            <a:ext cx="949962" cy="4338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4"/>
              </a:lnSpc>
            </a:pPr>
            <a:r>
              <a:rPr lang="en-US" b="true" sz="2181">
                <a:solidFill>
                  <a:srgbClr val="1C5912"/>
                </a:solidFill>
                <a:latin typeface="Lora Bold"/>
                <a:ea typeface="Lora Bold"/>
                <a:cs typeface="Lora Bold"/>
                <a:sym typeface="Lora Bold"/>
              </a:rPr>
              <a:t>Rabbia</a:t>
            </a:r>
          </a:p>
        </p:txBody>
      </p:sp>
      <p:sp>
        <p:nvSpPr>
          <p:cNvPr name="TextBox 60" id="60"/>
          <p:cNvSpPr txBox="true"/>
          <p:nvPr/>
        </p:nvSpPr>
        <p:spPr>
          <a:xfrm rot="147196">
            <a:off x="8530452" y="314631"/>
            <a:ext cx="739899" cy="4137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4"/>
              </a:lnSpc>
            </a:pPr>
            <a:r>
              <a:rPr lang="en-US" sz="2181" b="true">
                <a:solidFill>
                  <a:srgbClr val="790707"/>
                </a:solidFill>
                <a:latin typeface="Lora Bold"/>
                <a:ea typeface="Lora Bold"/>
                <a:cs typeface="Lora Bold"/>
                <a:sym typeface="Lora Bold"/>
              </a:rPr>
              <a:t>Gioia</a:t>
            </a:r>
          </a:p>
        </p:txBody>
      </p:sp>
      <p:sp>
        <p:nvSpPr>
          <p:cNvPr name="TextBox 61" id="61"/>
          <p:cNvSpPr txBox="true"/>
          <p:nvPr/>
        </p:nvSpPr>
        <p:spPr>
          <a:xfrm rot="-2168420">
            <a:off x="7420531" y="616272"/>
            <a:ext cx="916551" cy="4274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4"/>
              </a:lnSpc>
            </a:pPr>
            <a:r>
              <a:rPr lang="en-US" b="true" sz="2181">
                <a:solidFill>
                  <a:srgbClr val="790707"/>
                </a:solidFill>
                <a:latin typeface="Lora Bold"/>
                <a:ea typeface="Lora Bold"/>
                <a:cs typeface="Lora Bold"/>
                <a:sym typeface="Lora Bold"/>
              </a:rPr>
              <a:t>Calore</a:t>
            </a:r>
          </a:p>
        </p:txBody>
      </p:sp>
      <p:sp>
        <p:nvSpPr>
          <p:cNvPr name="TextBox 62" id="62"/>
          <p:cNvSpPr txBox="true"/>
          <p:nvPr/>
        </p:nvSpPr>
        <p:spPr>
          <a:xfrm rot="-4416098">
            <a:off x="6783547" y="1555201"/>
            <a:ext cx="889754" cy="4284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4"/>
              </a:lnSpc>
            </a:pPr>
            <a:r>
              <a:rPr lang="en-US" sz="2181" b="true">
                <a:solidFill>
                  <a:srgbClr val="790707"/>
                </a:solidFill>
                <a:latin typeface="Lora Bold"/>
                <a:ea typeface="Lora Bold"/>
                <a:cs typeface="Lora Bold"/>
                <a:sym typeface="Lora Bold"/>
              </a:rPr>
              <a:t>Estate</a:t>
            </a:r>
          </a:p>
        </p:txBody>
      </p:sp>
      <p:sp>
        <p:nvSpPr>
          <p:cNvPr name="TextBox 63" id="63"/>
          <p:cNvSpPr txBox="true"/>
          <p:nvPr/>
        </p:nvSpPr>
        <p:spPr>
          <a:xfrm rot="0">
            <a:off x="1670604" y="586184"/>
            <a:ext cx="5553311" cy="571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60"/>
              </a:lnSpc>
            </a:pPr>
            <a:r>
              <a:rPr lang="en-US" sz="3800" b="true">
                <a:solidFill>
                  <a:srgbClr val="21295C"/>
                </a:solidFill>
                <a:latin typeface="Cambria Bold"/>
                <a:ea typeface="Cambria Bold"/>
                <a:cs typeface="Cambria Bold"/>
                <a:sym typeface="Cambria Bold"/>
              </a:rPr>
              <a:t>TEORIA DEI 5 ELEMENTI </a:t>
            </a:r>
          </a:p>
        </p:txBody>
      </p:sp>
      <p:grpSp>
        <p:nvGrpSpPr>
          <p:cNvPr name="Group 64" id="64"/>
          <p:cNvGrpSpPr/>
          <p:nvPr/>
        </p:nvGrpSpPr>
        <p:grpSpPr>
          <a:xfrm rot="0">
            <a:off x="1676715" y="1173686"/>
            <a:ext cx="842010" cy="101346"/>
            <a:chOff x="0" y="0"/>
            <a:chExt cx="1122680" cy="135128"/>
          </a:xfrm>
        </p:grpSpPr>
        <p:sp>
          <p:nvSpPr>
            <p:cNvPr name="Freeform 65" id="65"/>
            <p:cNvSpPr/>
            <p:nvPr/>
          </p:nvSpPr>
          <p:spPr>
            <a:xfrm flipH="false" flipV="false" rot="0">
              <a:off x="12700" y="12700"/>
              <a:ext cx="1097280" cy="109728"/>
            </a:xfrm>
            <a:custGeom>
              <a:avLst/>
              <a:gdLst/>
              <a:ahLst/>
              <a:cxnLst/>
              <a:rect r="r" b="b" t="t" l="l"/>
              <a:pathLst>
                <a:path h="109728" w="1097280">
                  <a:moveTo>
                    <a:pt x="0" y="0"/>
                  </a:moveTo>
                  <a:lnTo>
                    <a:pt x="1097280" y="0"/>
                  </a:lnTo>
                  <a:lnTo>
                    <a:pt x="1097280" y="109728"/>
                  </a:lnTo>
                  <a:lnTo>
                    <a:pt x="0" y="109728"/>
                  </a:lnTo>
                  <a:close/>
                </a:path>
              </a:pathLst>
            </a:custGeom>
            <a:solidFill>
              <a:srgbClr val="0EA5B7"/>
            </a:solidFill>
          </p:spPr>
        </p:sp>
        <p:sp>
          <p:nvSpPr>
            <p:cNvPr name="Freeform 66" id="66"/>
            <p:cNvSpPr/>
            <p:nvPr/>
          </p:nvSpPr>
          <p:spPr>
            <a:xfrm flipH="false" flipV="false" rot="0">
              <a:off x="0" y="0"/>
              <a:ext cx="1122680" cy="135128"/>
            </a:xfrm>
            <a:custGeom>
              <a:avLst/>
              <a:gdLst/>
              <a:ahLst/>
              <a:cxnLst/>
              <a:rect r="r" b="b" t="t" l="l"/>
              <a:pathLst>
                <a:path h="135128" w="1122680">
                  <a:moveTo>
                    <a:pt x="12700" y="0"/>
                  </a:moveTo>
                  <a:lnTo>
                    <a:pt x="1109980" y="0"/>
                  </a:lnTo>
                  <a:cubicBezTo>
                    <a:pt x="1116965" y="0"/>
                    <a:pt x="1122680" y="5715"/>
                    <a:pt x="1122680" y="12700"/>
                  </a:cubicBezTo>
                  <a:lnTo>
                    <a:pt x="1122680" y="122428"/>
                  </a:lnTo>
                  <a:cubicBezTo>
                    <a:pt x="1122680" y="129413"/>
                    <a:pt x="1116965" y="135128"/>
                    <a:pt x="1109980" y="135128"/>
                  </a:cubicBezTo>
                  <a:lnTo>
                    <a:pt x="12700" y="135128"/>
                  </a:lnTo>
                  <a:cubicBezTo>
                    <a:pt x="5715" y="135128"/>
                    <a:pt x="0" y="129413"/>
                    <a:pt x="0" y="122428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22428"/>
                  </a:lnTo>
                  <a:lnTo>
                    <a:pt x="12700" y="122428"/>
                  </a:lnTo>
                  <a:lnTo>
                    <a:pt x="12700" y="109728"/>
                  </a:lnTo>
                  <a:lnTo>
                    <a:pt x="1109980" y="109728"/>
                  </a:lnTo>
                  <a:lnTo>
                    <a:pt x="1109980" y="122428"/>
                  </a:lnTo>
                  <a:lnTo>
                    <a:pt x="1097280" y="122428"/>
                  </a:lnTo>
                  <a:lnTo>
                    <a:pt x="1097280" y="12700"/>
                  </a:lnTo>
                  <a:lnTo>
                    <a:pt x="1109980" y="12700"/>
                  </a:lnTo>
                  <a:lnTo>
                    <a:pt x="110998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0EA5B7"/>
            </a:solidFill>
          </p:spPr>
        </p:sp>
      </p:grpSp>
      <p:grpSp>
        <p:nvGrpSpPr>
          <p:cNvPr name="Group 67" id="67"/>
          <p:cNvGrpSpPr/>
          <p:nvPr/>
        </p:nvGrpSpPr>
        <p:grpSpPr>
          <a:xfrm rot="0">
            <a:off x="-9525" y="-9525"/>
            <a:ext cx="18261330" cy="162302"/>
            <a:chOff x="0" y="0"/>
            <a:chExt cx="24348440" cy="216402"/>
          </a:xfrm>
        </p:grpSpPr>
        <p:sp>
          <p:nvSpPr>
            <p:cNvPr name="Freeform 68" id="68"/>
            <p:cNvSpPr/>
            <p:nvPr/>
          </p:nvSpPr>
          <p:spPr>
            <a:xfrm flipH="false" flipV="false" rot="0">
              <a:off x="12700" y="9170"/>
              <a:ext cx="24323039" cy="198063"/>
            </a:xfrm>
            <a:custGeom>
              <a:avLst/>
              <a:gdLst/>
              <a:ahLst/>
              <a:cxnLst/>
              <a:rect r="r" b="b" t="t" l="l"/>
              <a:pathLst>
                <a:path h="198063" w="24323039">
                  <a:moveTo>
                    <a:pt x="0" y="0"/>
                  </a:moveTo>
                  <a:lnTo>
                    <a:pt x="24323039" y="0"/>
                  </a:lnTo>
                  <a:lnTo>
                    <a:pt x="24323039" y="198063"/>
                  </a:lnTo>
                  <a:lnTo>
                    <a:pt x="0" y="198063"/>
                  </a:lnTo>
                  <a:close/>
                </a:path>
              </a:pathLst>
            </a:custGeom>
            <a:solidFill>
              <a:srgbClr val="065A82"/>
            </a:solidFill>
          </p:spPr>
        </p:sp>
        <p:sp>
          <p:nvSpPr>
            <p:cNvPr name="Freeform 69" id="69"/>
            <p:cNvSpPr/>
            <p:nvPr/>
          </p:nvSpPr>
          <p:spPr>
            <a:xfrm flipH="false" flipV="false" rot="0">
              <a:off x="0" y="0"/>
              <a:ext cx="24348439" cy="216402"/>
            </a:xfrm>
            <a:custGeom>
              <a:avLst/>
              <a:gdLst/>
              <a:ahLst/>
              <a:cxnLst/>
              <a:rect r="r" b="b" t="t" l="l"/>
              <a:pathLst>
                <a:path h="216402" w="24348439">
                  <a:moveTo>
                    <a:pt x="12700" y="0"/>
                  </a:moveTo>
                  <a:lnTo>
                    <a:pt x="24335739" y="0"/>
                  </a:lnTo>
                  <a:cubicBezTo>
                    <a:pt x="24342725" y="0"/>
                    <a:pt x="24348439" y="4126"/>
                    <a:pt x="24348439" y="9170"/>
                  </a:cubicBezTo>
                  <a:lnTo>
                    <a:pt x="24348439" y="207233"/>
                  </a:lnTo>
                  <a:cubicBezTo>
                    <a:pt x="24348439" y="212276"/>
                    <a:pt x="24342725" y="216402"/>
                    <a:pt x="24335739" y="216402"/>
                  </a:cubicBezTo>
                  <a:lnTo>
                    <a:pt x="12700" y="216402"/>
                  </a:lnTo>
                  <a:cubicBezTo>
                    <a:pt x="5715" y="216402"/>
                    <a:pt x="0" y="212276"/>
                    <a:pt x="0" y="207233"/>
                  </a:cubicBezTo>
                  <a:lnTo>
                    <a:pt x="0" y="9170"/>
                  </a:lnTo>
                  <a:cubicBezTo>
                    <a:pt x="0" y="4126"/>
                    <a:pt x="5715" y="0"/>
                    <a:pt x="12700" y="0"/>
                  </a:cubicBezTo>
                  <a:moveTo>
                    <a:pt x="12700" y="18339"/>
                  </a:moveTo>
                  <a:lnTo>
                    <a:pt x="12700" y="9170"/>
                  </a:lnTo>
                  <a:lnTo>
                    <a:pt x="25400" y="9170"/>
                  </a:lnTo>
                  <a:lnTo>
                    <a:pt x="25400" y="207233"/>
                  </a:lnTo>
                  <a:lnTo>
                    <a:pt x="12700" y="207233"/>
                  </a:lnTo>
                  <a:lnTo>
                    <a:pt x="12700" y="198063"/>
                  </a:lnTo>
                  <a:lnTo>
                    <a:pt x="24335739" y="198063"/>
                  </a:lnTo>
                  <a:lnTo>
                    <a:pt x="24335739" y="207233"/>
                  </a:lnTo>
                  <a:lnTo>
                    <a:pt x="24323039" y="207233"/>
                  </a:lnTo>
                  <a:lnTo>
                    <a:pt x="24323039" y="9170"/>
                  </a:lnTo>
                  <a:lnTo>
                    <a:pt x="24335739" y="9170"/>
                  </a:lnTo>
                  <a:lnTo>
                    <a:pt x="24335739" y="18339"/>
                  </a:lnTo>
                  <a:lnTo>
                    <a:pt x="12700" y="18339"/>
                  </a:lnTo>
                  <a:close/>
                </a:path>
              </a:pathLst>
            </a:custGeom>
            <a:solidFill>
              <a:srgbClr val="065A82"/>
            </a:solidFill>
          </p:spPr>
        </p:sp>
      </p:grpSp>
      <p:sp>
        <p:nvSpPr>
          <p:cNvPr name="TextBox 70" id="70"/>
          <p:cNvSpPr txBox="true"/>
          <p:nvPr/>
        </p:nvSpPr>
        <p:spPr>
          <a:xfrm rot="2260236">
            <a:off x="3552750" y="5498639"/>
            <a:ext cx="2305854" cy="7174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4"/>
              </a:lnSpc>
            </a:pPr>
            <a:r>
              <a:rPr lang="en-US" sz="2181" b="true">
                <a:solidFill>
                  <a:srgbClr val="1C5912"/>
                </a:solidFill>
                <a:latin typeface="Lora Bold"/>
                <a:ea typeface="Lora Bold"/>
                <a:cs typeface="Lora Bold"/>
                <a:sym typeface="Lora Bold"/>
              </a:rPr>
              <a:t>Tendini legmenti</a:t>
            </a:r>
          </a:p>
        </p:txBody>
      </p:sp>
      <p:sp>
        <p:nvSpPr>
          <p:cNvPr name="TextBox 71" id="71"/>
          <p:cNvSpPr txBox="true"/>
          <p:nvPr/>
        </p:nvSpPr>
        <p:spPr>
          <a:xfrm rot="-266780">
            <a:off x="11969366" y="6129363"/>
            <a:ext cx="1123317" cy="4566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4"/>
              </a:lnSpc>
            </a:pPr>
            <a:r>
              <a:rPr lang="en-US" sz="2181" b="true">
                <a:solidFill>
                  <a:srgbClr val="923B05"/>
                </a:solidFill>
                <a:latin typeface="Lora Bold"/>
                <a:ea typeface="Lora Bold"/>
                <a:cs typeface="Lora Bold"/>
                <a:sym typeface="Lora Bold"/>
              </a:rPr>
              <a:t>Muscoli</a:t>
            </a:r>
          </a:p>
        </p:txBody>
      </p:sp>
      <p:sp>
        <p:nvSpPr>
          <p:cNvPr name="TextBox 72" id="72"/>
          <p:cNvSpPr txBox="true"/>
          <p:nvPr/>
        </p:nvSpPr>
        <p:spPr>
          <a:xfrm rot="2077300">
            <a:off x="9711359" y="9392834"/>
            <a:ext cx="693494" cy="409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4"/>
              </a:lnSpc>
            </a:pPr>
            <a:r>
              <a:rPr lang="en-US" sz="2181" b="true">
                <a:solidFill>
                  <a:srgbClr val="000000"/>
                </a:solidFill>
                <a:latin typeface="Lora Bold"/>
                <a:ea typeface="Lora Bold"/>
                <a:cs typeface="Lora Bold"/>
                <a:sym typeface="Lora Bold"/>
              </a:rPr>
              <a:t>Pelle</a:t>
            </a:r>
          </a:p>
        </p:txBody>
      </p:sp>
      <p:sp>
        <p:nvSpPr>
          <p:cNvPr name="TextBox 73" id="73"/>
          <p:cNvSpPr txBox="true"/>
          <p:nvPr/>
        </p:nvSpPr>
        <p:spPr>
          <a:xfrm rot="4356179">
            <a:off x="8888282" y="1344164"/>
            <a:ext cx="2624138" cy="8497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4"/>
              </a:lnSpc>
            </a:pPr>
            <a:r>
              <a:rPr lang="en-US" sz="2181" b="true">
                <a:solidFill>
                  <a:srgbClr val="790707"/>
                </a:solidFill>
                <a:latin typeface="Lora Bold"/>
                <a:ea typeface="Lora Bold"/>
                <a:cs typeface="Lora Bold"/>
                <a:sym typeface="Lora Bold"/>
              </a:rPr>
              <a:t>Sistema circolatorio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7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9525" y="-9525"/>
            <a:ext cx="18261330" cy="224790"/>
            <a:chOff x="0" y="0"/>
            <a:chExt cx="24348440" cy="29972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12700" y="12700"/>
              <a:ext cx="24323039" cy="274320"/>
            </a:xfrm>
            <a:custGeom>
              <a:avLst/>
              <a:gdLst/>
              <a:ahLst/>
              <a:cxnLst/>
              <a:rect r="r" b="b" t="t" l="l"/>
              <a:pathLst>
                <a:path h="274320" w="24323039">
                  <a:moveTo>
                    <a:pt x="0" y="0"/>
                  </a:moveTo>
                  <a:lnTo>
                    <a:pt x="24323039" y="0"/>
                  </a:lnTo>
                  <a:lnTo>
                    <a:pt x="24323039" y="274320"/>
                  </a:lnTo>
                  <a:lnTo>
                    <a:pt x="0" y="274320"/>
                  </a:lnTo>
                  <a:close/>
                </a:path>
              </a:pathLst>
            </a:custGeom>
            <a:solidFill>
              <a:srgbClr val="065A82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348439" cy="299720"/>
            </a:xfrm>
            <a:custGeom>
              <a:avLst/>
              <a:gdLst/>
              <a:ahLst/>
              <a:cxnLst/>
              <a:rect r="r" b="b" t="t" l="l"/>
              <a:pathLst>
                <a:path h="299720" w="24348439">
                  <a:moveTo>
                    <a:pt x="12700" y="0"/>
                  </a:moveTo>
                  <a:lnTo>
                    <a:pt x="24335739" y="0"/>
                  </a:lnTo>
                  <a:cubicBezTo>
                    <a:pt x="24342725" y="0"/>
                    <a:pt x="24348439" y="5715"/>
                    <a:pt x="24348439" y="12700"/>
                  </a:cubicBezTo>
                  <a:lnTo>
                    <a:pt x="24348439" y="287020"/>
                  </a:lnTo>
                  <a:cubicBezTo>
                    <a:pt x="24348439" y="294005"/>
                    <a:pt x="24342725" y="299720"/>
                    <a:pt x="24335739" y="299720"/>
                  </a:cubicBezTo>
                  <a:lnTo>
                    <a:pt x="12700" y="299720"/>
                  </a:lnTo>
                  <a:cubicBezTo>
                    <a:pt x="5715" y="299720"/>
                    <a:pt x="0" y="294005"/>
                    <a:pt x="0" y="28702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287020"/>
                  </a:lnTo>
                  <a:lnTo>
                    <a:pt x="12700" y="287020"/>
                  </a:lnTo>
                  <a:lnTo>
                    <a:pt x="12700" y="274320"/>
                  </a:lnTo>
                  <a:lnTo>
                    <a:pt x="24335739" y="274320"/>
                  </a:lnTo>
                  <a:lnTo>
                    <a:pt x="24335739" y="287020"/>
                  </a:lnTo>
                  <a:lnTo>
                    <a:pt x="24323039" y="287020"/>
                  </a:lnTo>
                  <a:lnTo>
                    <a:pt x="24323039" y="12700"/>
                  </a:lnTo>
                  <a:lnTo>
                    <a:pt x="24335739" y="12700"/>
                  </a:lnTo>
                  <a:lnTo>
                    <a:pt x="24335739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065A82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1691640" y="464248"/>
            <a:ext cx="13716000" cy="480060"/>
            <a:chOff x="0" y="0"/>
            <a:chExt cx="18288000" cy="64008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8288000" cy="640080"/>
            </a:xfrm>
            <a:custGeom>
              <a:avLst/>
              <a:gdLst/>
              <a:ahLst/>
              <a:cxnLst/>
              <a:rect r="r" b="b" t="t" l="l"/>
              <a:pathLst>
                <a:path h="640080" w="18288000">
                  <a:moveTo>
                    <a:pt x="0" y="0"/>
                  </a:moveTo>
                  <a:lnTo>
                    <a:pt x="18288000" y="0"/>
                  </a:lnTo>
                  <a:lnTo>
                    <a:pt x="18288000" y="640080"/>
                  </a:lnTo>
                  <a:lnTo>
                    <a:pt x="0" y="64008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506715" r="0" b="-506715"/>
              </a:stretch>
            </a:blip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18288000" cy="66865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1980"/>
                </a:lnSpc>
              </a:pPr>
              <a:r>
                <a:rPr lang="en-US" b="true" sz="1650" spc="600">
                  <a:solidFill>
                    <a:srgbClr val="0EA5B7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FONDAMENTI</a:t>
              </a: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1691640" y="934783"/>
            <a:ext cx="16596360" cy="752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79"/>
              </a:lnSpc>
            </a:pPr>
            <a:r>
              <a:rPr lang="en-US" sz="4899" b="true">
                <a:solidFill>
                  <a:srgbClr val="21295C"/>
                </a:solidFill>
                <a:latin typeface="Cambria Bold"/>
                <a:ea typeface="Cambria Bold"/>
                <a:cs typeface="Cambria Bold"/>
                <a:sym typeface="Cambria Bold"/>
              </a:rPr>
              <a:t>Medicina Tradizionale Cinese Veterinaria (MTCV)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1704975" y="1696567"/>
            <a:ext cx="842010" cy="101346"/>
            <a:chOff x="0" y="0"/>
            <a:chExt cx="1122680" cy="135128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12700" y="12700"/>
              <a:ext cx="1097280" cy="109728"/>
            </a:xfrm>
            <a:custGeom>
              <a:avLst/>
              <a:gdLst/>
              <a:ahLst/>
              <a:cxnLst/>
              <a:rect r="r" b="b" t="t" l="l"/>
              <a:pathLst>
                <a:path h="109728" w="1097280">
                  <a:moveTo>
                    <a:pt x="0" y="0"/>
                  </a:moveTo>
                  <a:lnTo>
                    <a:pt x="1097280" y="0"/>
                  </a:lnTo>
                  <a:lnTo>
                    <a:pt x="1097280" y="109728"/>
                  </a:lnTo>
                  <a:lnTo>
                    <a:pt x="0" y="109728"/>
                  </a:lnTo>
                  <a:close/>
                </a:path>
              </a:pathLst>
            </a:custGeom>
            <a:solidFill>
              <a:srgbClr val="0EA5B7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122680" cy="135128"/>
            </a:xfrm>
            <a:custGeom>
              <a:avLst/>
              <a:gdLst/>
              <a:ahLst/>
              <a:cxnLst/>
              <a:rect r="r" b="b" t="t" l="l"/>
              <a:pathLst>
                <a:path h="135128" w="1122680">
                  <a:moveTo>
                    <a:pt x="12700" y="0"/>
                  </a:moveTo>
                  <a:lnTo>
                    <a:pt x="1109980" y="0"/>
                  </a:lnTo>
                  <a:cubicBezTo>
                    <a:pt x="1116965" y="0"/>
                    <a:pt x="1122680" y="5715"/>
                    <a:pt x="1122680" y="12700"/>
                  </a:cubicBezTo>
                  <a:lnTo>
                    <a:pt x="1122680" y="122428"/>
                  </a:lnTo>
                  <a:cubicBezTo>
                    <a:pt x="1122680" y="129413"/>
                    <a:pt x="1116965" y="135128"/>
                    <a:pt x="1109980" y="135128"/>
                  </a:cubicBezTo>
                  <a:lnTo>
                    <a:pt x="12700" y="135128"/>
                  </a:lnTo>
                  <a:cubicBezTo>
                    <a:pt x="5715" y="135128"/>
                    <a:pt x="0" y="129413"/>
                    <a:pt x="0" y="122428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22428"/>
                  </a:lnTo>
                  <a:lnTo>
                    <a:pt x="12700" y="122428"/>
                  </a:lnTo>
                  <a:lnTo>
                    <a:pt x="12700" y="109728"/>
                  </a:lnTo>
                  <a:lnTo>
                    <a:pt x="1109980" y="109728"/>
                  </a:lnTo>
                  <a:lnTo>
                    <a:pt x="1109980" y="122428"/>
                  </a:lnTo>
                  <a:lnTo>
                    <a:pt x="1097280" y="122428"/>
                  </a:lnTo>
                  <a:lnTo>
                    <a:pt x="1097280" y="12700"/>
                  </a:lnTo>
                  <a:lnTo>
                    <a:pt x="1109980" y="12700"/>
                  </a:lnTo>
                  <a:lnTo>
                    <a:pt x="110998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0EA5B7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813435" y="2596515"/>
            <a:ext cx="5368290" cy="2762250"/>
            <a:chOff x="0" y="0"/>
            <a:chExt cx="7157720" cy="36830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12700" y="12700"/>
              <a:ext cx="7132320" cy="3657600"/>
            </a:xfrm>
            <a:custGeom>
              <a:avLst/>
              <a:gdLst/>
              <a:ahLst/>
              <a:cxnLst/>
              <a:rect r="r" b="b" t="t" l="l"/>
              <a:pathLst>
                <a:path h="3657600" w="7132320">
                  <a:moveTo>
                    <a:pt x="0" y="0"/>
                  </a:moveTo>
                  <a:lnTo>
                    <a:pt x="7132320" y="0"/>
                  </a:lnTo>
                  <a:lnTo>
                    <a:pt x="7132320" y="3657600"/>
                  </a:lnTo>
                  <a:lnTo>
                    <a:pt x="0" y="36576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7157720" cy="3683000"/>
            </a:xfrm>
            <a:custGeom>
              <a:avLst/>
              <a:gdLst/>
              <a:ahLst/>
              <a:cxnLst/>
              <a:rect r="r" b="b" t="t" l="l"/>
              <a:pathLst>
                <a:path h="3683000" w="7157720">
                  <a:moveTo>
                    <a:pt x="12700" y="0"/>
                  </a:moveTo>
                  <a:lnTo>
                    <a:pt x="7145020" y="0"/>
                  </a:lnTo>
                  <a:cubicBezTo>
                    <a:pt x="7152005" y="0"/>
                    <a:pt x="7157720" y="5715"/>
                    <a:pt x="7157720" y="12700"/>
                  </a:cubicBezTo>
                  <a:lnTo>
                    <a:pt x="7157720" y="3670300"/>
                  </a:lnTo>
                  <a:cubicBezTo>
                    <a:pt x="7157720" y="3677285"/>
                    <a:pt x="7152005" y="3683000"/>
                    <a:pt x="7145020" y="3683000"/>
                  </a:cubicBezTo>
                  <a:lnTo>
                    <a:pt x="12700" y="3683000"/>
                  </a:lnTo>
                  <a:cubicBezTo>
                    <a:pt x="5715" y="3683000"/>
                    <a:pt x="0" y="3677285"/>
                    <a:pt x="0" y="367030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3670300"/>
                  </a:lnTo>
                  <a:lnTo>
                    <a:pt x="12700" y="3670300"/>
                  </a:lnTo>
                  <a:lnTo>
                    <a:pt x="12700" y="3657600"/>
                  </a:lnTo>
                  <a:lnTo>
                    <a:pt x="7145020" y="3657600"/>
                  </a:lnTo>
                  <a:lnTo>
                    <a:pt x="7145020" y="3670300"/>
                  </a:lnTo>
                  <a:lnTo>
                    <a:pt x="7132320" y="3670300"/>
                  </a:lnTo>
                  <a:lnTo>
                    <a:pt x="7132320" y="12700"/>
                  </a:lnTo>
                  <a:lnTo>
                    <a:pt x="7145020" y="12700"/>
                  </a:lnTo>
                  <a:lnTo>
                    <a:pt x="714502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D9E2EC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813435" y="2596515"/>
            <a:ext cx="128778" cy="2762250"/>
            <a:chOff x="0" y="0"/>
            <a:chExt cx="171704" cy="36830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12700" y="12700"/>
              <a:ext cx="146304" cy="3657600"/>
            </a:xfrm>
            <a:custGeom>
              <a:avLst/>
              <a:gdLst/>
              <a:ahLst/>
              <a:cxnLst/>
              <a:rect r="r" b="b" t="t" l="l"/>
              <a:pathLst>
                <a:path h="3657600" w="146304">
                  <a:moveTo>
                    <a:pt x="0" y="0"/>
                  </a:moveTo>
                  <a:lnTo>
                    <a:pt x="146304" y="0"/>
                  </a:lnTo>
                  <a:lnTo>
                    <a:pt x="146304" y="3657600"/>
                  </a:lnTo>
                  <a:lnTo>
                    <a:pt x="0" y="3657600"/>
                  </a:lnTo>
                  <a:close/>
                </a:path>
              </a:pathLst>
            </a:custGeom>
            <a:solidFill>
              <a:srgbClr val="065A82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71704" cy="3683000"/>
            </a:xfrm>
            <a:custGeom>
              <a:avLst/>
              <a:gdLst/>
              <a:ahLst/>
              <a:cxnLst/>
              <a:rect r="r" b="b" t="t" l="l"/>
              <a:pathLst>
                <a:path h="3683000" w="171704">
                  <a:moveTo>
                    <a:pt x="12700" y="0"/>
                  </a:moveTo>
                  <a:lnTo>
                    <a:pt x="159004" y="0"/>
                  </a:lnTo>
                  <a:cubicBezTo>
                    <a:pt x="165989" y="0"/>
                    <a:pt x="171704" y="5715"/>
                    <a:pt x="171704" y="12700"/>
                  </a:cubicBezTo>
                  <a:lnTo>
                    <a:pt x="171704" y="3670300"/>
                  </a:lnTo>
                  <a:cubicBezTo>
                    <a:pt x="171704" y="3677285"/>
                    <a:pt x="165989" y="3683000"/>
                    <a:pt x="159004" y="3683000"/>
                  </a:cubicBezTo>
                  <a:lnTo>
                    <a:pt x="12700" y="3683000"/>
                  </a:lnTo>
                  <a:cubicBezTo>
                    <a:pt x="5715" y="3683000"/>
                    <a:pt x="0" y="3677285"/>
                    <a:pt x="0" y="367030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3670300"/>
                  </a:lnTo>
                  <a:lnTo>
                    <a:pt x="12700" y="3670300"/>
                  </a:lnTo>
                  <a:lnTo>
                    <a:pt x="12700" y="3657600"/>
                  </a:lnTo>
                  <a:lnTo>
                    <a:pt x="159004" y="3657600"/>
                  </a:lnTo>
                  <a:lnTo>
                    <a:pt x="159004" y="3670300"/>
                  </a:lnTo>
                  <a:lnTo>
                    <a:pt x="146304" y="3670300"/>
                  </a:lnTo>
                  <a:lnTo>
                    <a:pt x="146304" y="12700"/>
                  </a:lnTo>
                  <a:lnTo>
                    <a:pt x="159004" y="12700"/>
                  </a:lnTo>
                  <a:lnTo>
                    <a:pt x="159004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065A82"/>
            </a:solid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1224915" y="2939415"/>
            <a:ext cx="704850" cy="704850"/>
            <a:chOff x="0" y="0"/>
            <a:chExt cx="939800" cy="9398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12700" y="12700"/>
              <a:ext cx="914400" cy="914400"/>
            </a:xfrm>
            <a:custGeom>
              <a:avLst/>
              <a:gdLst/>
              <a:ahLst/>
              <a:cxnLst/>
              <a:rect r="r" b="b" t="t" l="l"/>
              <a:pathLst>
                <a:path h="914400" w="914400">
                  <a:moveTo>
                    <a:pt x="0" y="457200"/>
                  </a:moveTo>
                  <a:cubicBezTo>
                    <a:pt x="0" y="204724"/>
                    <a:pt x="204724" y="0"/>
                    <a:pt x="457200" y="0"/>
                  </a:cubicBezTo>
                  <a:cubicBezTo>
                    <a:pt x="709676" y="0"/>
                    <a:pt x="914400" y="204724"/>
                    <a:pt x="914400" y="457200"/>
                  </a:cubicBezTo>
                  <a:cubicBezTo>
                    <a:pt x="914400" y="709676"/>
                    <a:pt x="709676" y="914400"/>
                    <a:pt x="457200" y="914400"/>
                  </a:cubicBezTo>
                  <a:cubicBezTo>
                    <a:pt x="204724" y="914400"/>
                    <a:pt x="0" y="709676"/>
                    <a:pt x="0" y="457200"/>
                  </a:cubicBezTo>
                  <a:close/>
                </a:path>
              </a:pathLst>
            </a:custGeom>
            <a:solidFill>
              <a:srgbClr val="065A82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939800" cy="939800"/>
            </a:xfrm>
            <a:custGeom>
              <a:avLst/>
              <a:gdLst/>
              <a:ahLst/>
              <a:cxnLst/>
              <a:rect r="r" b="b" t="t" l="l"/>
              <a:pathLst>
                <a:path h="939800" w="939800">
                  <a:moveTo>
                    <a:pt x="0" y="469900"/>
                  </a:moveTo>
                  <a:cubicBezTo>
                    <a:pt x="0" y="210439"/>
                    <a:pt x="210439" y="0"/>
                    <a:pt x="469900" y="0"/>
                  </a:cubicBezTo>
                  <a:lnTo>
                    <a:pt x="469900" y="12700"/>
                  </a:lnTo>
                  <a:lnTo>
                    <a:pt x="469900" y="0"/>
                  </a:lnTo>
                  <a:cubicBezTo>
                    <a:pt x="729361" y="0"/>
                    <a:pt x="939800" y="210439"/>
                    <a:pt x="939800" y="469900"/>
                  </a:cubicBezTo>
                  <a:lnTo>
                    <a:pt x="927100" y="469900"/>
                  </a:lnTo>
                  <a:lnTo>
                    <a:pt x="939800" y="469900"/>
                  </a:lnTo>
                  <a:cubicBezTo>
                    <a:pt x="939800" y="729361"/>
                    <a:pt x="729361" y="939800"/>
                    <a:pt x="469900" y="939800"/>
                  </a:cubicBezTo>
                  <a:lnTo>
                    <a:pt x="469900" y="927100"/>
                  </a:lnTo>
                  <a:lnTo>
                    <a:pt x="469900" y="939800"/>
                  </a:lnTo>
                  <a:cubicBezTo>
                    <a:pt x="210439" y="939800"/>
                    <a:pt x="0" y="729361"/>
                    <a:pt x="0" y="469900"/>
                  </a:cubicBezTo>
                  <a:lnTo>
                    <a:pt x="12700" y="469900"/>
                  </a:lnTo>
                  <a:lnTo>
                    <a:pt x="23495" y="476631"/>
                  </a:lnTo>
                  <a:cubicBezTo>
                    <a:pt x="20447" y="481457"/>
                    <a:pt x="14732" y="483616"/>
                    <a:pt x="9271" y="482092"/>
                  </a:cubicBezTo>
                  <a:cubicBezTo>
                    <a:pt x="3810" y="480568"/>
                    <a:pt x="0" y="475615"/>
                    <a:pt x="0" y="469900"/>
                  </a:cubicBezTo>
                  <a:moveTo>
                    <a:pt x="25400" y="469900"/>
                  </a:moveTo>
                  <a:lnTo>
                    <a:pt x="12700" y="469900"/>
                  </a:lnTo>
                  <a:lnTo>
                    <a:pt x="1905" y="463169"/>
                  </a:lnTo>
                  <a:cubicBezTo>
                    <a:pt x="4953" y="458343"/>
                    <a:pt x="10668" y="456184"/>
                    <a:pt x="16129" y="457708"/>
                  </a:cubicBezTo>
                  <a:cubicBezTo>
                    <a:pt x="21590" y="459232"/>
                    <a:pt x="25400" y="464185"/>
                    <a:pt x="25400" y="469900"/>
                  </a:cubicBezTo>
                  <a:cubicBezTo>
                    <a:pt x="25400" y="715391"/>
                    <a:pt x="224409" y="914400"/>
                    <a:pt x="469900" y="914400"/>
                  </a:cubicBezTo>
                  <a:cubicBezTo>
                    <a:pt x="715391" y="914400"/>
                    <a:pt x="914400" y="715391"/>
                    <a:pt x="914400" y="469900"/>
                  </a:cubicBezTo>
                  <a:cubicBezTo>
                    <a:pt x="914400" y="224409"/>
                    <a:pt x="715391" y="25400"/>
                    <a:pt x="469900" y="25400"/>
                  </a:cubicBezTo>
                  <a:lnTo>
                    <a:pt x="469900" y="12700"/>
                  </a:lnTo>
                  <a:lnTo>
                    <a:pt x="469900" y="25400"/>
                  </a:lnTo>
                  <a:cubicBezTo>
                    <a:pt x="224409" y="25400"/>
                    <a:pt x="25400" y="224409"/>
                    <a:pt x="25400" y="469900"/>
                  </a:cubicBezTo>
                  <a:close/>
                </a:path>
              </a:pathLst>
            </a:custGeom>
            <a:solidFill>
              <a:srgbClr val="065A82"/>
            </a:solid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1234440" y="2948940"/>
            <a:ext cx="685800" cy="685800"/>
            <a:chOff x="0" y="0"/>
            <a:chExt cx="914400" cy="9144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914400" cy="914400"/>
            </a:xfrm>
            <a:custGeom>
              <a:avLst/>
              <a:gdLst/>
              <a:ahLst/>
              <a:cxnLst/>
              <a:rect r="r" b="b" t="t" l="l"/>
              <a:pathLst>
                <a:path h="914400" w="914400">
                  <a:moveTo>
                    <a:pt x="0" y="0"/>
                  </a:moveTo>
                  <a:lnTo>
                    <a:pt x="914400" y="0"/>
                  </a:lnTo>
                  <a:lnTo>
                    <a:pt x="914400" y="914400"/>
                  </a:lnTo>
                  <a:lnTo>
                    <a:pt x="0" y="91440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-78303" t="0" r="-78303" b="0"/>
              </a:stretch>
            </a:blipFill>
          </p:spPr>
        </p:sp>
        <p:sp>
          <p:nvSpPr>
            <p:cNvPr name="TextBox 23" id="23"/>
            <p:cNvSpPr txBox="true"/>
            <p:nvPr/>
          </p:nvSpPr>
          <p:spPr>
            <a:xfrm>
              <a:off x="0" y="-19050"/>
              <a:ext cx="914400" cy="93345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240"/>
                </a:lnSpc>
              </a:pPr>
              <a:r>
                <a:rPr lang="en-US" sz="2700" b="true">
                  <a:solidFill>
                    <a:srgbClr val="FFFFF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1</a:t>
              </a: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2125980" y="2378938"/>
            <a:ext cx="3840480" cy="1825803"/>
            <a:chOff x="0" y="0"/>
            <a:chExt cx="5120640" cy="2434405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5120640" cy="2434405"/>
            </a:xfrm>
            <a:custGeom>
              <a:avLst/>
              <a:gdLst/>
              <a:ahLst/>
              <a:cxnLst/>
              <a:rect r="r" b="b" t="t" l="l"/>
              <a:pathLst>
                <a:path h="2434405" w="5120640">
                  <a:moveTo>
                    <a:pt x="0" y="0"/>
                  </a:moveTo>
                  <a:lnTo>
                    <a:pt x="5120640" y="0"/>
                  </a:lnTo>
                  <a:lnTo>
                    <a:pt x="5120640" y="2434405"/>
                  </a:lnTo>
                  <a:lnTo>
                    <a:pt x="0" y="2434405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20326" r="0" b="38355"/>
              </a:stretch>
            </a:blipFill>
          </p:spPr>
        </p:sp>
        <p:sp>
          <p:nvSpPr>
            <p:cNvPr name="TextBox 26" id="26"/>
            <p:cNvSpPr txBox="true"/>
            <p:nvPr/>
          </p:nvSpPr>
          <p:spPr>
            <a:xfrm>
              <a:off x="0" y="-9525"/>
              <a:ext cx="5120640" cy="244393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2999"/>
                </a:lnSpc>
              </a:pPr>
              <a:r>
                <a:rPr lang="en-US" sz="2499" b="true">
                  <a:solidFill>
                    <a:srgbClr val="21295C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Sistema millenario</a:t>
              </a:r>
            </a:p>
          </p:txBody>
        </p:sp>
      </p:grpSp>
      <p:sp>
        <p:nvSpPr>
          <p:cNvPr name="TextBox 27" id="27"/>
          <p:cNvSpPr txBox="true"/>
          <p:nvPr/>
        </p:nvSpPr>
        <p:spPr>
          <a:xfrm rot="0">
            <a:off x="1234440" y="3724275"/>
            <a:ext cx="4594860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39"/>
              </a:lnSpc>
            </a:pPr>
            <a:r>
              <a:rPr lang="en-US" sz="2199">
                <a:solidFill>
                  <a:srgbClr val="1F2937"/>
                </a:solidFill>
                <a:latin typeface="Calibri (MS)"/>
                <a:ea typeface="Calibri (MS)"/>
                <a:cs typeface="Calibri (MS)"/>
                <a:sym typeface="Calibri (MS)"/>
              </a:rPr>
              <a:t>Oltre 3.000 anni di storia clinica documentata, oggi riconosciuta e applicata in tutto il mondo.</a:t>
            </a:r>
          </a:p>
        </p:txBody>
      </p:sp>
      <p:grpSp>
        <p:nvGrpSpPr>
          <p:cNvPr name="Group 28" id="28"/>
          <p:cNvGrpSpPr/>
          <p:nvPr/>
        </p:nvGrpSpPr>
        <p:grpSpPr>
          <a:xfrm rot="0">
            <a:off x="6436995" y="2596515"/>
            <a:ext cx="5368290" cy="2762250"/>
            <a:chOff x="0" y="0"/>
            <a:chExt cx="7157720" cy="368300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12700" y="12700"/>
              <a:ext cx="7132320" cy="3657600"/>
            </a:xfrm>
            <a:custGeom>
              <a:avLst/>
              <a:gdLst/>
              <a:ahLst/>
              <a:cxnLst/>
              <a:rect r="r" b="b" t="t" l="l"/>
              <a:pathLst>
                <a:path h="3657600" w="7132320">
                  <a:moveTo>
                    <a:pt x="0" y="0"/>
                  </a:moveTo>
                  <a:lnTo>
                    <a:pt x="7132320" y="0"/>
                  </a:lnTo>
                  <a:lnTo>
                    <a:pt x="7132320" y="3657600"/>
                  </a:lnTo>
                  <a:lnTo>
                    <a:pt x="0" y="36576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7157720" cy="3683000"/>
            </a:xfrm>
            <a:custGeom>
              <a:avLst/>
              <a:gdLst/>
              <a:ahLst/>
              <a:cxnLst/>
              <a:rect r="r" b="b" t="t" l="l"/>
              <a:pathLst>
                <a:path h="3683000" w="7157720">
                  <a:moveTo>
                    <a:pt x="12700" y="0"/>
                  </a:moveTo>
                  <a:lnTo>
                    <a:pt x="7145020" y="0"/>
                  </a:lnTo>
                  <a:cubicBezTo>
                    <a:pt x="7152005" y="0"/>
                    <a:pt x="7157720" y="5715"/>
                    <a:pt x="7157720" y="12700"/>
                  </a:cubicBezTo>
                  <a:lnTo>
                    <a:pt x="7157720" y="3670300"/>
                  </a:lnTo>
                  <a:cubicBezTo>
                    <a:pt x="7157720" y="3677285"/>
                    <a:pt x="7152005" y="3683000"/>
                    <a:pt x="7145020" y="3683000"/>
                  </a:cubicBezTo>
                  <a:lnTo>
                    <a:pt x="12700" y="3683000"/>
                  </a:lnTo>
                  <a:cubicBezTo>
                    <a:pt x="5715" y="3683000"/>
                    <a:pt x="0" y="3677285"/>
                    <a:pt x="0" y="367030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3670300"/>
                  </a:lnTo>
                  <a:lnTo>
                    <a:pt x="12700" y="3670300"/>
                  </a:lnTo>
                  <a:lnTo>
                    <a:pt x="12700" y="3657600"/>
                  </a:lnTo>
                  <a:lnTo>
                    <a:pt x="7145020" y="3657600"/>
                  </a:lnTo>
                  <a:lnTo>
                    <a:pt x="7145020" y="3670300"/>
                  </a:lnTo>
                  <a:lnTo>
                    <a:pt x="7132320" y="3670300"/>
                  </a:lnTo>
                  <a:lnTo>
                    <a:pt x="7132320" y="12700"/>
                  </a:lnTo>
                  <a:lnTo>
                    <a:pt x="7145020" y="12700"/>
                  </a:lnTo>
                  <a:lnTo>
                    <a:pt x="714502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D9E2EC"/>
            </a:solidFill>
          </p:spPr>
        </p:sp>
      </p:grpSp>
      <p:grpSp>
        <p:nvGrpSpPr>
          <p:cNvPr name="Group 31" id="31"/>
          <p:cNvGrpSpPr/>
          <p:nvPr/>
        </p:nvGrpSpPr>
        <p:grpSpPr>
          <a:xfrm rot="0">
            <a:off x="6436995" y="2596515"/>
            <a:ext cx="128778" cy="2762250"/>
            <a:chOff x="0" y="0"/>
            <a:chExt cx="171704" cy="368300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12700" y="12700"/>
              <a:ext cx="146304" cy="3657600"/>
            </a:xfrm>
            <a:custGeom>
              <a:avLst/>
              <a:gdLst/>
              <a:ahLst/>
              <a:cxnLst/>
              <a:rect r="r" b="b" t="t" l="l"/>
              <a:pathLst>
                <a:path h="3657600" w="146304">
                  <a:moveTo>
                    <a:pt x="0" y="0"/>
                  </a:moveTo>
                  <a:lnTo>
                    <a:pt x="146304" y="0"/>
                  </a:lnTo>
                  <a:lnTo>
                    <a:pt x="146304" y="3657600"/>
                  </a:lnTo>
                  <a:lnTo>
                    <a:pt x="0" y="3657600"/>
                  </a:lnTo>
                  <a:close/>
                </a:path>
              </a:pathLst>
            </a:custGeom>
            <a:solidFill>
              <a:srgbClr val="065A82"/>
            </a:solidFill>
          </p:spPr>
        </p:sp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171704" cy="3683000"/>
            </a:xfrm>
            <a:custGeom>
              <a:avLst/>
              <a:gdLst/>
              <a:ahLst/>
              <a:cxnLst/>
              <a:rect r="r" b="b" t="t" l="l"/>
              <a:pathLst>
                <a:path h="3683000" w="171704">
                  <a:moveTo>
                    <a:pt x="12700" y="0"/>
                  </a:moveTo>
                  <a:lnTo>
                    <a:pt x="159004" y="0"/>
                  </a:lnTo>
                  <a:cubicBezTo>
                    <a:pt x="165989" y="0"/>
                    <a:pt x="171704" y="5715"/>
                    <a:pt x="171704" y="12700"/>
                  </a:cubicBezTo>
                  <a:lnTo>
                    <a:pt x="171704" y="3670300"/>
                  </a:lnTo>
                  <a:cubicBezTo>
                    <a:pt x="171704" y="3677285"/>
                    <a:pt x="165989" y="3683000"/>
                    <a:pt x="159004" y="3683000"/>
                  </a:cubicBezTo>
                  <a:lnTo>
                    <a:pt x="12700" y="3683000"/>
                  </a:lnTo>
                  <a:cubicBezTo>
                    <a:pt x="5715" y="3683000"/>
                    <a:pt x="0" y="3677285"/>
                    <a:pt x="0" y="367030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3670300"/>
                  </a:lnTo>
                  <a:lnTo>
                    <a:pt x="12700" y="3670300"/>
                  </a:lnTo>
                  <a:lnTo>
                    <a:pt x="12700" y="3657600"/>
                  </a:lnTo>
                  <a:lnTo>
                    <a:pt x="159004" y="3657600"/>
                  </a:lnTo>
                  <a:lnTo>
                    <a:pt x="159004" y="3670300"/>
                  </a:lnTo>
                  <a:lnTo>
                    <a:pt x="146304" y="3670300"/>
                  </a:lnTo>
                  <a:lnTo>
                    <a:pt x="146304" y="12700"/>
                  </a:lnTo>
                  <a:lnTo>
                    <a:pt x="159004" y="12700"/>
                  </a:lnTo>
                  <a:lnTo>
                    <a:pt x="159004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065A82"/>
            </a:solidFill>
          </p:spPr>
        </p:sp>
      </p:grpSp>
      <p:grpSp>
        <p:nvGrpSpPr>
          <p:cNvPr name="Group 34" id="34"/>
          <p:cNvGrpSpPr/>
          <p:nvPr/>
        </p:nvGrpSpPr>
        <p:grpSpPr>
          <a:xfrm rot="0">
            <a:off x="6848475" y="2939415"/>
            <a:ext cx="704850" cy="704850"/>
            <a:chOff x="0" y="0"/>
            <a:chExt cx="939800" cy="939800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12700" y="12700"/>
              <a:ext cx="914400" cy="914400"/>
            </a:xfrm>
            <a:custGeom>
              <a:avLst/>
              <a:gdLst/>
              <a:ahLst/>
              <a:cxnLst/>
              <a:rect r="r" b="b" t="t" l="l"/>
              <a:pathLst>
                <a:path h="914400" w="914400">
                  <a:moveTo>
                    <a:pt x="0" y="457200"/>
                  </a:moveTo>
                  <a:cubicBezTo>
                    <a:pt x="0" y="204724"/>
                    <a:pt x="204724" y="0"/>
                    <a:pt x="457200" y="0"/>
                  </a:cubicBezTo>
                  <a:cubicBezTo>
                    <a:pt x="709676" y="0"/>
                    <a:pt x="914400" y="204724"/>
                    <a:pt x="914400" y="457200"/>
                  </a:cubicBezTo>
                  <a:cubicBezTo>
                    <a:pt x="914400" y="709676"/>
                    <a:pt x="709676" y="914400"/>
                    <a:pt x="457200" y="914400"/>
                  </a:cubicBezTo>
                  <a:cubicBezTo>
                    <a:pt x="204724" y="914400"/>
                    <a:pt x="0" y="709676"/>
                    <a:pt x="0" y="457200"/>
                  </a:cubicBezTo>
                  <a:close/>
                </a:path>
              </a:pathLst>
            </a:custGeom>
            <a:solidFill>
              <a:srgbClr val="065A82"/>
            </a:solidFill>
          </p:spPr>
        </p:sp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939800" cy="939800"/>
            </a:xfrm>
            <a:custGeom>
              <a:avLst/>
              <a:gdLst/>
              <a:ahLst/>
              <a:cxnLst/>
              <a:rect r="r" b="b" t="t" l="l"/>
              <a:pathLst>
                <a:path h="939800" w="939800">
                  <a:moveTo>
                    <a:pt x="0" y="469900"/>
                  </a:moveTo>
                  <a:cubicBezTo>
                    <a:pt x="0" y="210439"/>
                    <a:pt x="210439" y="0"/>
                    <a:pt x="469900" y="0"/>
                  </a:cubicBezTo>
                  <a:lnTo>
                    <a:pt x="469900" y="12700"/>
                  </a:lnTo>
                  <a:lnTo>
                    <a:pt x="469900" y="0"/>
                  </a:lnTo>
                  <a:cubicBezTo>
                    <a:pt x="729361" y="0"/>
                    <a:pt x="939800" y="210439"/>
                    <a:pt x="939800" y="469900"/>
                  </a:cubicBezTo>
                  <a:lnTo>
                    <a:pt x="927100" y="469900"/>
                  </a:lnTo>
                  <a:lnTo>
                    <a:pt x="939800" y="469900"/>
                  </a:lnTo>
                  <a:cubicBezTo>
                    <a:pt x="939800" y="729361"/>
                    <a:pt x="729361" y="939800"/>
                    <a:pt x="469900" y="939800"/>
                  </a:cubicBezTo>
                  <a:lnTo>
                    <a:pt x="469900" y="927100"/>
                  </a:lnTo>
                  <a:lnTo>
                    <a:pt x="469900" y="939800"/>
                  </a:lnTo>
                  <a:cubicBezTo>
                    <a:pt x="210439" y="939800"/>
                    <a:pt x="0" y="729361"/>
                    <a:pt x="0" y="469900"/>
                  </a:cubicBezTo>
                  <a:lnTo>
                    <a:pt x="12700" y="469900"/>
                  </a:lnTo>
                  <a:lnTo>
                    <a:pt x="23495" y="476631"/>
                  </a:lnTo>
                  <a:cubicBezTo>
                    <a:pt x="20447" y="481457"/>
                    <a:pt x="14732" y="483616"/>
                    <a:pt x="9271" y="482092"/>
                  </a:cubicBezTo>
                  <a:cubicBezTo>
                    <a:pt x="3810" y="480568"/>
                    <a:pt x="0" y="475615"/>
                    <a:pt x="0" y="469900"/>
                  </a:cubicBezTo>
                  <a:moveTo>
                    <a:pt x="25400" y="469900"/>
                  </a:moveTo>
                  <a:lnTo>
                    <a:pt x="12700" y="469900"/>
                  </a:lnTo>
                  <a:lnTo>
                    <a:pt x="1905" y="463169"/>
                  </a:lnTo>
                  <a:cubicBezTo>
                    <a:pt x="4953" y="458343"/>
                    <a:pt x="10668" y="456184"/>
                    <a:pt x="16129" y="457708"/>
                  </a:cubicBezTo>
                  <a:cubicBezTo>
                    <a:pt x="21590" y="459232"/>
                    <a:pt x="25400" y="464185"/>
                    <a:pt x="25400" y="469900"/>
                  </a:cubicBezTo>
                  <a:cubicBezTo>
                    <a:pt x="25400" y="715391"/>
                    <a:pt x="224409" y="914400"/>
                    <a:pt x="469900" y="914400"/>
                  </a:cubicBezTo>
                  <a:cubicBezTo>
                    <a:pt x="715391" y="914400"/>
                    <a:pt x="914400" y="715391"/>
                    <a:pt x="914400" y="469900"/>
                  </a:cubicBezTo>
                  <a:cubicBezTo>
                    <a:pt x="914400" y="224409"/>
                    <a:pt x="715391" y="25400"/>
                    <a:pt x="469900" y="25400"/>
                  </a:cubicBezTo>
                  <a:lnTo>
                    <a:pt x="469900" y="12700"/>
                  </a:lnTo>
                  <a:lnTo>
                    <a:pt x="469900" y="25400"/>
                  </a:lnTo>
                  <a:cubicBezTo>
                    <a:pt x="224409" y="25400"/>
                    <a:pt x="25400" y="224409"/>
                    <a:pt x="25400" y="469900"/>
                  </a:cubicBezTo>
                  <a:close/>
                </a:path>
              </a:pathLst>
            </a:custGeom>
            <a:solidFill>
              <a:srgbClr val="065A82"/>
            </a:solidFill>
          </p:spPr>
        </p:sp>
      </p:grpSp>
      <p:grpSp>
        <p:nvGrpSpPr>
          <p:cNvPr name="Group 37" id="37"/>
          <p:cNvGrpSpPr/>
          <p:nvPr/>
        </p:nvGrpSpPr>
        <p:grpSpPr>
          <a:xfrm rot="0">
            <a:off x="6858000" y="2948940"/>
            <a:ext cx="685800" cy="685800"/>
            <a:chOff x="0" y="0"/>
            <a:chExt cx="914400" cy="914400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914400" cy="914400"/>
            </a:xfrm>
            <a:custGeom>
              <a:avLst/>
              <a:gdLst/>
              <a:ahLst/>
              <a:cxnLst/>
              <a:rect r="r" b="b" t="t" l="l"/>
              <a:pathLst>
                <a:path h="914400" w="914400">
                  <a:moveTo>
                    <a:pt x="0" y="0"/>
                  </a:moveTo>
                  <a:lnTo>
                    <a:pt x="914400" y="0"/>
                  </a:lnTo>
                  <a:lnTo>
                    <a:pt x="914400" y="914400"/>
                  </a:lnTo>
                  <a:lnTo>
                    <a:pt x="0" y="91440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-78303" t="0" r="-78303" b="0"/>
              </a:stretch>
            </a:blipFill>
          </p:spPr>
        </p:sp>
        <p:sp>
          <p:nvSpPr>
            <p:cNvPr name="TextBox 39" id="39"/>
            <p:cNvSpPr txBox="true"/>
            <p:nvPr/>
          </p:nvSpPr>
          <p:spPr>
            <a:xfrm>
              <a:off x="0" y="-19050"/>
              <a:ext cx="914400" cy="93345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240"/>
                </a:lnSpc>
              </a:pPr>
              <a:r>
                <a:rPr lang="en-US" sz="2700" b="true">
                  <a:solidFill>
                    <a:srgbClr val="FFFFF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2</a:t>
              </a:r>
            </a:p>
          </p:txBody>
        </p:sp>
      </p:grpSp>
      <p:grpSp>
        <p:nvGrpSpPr>
          <p:cNvPr name="Group 40" id="40"/>
          <p:cNvGrpSpPr/>
          <p:nvPr/>
        </p:nvGrpSpPr>
        <p:grpSpPr>
          <a:xfrm rot="0">
            <a:off x="7749540" y="2378938"/>
            <a:ext cx="3840480" cy="1825803"/>
            <a:chOff x="0" y="0"/>
            <a:chExt cx="5120640" cy="2434405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0" y="0"/>
              <a:ext cx="5120640" cy="2434405"/>
            </a:xfrm>
            <a:custGeom>
              <a:avLst/>
              <a:gdLst/>
              <a:ahLst/>
              <a:cxnLst/>
              <a:rect r="r" b="b" t="t" l="l"/>
              <a:pathLst>
                <a:path h="2434405" w="5120640">
                  <a:moveTo>
                    <a:pt x="0" y="0"/>
                  </a:moveTo>
                  <a:lnTo>
                    <a:pt x="5120640" y="0"/>
                  </a:lnTo>
                  <a:lnTo>
                    <a:pt x="5120640" y="2434405"/>
                  </a:lnTo>
                  <a:lnTo>
                    <a:pt x="0" y="2434405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20326" r="0" b="38355"/>
              </a:stretch>
            </a:blipFill>
          </p:spPr>
        </p:sp>
        <p:sp>
          <p:nvSpPr>
            <p:cNvPr name="TextBox 42" id="42"/>
            <p:cNvSpPr txBox="true"/>
            <p:nvPr/>
          </p:nvSpPr>
          <p:spPr>
            <a:xfrm>
              <a:off x="0" y="-9525"/>
              <a:ext cx="5120640" cy="244393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2999"/>
                </a:lnSpc>
              </a:pPr>
              <a:r>
                <a:rPr lang="en-US" sz="2499" b="true">
                  <a:solidFill>
                    <a:srgbClr val="21295C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Visione olistica</a:t>
              </a:r>
            </a:p>
          </p:txBody>
        </p:sp>
      </p:grpSp>
      <p:sp>
        <p:nvSpPr>
          <p:cNvPr name="TextBox 43" id="43"/>
          <p:cNvSpPr txBox="true"/>
          <p:nvPr/>
        </p:nvSpPr>
        <p:spPr>
          <a:xfrm rot="0">
            <a:off x="6858000" y="3724275"/>
            <a:ext cx="4594860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39"/>
              </a:lnSpc>
            </a:pPr>
            <a:r>
              <a:rPr lang="en-US" sz="2199">
                <a:solidFill>
                  <a:srgbClr val="1F2937"/>
                </a:solidFill>
                <a:latin typeface="Calibri (MS)"/>
                <a:ea typeface="Calibri (MS)"/>
                <a:cs typeface="Calibri (MS)"/>
                <a:sym typeface="Calibri (MS)"/>
              </a:rPr>
              <a:t>L'animale è un'unione inscindibile di corpo, mente e ambiente: si cura l'individuo, non il sintomo.</a:t>
            </a:r>
          </a:p>
        </p:txBody>
      </p:sp>
      <p:grpSp>
        <p:nvGrpSpPr>
          <p:cNvPr name="Group 44" id="44"/>
          <p:cNvGrpSpPr/>
          <p:nvPr/>
        </p:nvGrpSpPr>
        <p:grpSpPr>
          <a:xfrm rot="0">
            <a:off x="12060555" y="2596515"/>
            <a:ext cx="5368290" cy="2762250"/>
            <a:chOff x="0" y="0"/>
            <a:chExt cx="7157720" cy="3683000"/>
          </a:xfrm>
        </p:grpSpPr>
        <p:sp>
          <p:nvSpPr>
            <p:cNvPr name="Freeform 45" id="45"/>
            <p:cNvSpPr/>
            <p:nvPr/>
          </p:nvSpPr>
          <p:spPr>
            <a:xfrm flipH="false" flipV="false" rot="0">
              <a:off x="12700" y="12700"/>
              <a:ext cx="7132320" cy="3657600"/>
            </a:xfrm>
            <a:custGeom>
              <a:avLst/>
              <a:gdLst/>
              <a:ahLst/>
              <a:cxnLst/>
              <a:rect r="r" b="b" t="t" l="l"/>
              <a:pathLst>
                <a:path h="3657600" w="7132320">
                  <a:moveTo>
                    <a:pt x="0" y="0"/>
                  </a:moveTo>
                  <a:lnTo>
                    <a:pt x="7132320" y="0"/>
                  </a:lnTo>
                  <a:lnTo>
                    <a:pt x="7132320" y="3657600"/>
                  </a:lnTo>
                  <a:lnTo>
                    <a:pt x="0" y="36576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46" id="46"/>
            <p:cNvSpPr/>
            <p:nvPr/>
          </p:nvSpPr>
          <p:spPr>
            <a:xfrm flipH="false" flipV="false" rot="0">
              <a:off x="0" y="0"/>
              <a:ext cx="7157720" cy="3683000"/>
            </a:xfrm>
            <a:custGeom>
              <a:avLst/>
              <a:gdLst/>
              <a:ahLst/>
              <a:cxnLst/>
              <a:rect r="r" b="b" t="t" l="l"/>
              <a:pathLst>
                <a:path h="3683000" w="7157720">
                  <a:moveTo>
                    <a:pt x="12700" y="0"/>
                  </a:moveTo>
                  <a:lnTo>
                    <a:pt x="7145020" y="0"/>
                  </a:lnTo>
                  <a:cubicBezTo>
                    <a:pt x="7152005" y="0"/>
                    <a:pt x="7157720" y="5715"/>
                    <a:pt x="7157720" y="12700"/>
                  </a:cubicBezTo>
                  <a:lnTo>
                    <a:pt x="7157720" y="3670300"/>
                  </a:lnTo>
                  <a:cubicBezTo>
                    <a:pt x="7157720" y="3677285"/>
                    <a:pt x="7152005" y="3683000"/>
                    <a:pt x="7145020" y="3683000"/>
                  </a:cubicBezTo>
                  <a:lnTo>
                    <a:pt x="12700" y="3683000"/>
                  </a:lnTo>
                  <a:cubicBezTo>
                    <a:pt x="5715" y="3683000"/>
                    <a:pt x="0" y="3677285"/>
                    <a:pt x="0" y="367030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3670300"/>
                  </a:lnTo>
                  <a:lnTo>
                    <a:pt x="12700" y="3670300"/>
                  </a:lnTo>
                  <a:lnTo>
                    <a:pt x="12700" y="3657600"/>
                  </a:lnTo>
                  <a:lnTo>
                    <a:pt x="7145020" y="3657600"/>
                  </a:lnTo>
                  <a:lnTo>
                    <a:pt x="7145020" y="3670300"/>
                  </a:lnTo>
                  <a:lnTo>
                    <a:pt x="7132320" y="3670300"/>
                  </a:lnTo>
                  <a:lnTo>
                    <a:pt x="7132320" y="12700"/>
                  </a:lnTo>
                  <a:lnTo>
                    <a:pt x="7145020" y="12700"/>
                  </a:lnTo>
                  <a:lnTo>
                    <a:pt x="714502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D9E2EC"/>
            </a:solidFill>
          </p:spPr>
        </p:sp>
      </p:grpSp>
      <p:grpSp>
        <p:nvGrpSpPr>
          <p:cNvPr name="Group 47" id="47"/>
          <p:cNvGrpSpPr/>
          <p:nvPr/>
        </p:nvGrpSpPr>
        <p:grpSpPr>
          <a:xfrm rot="0">
            <a:off x="12060555" y="2596515"/>
            <a:ext cx="128778" cy="2762250"/>
            <a:chOff x="0" y="0"/>
            <a:chExt cx="171704" cy="3683000"/>
          </a:xfrm>
        </p:grpSpPr>
        <p:sp>
          <p:nvSpPr>
            <p:cNvPr name="Freeform 48" id="48"/>
            <p:cNvSpPr/>
            <p:nvPr/>
          </p:nvSpPr>
          <p:spPr>
            <a:xfrm flipH="false" flipV="false" rot="0">
              <a:off x="12700" y="12700"/>
              <a:ext cx="146304" cy="3657600"/>
            </a:xfrm>
            <a:custGeom>
              <a:avLst/>
              <a:gdLst/>
              <a:ahLst/>
              <a:cxnLst/>
              <a:rect r="r" b="b" t="t" l="l"/>
              <a:pathLst>
                <a:path h="3657600" w="146304">
                  <a:moveTo>
                    <a:pt x="0" y="0"/>
                  </a:moveTo>
                  <a:lnTo>
                    <a:pt x="146304" y="0"/>
                  </a:lnTo>
                  <a:lnTo>
                    <a:pt x="146304" y="3657600"/>
                  </a:lnTo>
                  <a:lnTo>
                    <a:pt x="0" y="3657600"/>
                  </a:lnTo>
                  <a:close/>
                </a:path>
              </a:pathLst>
            </a:custGeom>
            <a:solidFill>
              <a:srgbClr val="065A82"/>
            </a:solidFill>
          </p:spPr>
        </p:sp>
        <p:sp>
          <p:nvSpPr>
            <p:cNvPr name="Freeform 49" id="49"/>
            <p:cNvSpPr/>
            <p:nvPr/>
          </p:nvSpPr>
          <p:spPr>
            <a:xfrm flipH="false" flipV="false" rot="0">
              <a:off x="0" y="0"/>
              <a:ext cx="171704" cy="3683000"/>
            </a:xfrm>
            <a:custGeom>
              <a:avLst/>
              <a:gdLst/>
              <a:ahLst/>
              <a:cxnLst/>
              <a:rect r="r" b="b" t="t" l="l"/>
              <a:pathLst>
                <a:path h="3683000" w="171704">
                  <a:moveTo>
                    <a:pt x="12700" y="0"/>
                  </a:moveTo>
                  <a:lnTo>
                    <a:pt x="159004" y="0"/>
                  </a:lnTo>
                  <a:cubicBezTo>
                    <a:pt x="165989" y="0"/>
                    <a:pt x="171704" y="5715"/>
                    <a:pt x="171704" y="12700"/>
                  </a:cubicBezTo>
                  <a:lnTo>
                    <a:pt x="171704" y="3670300"/>
                  </a:lnTo>
                  <a:cubicBezTo>
                    <a:pt x="171704" y="3677285"/>
                    <a:pt x="165989" y="3683000"/>
                    <a:pt x="159004" y="3683000"/>
                  </a:cubicBezTo>
                  <a:lnTo>
                    <a:pt x="12700" y="3683000"/>
                  </a:lnTo>
                  <a:cubicBezTo>
                    <a:pt x="5715" y="3683000"/>
                    <a:pt x="0" y="3677285"/>
                    <a:pt x="0" y="367030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3670300"/>
                  </a:lnTo>
                  <a:lnTo>
                    <a:pt x="12700" y="3670300"/>
                  </a:lnTo>
                  <a:lnTo>
                    <a:pt x="12700" y="3657600"/>
                  </a:lnTo>
                  <a:lnTo>
                    <a:pt x="159004" y="3657600"/>
                  </a:lnTo>
                  <a:lnTo>
                    <a:pt x="159004" y="3670300"/>
                  </a:lnTo>
                  <a:lnTo>
                    <a:pt x="146304" y="3670300"/>
                  </a:lnTo>
                  <a:lnTo>
                    <a:pt x="146304" y="12700"/>
                  </a:lnTo>
                  <a:lnTo>
                    <a:pt x="159004" y="12700"/>
                  </a:lnTo>
                  <a:lnTo>
                    <a:pt x="159004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065A82"/>
            </a:solidFill>
          </p:spPr>
        </p:sp>
      </p:grpSp>
      <p:grpSp>
        <p:nvGrpSpPr>
          <p:cNvPr name="Group 50" id="50"/>
          <p:cNvGrpSpPr/>
          <p:nvPr/>
        </p:nvGrpSpPr>
        <p:grpSpPr>
          <a:xfrm rot="0">
            <a:off x="12472035" y="2939415"/>
            <a:ext cx="704850" cy="704850"/>
            <a:chOff x="0" y="0"/>
            <a:chExt cx="939800" cy="939800"/>
          </a:xfrm>
        </p:grpSpPr>
        <p:sp>
          <p:nvSpPr>
            <p:cNvPr name="Freeform 51" id="51"/>
            <p:cNvSpPr/>
            <p:nvPr/>
          </p:nvSpPr>
          <p:spPr>
            <a:xfrm flipH="false" flipV="false" rot="0">
              <a:off x="12700" y="12700"/>
              <a:ext cx="914400" cy="914400"/>
            </a:xfrm>
            <a:custGeom>
              <a:avLst/>
              <a:gdLst/>
              <a:ahLst/>
              <a:cxnLst/>
              <a:rect r="r" b="b" t="t" l="l"/>
              <a:pathLst>
                <a:path h="914400" w="914400">
                  <a:moveTo>
                    <a:pt x="0" y="457200"/>
                  </a:moveTo>
                  <a:cubicBezTo>
                    <a:pt x="0" y="204724"/>
                    <a:pt x="204724" y="0"/>
                    <a:pt x="457200" y="0"/>
                  </a:cubicBezTo>
                  <a:cubicBezTo>
                    <a:pt x="709676" y="0"/>
                    <a:pt x="914400" y="204724"/>
                    <a:pt x="914400" y="457200"/>
                  </a:cubicBezTo>
                  <a:cubicBezTo>
                    <a:pt x="914400" y="709676"/>
                    <a:pt x="709676" y="914400"/>
                    <a:pt x="457200" y="914400"/>
                  </a:cubicBezTo>
                  <a:cubicBezTo>
                    <a:pt x="204724" y="914400"/>
                    <a:pt x="0" y="709676"/>
                    <a:pt x="0" y="457200"/>
                  </a:cubicBezTo>
                  <a:close/>
                </a:path>
              </a:pathLst>
            </a:custGeom>
            <a:solidFill>
              <a:srgbClr val="065A82"/>
            </a:solidFill>
          </p:spPr>
        </p:sp>
        <p:sp>
          <p:nvSpPr>
            <p:cNvPr name="Freeform 52" id="52"/>
            <p:cNvSpPr/>
            <p:nvPr/>
          </p:nvSpPr>
          <p:spPr>
            <a:xfrm flipH="false" flipV="false" rot="0">
              <a:off x="0" y="0"/>
              <a:ext cx="939800" cy="939800"/>
            </a:xfrm>
            <a:custGeom>
              <a:avLst/>
              <a:gdLst/>
              <a:ahLst/>
              <a:cxnLst/>
              <a:rect r="r" b="b" t="t" l="l"/>
              <a:pathLst>
                <a:path h="939800" w="939800">
                  <a:moveTo>
                    <a:pt x="0" y="469900"/>
                  </a:moveTo>
                  <a:cubicBezTo>
                    <a:pt x="0" y="210439"/>
                    <a:pt x="210439" y="0"/>
                    <a:pt x="469900" y="0"/>
                  </a:cubicBezTo>
                  <a:lnTo>
                    <a:pt x="469900" y="12700"/>
                  </a:lnTo>
                  <a:lnTo>
                    <a:pt x="469900" y="0"/>
                  </a:lnTo>
                  <a:cubicBezTo>
                    <a:pt x="729361" y="0"/>
                    <a:pt x="939800" y="210439"/>
                    <a:pt x="939800" y="469900"/>
                  </a:cubicBezTo>
                  <a:lnTo>
                    <a:pt x="927100" y="469900"/>
                  </a:lnTo>
                  <a:lnTo>
                    <a:pt x="939800" y="469900"/>
                  </a:lnTo>
                  <a:cubicBezTo>
                    <a:pt x="939800" y="729361"/>
                    <a:pt x="729361" y="939800"/>
                    <a:pt x="469900" y="939800"/>
                  </a:cubicBezTo>
                  <a:lnTo>
                    <a:pt x="469900" y="927100"/>
                  </a:lnTo>
                  <a:lnTo>
                    <a:pt x="469900" y="939800"/>
                  </a:lnTo>
                  <a:cubicBezTo>
                    <a:pt x="210439" y="939800"/>
                    <a:pt x="0" y="729361"/>
                    <a:pt x="0" y="469900"/>
                  </a:cubicBezTo>
                  <a:lnTo>
                    <a:pt x="12700" y="469900"/>
                  </a:lnTo>
                  <a:lnTo>
                    <a:pt x="23495" y="476631"/>
                  </a:lnTo>
                  <a:cubicBezTo>
                    <a:pt x="20447" y="481457"/>
                    <a:pt x="14732" y="483616"/>
                    <a:pt x="9271" y="482092"/>
                  </a:cubicBezTo>
                  <a:cubicBezTo>
                    <a:pt x="3810" y="480568"/>
                    <a:pt x="0" y="475615"/>
                    <a:pt x="0" y="469900"/>
                  </a:cubicBezTo>
                  <a:moveTo>
                    <a:pt x="25400" y="469900"/>
                  </a:moveTo>
                  <a:lnTo>
                    <a:pt x="12700" y="469900"/>
                  </a:lnTo>
                  <a:lnTo>
                    <a:pt x="1905" y="463169"/>
                  </a:lnTo>
                  <a:cubicBezTo>
                    <a:pt x="4953" y="458343"/>
                    <a:pt x="10668" y="456184"/>
                    <a:pt x="16129" y="457708"/>
                  </a:cubicBezTo>
                  <a:cubicBezTo>
                    <a:pt x="21590" y="459232"/>
                    <a:pt x="25400" y="464185"/>
                    <a:pt x="25400" y="469900"/>
                  </a:cubicBezTo>
                  <a:cubicBezTo>
                    <a:pt x="25400" y="715391"/>
                    <a:pt x="224409" y="914400"/>
                    <a:pt x="469900" y="914400"/>
                  </a:cubicBezTo>
                  <a:cubicBezTo>
                    <a:pt x="715391" y="914400"/>
                    <a:pt x="914400" y="715391"/>
                    <a:pt x="914400" y="469900"/>
                  </a:cubicBezTo>
                  <a:cubicBezTo>
                    <a:pt x="914400" y="224409"/>
                    <a:pt x="715391" y="25400"/>
                    <a:pt x="469900" y="25400"/>
                  </a:cubicBezTo>
                  <a:lnTo>
                    <a:pt x="469900" y="12700"/>
                  </a:lnTo>
                  <a:lnTo>
                    <a:pt x="469900" y="25400"/>
                  </a:lnTo>
                  <a:cubicBezTo>
                    <a:pt x="224409" y="25400"/>
                    <a:pt x="25400" y="224409"/>
                    <a:pt x="25400" y="469900"/>
                  </a:cubicBezTo>
                  <a:close/>
                </a:path>
              </a:pathLst>
            </a:custGeom>
            <a:solidFill>
              <a:srgbClr val="065A82"/>
            </a:solidFill>
          </p:spPr>
        </p:sp>
      </p:grpSp>
      <p:grpSp>
        <p:nvGrpSpPr>
          <p:cNvPr name="Group 53" id="53"/>
          <p:cNvGrpSpPr/>
          <p:nvPr/>
        </p:nvGrpSpPr>
        <p:grpSpPr>
          <a:xfrm rot="0">
            <a:off x="12481560" y="2948940"/>
            <a:ext cx="685800" cy="685800"/>
            <a:chOff x="0" y="0"/>
            <a:chExt cx="914400" cy="914400"/>
          </a:xfrm>
        </p:grpSpPr>
        <p:sp>
          <p:nvSpPr>
            <p:cNvPr name="Freeform 54" id="54"/>
            <p:cNvSpPr/>
            <p:nvPr/>
          </p:nvSpPr>
          <p:spPr>
            <a:xfrm flipH="false" flipV="false" rot="0">
              <a:off x="0" y="0"/>
              <a:ext cx="914400" cy="914400"/>
            </a:xfrm>
            <a:custGeom>
              <a:avLst/>
              <a:gdLst/>
              <a:ahLst/>
              <a:cxnLst/>
              <a:rect r="r" b="b" t="t" l="l"/>
              <a:pathLst>
                <a:path h="914400" w="914400">
                  <a:moveTo>
                    <a:pt x="0" y="0"/>
                  </a:moveTo>
                  <a:lnTo>
                    <a:pt x="914400" y="0"/>
                  </a:lnTo>
                  <a:lnTo>
                    <a:pt x="914400" y="914400"/>
                  </a:lnTo>
                  <a:lnTo>
                    <a:pt x="0" y="91440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-78303" t="0" r="-78303" b="0"/>
              </a:stretch>
            </a:blipFill>
          </p:spPr>
        </p:sp>
        <p:sp>
          <p:nvSpPr>
            <p:cNvPr name="TextBox 55" id="55"/>
            <p:cNvSpPr txBox="true"/>
            <p:nvPr/>
          </p:nvSpPr>
          <p:spPr>
            <a:xfrm>
              <a:off x="0" y="-19050"/>
              <a:ext cx="914400" cy="93345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240"/>
                </a:lnSpc>
              </a:pPr>
              <a:r>
                <a:rPr lang="en-US" sz="2700" b="true">
                  <a:solidFill>
                    <a:srgbClr val="FFFFF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3</a:t>
              </a:r>
            </a:p>
          </p:txBody>
        </p:sp>
      </p:grpSp>
      <p:grpSp>
        <p:nvGrpSpPr>
          <p:cNvPr name="Group 56" id="56"/>
          <p:cNvGrpSpPr/>
          <p:nvPr/>
        </p:nvGrpSpPr>
        <p:grpSpPr>
          <a:xfrm rot="0">
            <a:off x="13373100" y="2378938"/>
            <a:ext cx="3840480" cy="1825803"/>
            <a:chOff x="0" y="0"/>
            <a:chExt cx="5120640" cy="2434405"/>
          </a:xfrm>
        </p:grpSpPr>
        <p:sp>
          <p:nvSpPr>
            <p:cNvPr name="Freeform 57" id="57"/>
            <p:cNvSpPr/>
            <p:nvPr/>
          </p:nvSpPr>
          <p:spPr>
            <a:xfrm flipH="false" flipV="false" rot="0">
              <a:off x="0" y="0"/>
              <a:ext cx="5120640" cy="2434405"/>
            </a:xfrm>
            <a:custGeom>
              <a:avLst/>
              <a:gdLst/>
              <a:ahLst/>
              <a:cxnLst/>
              <a:rect r="r" b="b" t="t" l="l"/>
              <a:pathLst>
                <a:path h="2434405" w="5120640">
                  <a:moveTo>
                    <a:pt x="0" y="0"/>
                  </a:moveTo>
                  <a:lnTo>
                    <a:pt x="5120640" y="0"/>
                  </a:lnTo>
                  <a:lnTo>
                    <a:pt x="5120640" y="2434405"/>
                  </a:lnTo>
                  <a:lnTo>
                    <a:pt x="0" y="2434405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20326" r="0" b="38355"/>
              </a:stretch>
            </a:blipFill>
          </p:spPr>
        </p:sp>
        <p:sp>
          <p:nvSpPr>
            <p:cNvPr name="TextBox 58" id="58"/>
            <p:cNvSpPr txBox="true"/>
            <p:nvPr/>
          </p:nvSpPr>
          <p:spPr>
            <a:xfrm>
              <a:off x="0" y="-9525"/>
              <a:ext cx="5120640" cy="244393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2999"/>
                </a:lnSpc>
              </a:pPr>
              <a:r>
                <a:rPr lang="en-US" sz="2499" b="true">
                  <a:solidFill>
                    <a:srgbClr val="21295C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Integrazione moderna</a:t>
              </a:r>
            </a:p>
          </p:txBody>
        </p:sp>
      </p:grpSp>
      <p:sp>
        <p:nvSpPr>
          <p:cNvPr name="TextBox 59" id="59"/>
          <p:cNvSpPr txBox="true"/>
          <p:nvPr/>
        </p:nvSpPr>
        <p:spPr>
          <a:xfrm rot="0">
            <a:off x="12481560" y="3724275"/>
            <a:ext cx="4594860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39"/>
              </a:lnSpc>
            </a:pPr>
            <a:r>
              <a:rPr lang="en-US" sz="2199">
                <a:solidFill>
                  <a:srgbClr val="1F2937"/>
                </a:solidFill>
                <a:latin typeface="Calibri (MS)"/>
                <a:ea typeface="Calibri (MS)"/>
                <a:cs typeface="Calibri (MS)"/>
                <a:sym typeface="Calibri (MS)"/>
              </a:rPr>
              <a:t>Complementare alla medicina convenzionale: non alternativa, ma sinergia scientifica.</a:t>
            </a:r>
          </a:p>
        </p:txBody>
      </p:sp>
      <p:grpSp>
        <p:nvGrpSpPr>
          <p:cNvPr name="Group 60" id="60"/>
          <p:cNvGrpSpPr/>
          <p:nvPr/>
        </p:nvGrpSpPr>
        <p:grpSpPr>
          <a:xfrm rot="0">
            <a:off x="822960" y="5623560"/>
            <a:ext cx="16596360" cy="685800"/>
            <a:chOff x="0" y="0"/>
            <a:chExt cx="22128480" cy="914400"/>
          </a:xfrm>
        </p:grpSpPr>
        <p:sp>
          <p:nvSpPr>
            <p:cNvPr name="Freeform 61" id="61"/>
            <p:cNvSpPr/>
            <p:nvPr/>
          </p:nvSpPr>
          <p:spPr>
            <a:xfrm flipH="false" flipV="false" rot="0">
              <a:off x="0" y="0"/>
              <a:ext cx="22128480" cy="914400"/>
            </a:xfrm>
            <a:custGeom>
              <a:avLst/>
              <a:gdLst/>
              <a:ahLst/>
              <a:cxnLst/>
              <a:rect r="r" b="b" t="t" l="l"/>
              <a:pathLst>
                <a:path h="914400" w="22128480">
                  <a:moveTo>
                    <a:pt x="0" y="0"/>
                  </a:moveTo>
                  <a:lnTo>
                    <a:pt x="22128480" y="0"/>
                  </a:lnTo>
                  <a:lnTo>
                    <a:pt x="22128480" y="914400"/>
                  </a:lnTo>
                  <a:lnTo>
                    <a:pt x="0" y="91440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421537" r="0" b="-421537"/>
              </a:stretch>
            </a:blipFill>
          </p:spPr>
        </p:sp>
        <p:sp>
          <p:nvSpPr>
            <p:cNvPr name="TextBox 62" id="62"/>
            <p:cNvSpPr txBox="true"/>
            <p:nvPr/>
          </p:nvSpPr>
          <p:spPr>
            <a:xfrm>
              <a:off x="0" y="-19050"/>
              <a:ext cx="22128480" cy="93345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3240"/>
                </a:lnSpc>
              </a:pPr>
              <a:r>
                <a:rPr lang="en-US" sz="2700" b="true">
                  <a:solidFill>
                    <a:srgbClr val="21295C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I quattro pilastri operativi della MTCV</a:t>
              </a:r>
            </a:p>
          </p:txBody>
        </p:sp>
      </p:grpSp>
      <p:grpSp>
        <p:nvGrpSpPr>
          <p:cNvPr name="Group 63" id="63"/>
          <p:cNvGrpSpPr/>
          <p:nvPr/>
        </p:nvGrpSpPr>
        <p:grpSpPr>
          <a:xfrm rot="0">
            <a:off x="813435" y="6505575"/>
            <a:ext cx="3996690" cy="2517676"/>
            <a:chOff x="0" y="0"/>
            <a:chExt cx="5328920" cy="3356902"/>
          </a:xfrm>
        </p:grpSpPr>
        <p:sp>
          <p:nvSpPr>
            <p:cNvPr name="Freeform 64" id="64"/>
            <p:cNvSpPr/>
            <p:nvPr/>
          </p:nvSpPr>
          <p:spPr>
            <a:xfrm flipH="false" flipV="false" rot="0">
              <a:off x="12700" y="11576"/>
              <a:ext cx="5303520" cy="3333751"/>
            </a:xfrm>
            <a:custGeom>
              <a:avLst/>
              <a:gdLst/>
              <a:ahLst/>
              <a:cxnLst/>
              <a:rect r="r" b="b" t="t" l="l"/>
              <a:pathLst>
                <a:path h="3333751" w="5303520">
                  <a:moveTo>
                    <a:pt x="0" y="0"/>
                  </a:moveTo>
                  <a:lnTo>
                    <a:pt x="5303520" y="0"/>
                  </a:lnTo>
                  <a:lnTo>
                    <a:pt x="5303520" y="3333750"/>
                  </a:lnTo>
                  <a:lnTo>
                    <a:pt x="0" y="3333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65" id="65"/>
            <p:cNvSpPr/>
            <p:nvPr/>
          </p:nvSpPr>
          <p:spPr>
            <a:xfrm flipH="false" flipV="false" rot="0">
              <a:off x="0" y="0"/>
              <a:ext cx="5328920" cy="3356902"/>
            </a:xfrm>
            <a:custGeom>
              <a:avLst/>
              <a:gdLst/>
              <a:ahLst/>
              <a:cxnLst/>
              <a:rect r="r" b="b" t="t" l="l"/>
              <a:pathLst>
                <a:path h="3356902" w="5328920">
                  <a:moveTo>
                    <a:pt x="12700" y="0"/>
                  </a:moveTo>
                  <a:lnTo>
                    <a:pt x="5316220" y="0"/>
                  </a:lnTo>
                  <a:cubicBezTo>
                    <a:pt x="5323205" y="0"/>
                    <a:pt x="5328920" y="5209"/>
                    <a:pt x="5328920" y="11576"/>
                  </a:cubicBezTo>
                  <a:lnTo>
                    <a:pt x="5328920" y="3345326"/>
                  </a:lnTo>
                  <a:cubicBezTo>
                    <a:pt x="5328920" y="3351693"/>
                    <a:pt x="5323205" y="3356902"/>
                    <a:pt x="5316220" y="3356902"/>
                  </a:cubicBezTo>
                  <a:lnTo>
                    <a:pt x="12700" y="3356902"/>
                  </a:lnTo>
                  <a:cubicBezTo>
                    <a:pt x="5715" y="3356902"/>
                    <a:pt x="0" y="3351693"/>
                    <a:pt x="0" y="3345326"/>
                  </a:cubicBezTo>
                  <a:lnTo>
                    <a:pt x="0" y="11576"/>
                  </a:lnTo>
                  <a:cubicBezTo>
                    <a:pt x="0" y="5209"/>
                    <a:pt x="5715" y="0"/>
                    <a:pt x="12700" y="0"/>
                  </a:cubicBezTo>
                  <a:moveTo>
                    <a:pt x="12700" y="23151"/>
                  </a:moveTo>
                  <a:lnTo>
                    <a:pt x="12700" y="11576"/>
                  </a:lnTo>
                  <a:lnTo>
                    <a:pt x="25400" y="11576"/>
                  </a:lnTo>
                  <a:lnTo>
                    <a:pt x="25400" y="3345326"/>
                  </a:lnTo>
                  <a:lnTo>
                    <a:pt x="12700" y="3345326"/>
                  </a:lnTo>
                  <a:lnTo>
                    <a:pt x="12700" y="3333751"/>
                  </a:lnTo>
                  <a:lnTo>
                    <a:pt x="5316220" y="3333751"/>
                  </a:lnTo>
                  <a:lnTo>
                    <a:pt x="5316220" y="3345326"/>
                  </a:lnTo>
                  <a:lnTo>
                    <a:pt x="5303520" y="3345326"/>
                  </a:lnTo>
                  <a:lnTo>
                    <a:pt x="5303520" y="11576"/>
                  </a:lnTo>
                  <a:lnTo>
                    <a:pt x="5316220" y="11576"/>
                  </a:lnTo>
                  <a:lnTo>
                    <a:pt x="5316220" y="23151"/>
                  </a:lnTo>
                  <a:lnTo>
                    <a:pt x="12700" y="23151"/>
                  </a:lnTo>
                  <a:close/>
                </a:path>
              </a:pathLst>
            </a:custGeom>
            <a:solidFill>
              <a:srgbClr val="D9E2EC"/>
            </a:solidFill>
          </p:spPr>
        </p:sp>
      </p:grpSp>
      <p:grpSp>
        <p:nvGrpSpPr>
          <p:cNvPr name="Group 66" id="66"/>
          <p:cNvGrpSpPr/>
          <p:nvPr/>
        </p:nvGrpSpPr>
        <p:grpSpPr>
          <a:xfrm rot="0">
            <a:off x="813435" y="6505575"/>
            <a:ext cx="3996690" cy="704850"/>
            <a:chOff x="0" y="0"/>
            <a:chExt cx="5328920" cy="939800"/>
          </a:xfrm>
        </p:grpSpPr>
        <p:sp>
          <p:nvSpPr>
            <p:cNvPr name="Freeform 67" id="67"/>
            <p:cNvSpPr/>
            <p:nvPr/>
          </p:nvSpPr>
          <p:spPr>
            <a:xfrm flipH="false" flipV="false" rot="0">
              <a:off x="12700" y="12700"/>
              <a:ext cx="5303520" cy="914400"/>
            </a:xfrm>
            <a:custGeom>
              <a:avLst/>
              <a:gdLst/>
              <a:ahLst/>
              <a:cxnLst/>
              <a:rect r="r" b="b" t="t" l="l"/>
              <a:pathLst>
                <a:path h="914400" w="5303520">
                  <a:moveTo>
                    <a:pt x="0" y="0"/>
                  </a:moveTo>
                  <a:lnTo>
                    <a:pt x="5303520" y="0"/>
                  </a:lnTo>
                  <a:lnTo>
                    <a:pt x="5303520" y="914400"/>
                  </a:lnTo>
                  <a:lnTo>
                    <a:pt x="0" y="914400"/>
                  </a:lnTo>
                  <a:close/>
                </a:path>
              </a:pathLst>
            </a:custGeom>
            <a:solidFill>
              <a:srgbClr val="1C7293"/>
            </a:solidFill>
          </p:spPr>
        </p:sp>
        <p:sp>
          <p:nvSpPr>
            <p:cNvPr name="Freeform 68" id="68"/>
            <p:cNvSpPr/>
            <p:nvPr/>
          </p:nvSpPr>
          <p:spPr>
            <a:xfrm flipH="false" flipV="false" rot="0">
              <a:off x="0" y="0"/>
              <a:ext cx="5328920" cy="939800"/>
            </a:xfrm>
            <a:custGeom>
              <a:avLst/>
              <a:gdLst/>
              <a:ahLst/>
              <a:cxnLst/>
              <a:rect r="r" b="b" t="t" l="l"/>
              <a:pathLst>
                <a:path h="939800" w="5328920">
                  <a:moveTo>
                    <a:pt x="12700" y="0"/>
                  </a:moveTo>
                  <a:lnTo>
                    <a:pt x="5316220" y="0"/>
                  </a:lnTo>
                  <a:cubicBezTo>
                    <a:pt x="5323205" y="0"/>
                    <a:pt x="5328920" y="5715"/>
                    <a:pt x="5328920" y="12700"/>
                  </a:cubicBezTo>
                  <a:lnTo>
                    <a:pt x="5328920" y="927100"/>
                  </a:lnTo>
                  <a:cubicBezTo>
                    <a:pt x="5328920" y="934085"/>
                    <a:pt x="5323205" y="939800"/>
                    <a:pt x="5316220" y="939800"/>
                  </a:cubicBezTo>
                  <a:lnTo>
                    <a:pt x="12700" y="939800"/>
                  </a:lnTo>
                  <a:cubicBezTo>
                    <a:pt x="5715" y="939800"/>
                    <a:pt x="0" y="934085"/>
                    <a:pt x="0" y="92710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927100"/>
                  </a:lnTo>
                  <a:lnTo>
                    <a:pt x="12700" y="927100"/>
                  </a:lnTo>
                  <a:lnTo>
                    <a:pt x="12700" y="914400"/>
                  </a:lnTo>
                  <a:lnTo>
                    <a:pt x="5316220" y="914400"/>
                  </a:lnTo>
                  <a:lnTo>
                    <a:pt x="5316220" y="927100"/>
                  </a:lnTo>
                  <a:lnTo>
                    <a:pt x="5303520" y="927100"/>
                  </a:lnTo>
                  <a:lnTo>
                    <a:pt x="5303520" y="12700"/>
                  </a:lnTo>
                  <a:lnTo>
                    <a:pt x="5316220" y="12700"/>
                  </a:lnTo>
                  <a:lnTo>
                    <a:pt x="531622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1C7293"/>
            </a:solidFill>
          </p:spPr>
        </p:sp>
      </p:grpSp>
      <p:grpSp>
        <p:nvGrpSpPr>
          <p:cNvPr name="Group 69" id="69"/>
          <p:cNvGrpSpPr/>
          <p:nvPr/>
        </p:nvGrpSpPr>
        <p:grpSpPr>
          <a:xfrm rot="0">
            <a:off x="712470" y="5943743"/>
            <a:ext cx="3977640" cy="1825799"/>
            <a:chOff x="0" y="0"/>
            <a:chExt cx="5303520" cy="2434399"/>
          </a:xfrm>
        </p:grpSpPr>
        <p:sp>
          <p:nvSpPr>
            <p:cNvPr name="Freeform 70" id="70"/>
            <p:cNvSpPr/>
            <p:nvPr/>
          </p:nvSpPr>
          <p:spPr>
            <a:xfrm flipH="false" flipV="false" rot="0">
              <a:off x="0" y="0"/>
              <a:ext cx="5303520" cy="2434399"/>
            </a:xfrm>
            <a:custGeom>
              <a:avLst/>
              <a:gdLst/>
              <a:ahLst/>
              <a:cxnLst/>
              <a:rect r="r" b="b" t="t" l="l"/>
              <a:pathLst>
                <a:path h="2434399" w="5303520">
                  <a:moveTo>
                    <a:pt x="0" y="0"/>
                  </a:moveTo>
                  <a:lnTo>
                    <a:pt x="5303520" y="0"/>
                  </a:lnTo>
                  <a:lnTo>
                    <a:pt x="5303520" y="2434399"/>
                  </a:lnTo>
                  <a:lnTo>
                    <a:pt x="0" y="2434399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23668" r="0" b="38769"/>
              </a:stretch>
            </a:blipFill>
          </p:spPr>
        </p:sp>
        <p:sp>
          <p:nvSpPr>
            <p:cNvPr name="TextBox 71" id="71"/>
            <p:cNvSpPr txBox="true"/>
            <p:nvPr/>
          </p:nvSpPr>
          <p:spPr>
            <a:xfrm>
              <a:off x="0" y="-9525"/>
              <a:ext cx="5303520" cy="244392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999"/>
                </a:lnSpc>
              </a:pPr>
              <a:r>
                <a:rPr lang="en-US" sz="2499" b="true">
                  <a:solidFill>
                    <a:srgbClr val="FFFFF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Agopuntura</a:t>
              </a:r>
            </a:p>
          </p:txBody>
        </p:sp>
      </p:grpSp>
      <p:sp>
        <p:nvSpPr>
          <p:cNvPr name="TextBox 72" id="72"/>
          <p:cNvSpPr txBox="true"/>
          <p:nvPr/>
        </p:nvSpPr>
        <p:spPr>
          <a:xfrm rot="0">
            <a:off x="1028700" y="7429500"/>
            <a:ext cx="3566160" cy="1381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39"/>
              </a:lnSpc>
            </a:pPr>
            <a:r>
              <a:rPr lang="en-US" sz="2199">
                <a:solidFill>
                  <a:srgbClr val="1F2937"/>
                </a:solidFill>
                <a:latin typeface="Calibri (MS)"/>
                <a:ea typeface="Calibri (MS)"/>
                <a:cs typeface="Calibri (MS)"/>
                <a:sym typeface="Calibri (MS)"/>
              </a:rPr>
              <a:t>Aghi sterili ultra-sottili in agopunti specifici: risposta neurofisiologica che modula dolore e omeostasi.</a:t>
            </a:r>
          </a:p>
        </p:txBody>
      </p:sp>
      <p:grpSp>
        <p:nvGrpSpPr>
          <p:cNvPr name="Group 73" id="73"/>
          <p:cNvGrpSpPr/>
          <p:nvPr/>
        </p:nvGrpSpPr>
        <p:grpSpPr>
          <a:xfrm rot="0">
            <a:off x="5031105" y="6505575"/>
            <a:ext cx="3996690" cy="2517676"/>
            <a:chOff x="0" y="0"/>
            <a:chExt cx="5328920" cy="3356902"/>
          </a:xfrm>
        </p:grpSpPr>
        <p:sp>
          <p:nvSpPr>
            <p:cNvPr name="Freeform 74" id="74"/>
            <p:cNvSpPr/>
            <p:nvPr/>
          </p:nvSpPr>
          <p:spPr>
            <a:xfrm flipH="false" flipV="false" rot="0">
              <a:off x="12700" y="11576"/>
              <a:ext cx="5303520" cy="3333751"/>
            </a:xfrm>
            <a:custGeom>
              <a:avLst/>
              <a:gdLst/>
              <a:ahLst/>
              <a:cxnLst/>
              <a:rect r="r" b="b" t="t" l="l"/>
              <a:pathLst>
                <a:path h="3333751" w="5303520">
                  <a:moveTo>
                    <a:pt x="0" y="0"/>
                  </a:moveTo>
                  <a:lnTo>
                    <a:pt x="5303520" y="0"/>
                  </a:lnTo>
                  <a:lnTo>
                    <a:pt x="5303520" y="3333750"/>
                  </a:lnTo>
                  <a:lnTo>
                    <a:pt x="0" y="3333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75" id="75"/>
            <p:cNvSpPr/>
            <p:nvPr/>
          </p:nvSpPr>
          <p:spPr>
            <a:xfrm flipH="false" flipV="false" rot="0">
              <a:off x="0" y="0"/>
              <a:ext cx="5328920" cy="3356902"/>
            </a:xfrm>
            <a:custGeom>
              <a:avLst/>
              <a:gdLst/>
              <a:ahLst/>
              <a:cxnLst/>
              <a:rect r="r" b="b" t="t" l="l"/>
              <a:pathLst>
                <a:path h="3356902" w="5328920">
                  <a:moveTo>
                    <a:pt x="12700" y="0"/>
                  </a:moveTo>
                  <a:lnTo>
                    <a:pt x="5316220" y="0"/>
                  </a:lnTo>
                  <a:cubicBezTo>
                    <a:pt x="5323205" y="0"/>
                    <a:pt x="5328920" y="5209"/>
                    <a:pt x="5328920" y="11576"/>
                  </a:cubicBezTo>
                  <a:lnTo>
                    <a:pt x="5328920" y="3345326"/>
                  </a:lnTo>
                  <a:cubicBezTo>
                    <a:pt x="5328920" y="3351693"/>
                    <a:pt x="5323205" y="3356902"/>
                    <a:pt x="5316220" y="3356902"/>
                  </a:cubicBezTo>
                  <a:lnTo>
                    <a:pt x="12700" y="3356902"/>
                  </a:lnTo>
                  <a:cubicBezTo>
                    <a:pt x="5715" y="3356902"/>
                    <a:pt x="0" y="3351693"/>
                    <a:pt x="0" y="3345326"/>
                  </a:cubicBezTo>
                  <a:lnTo>
                    <a:pt x="0" y="11576"/>
                  </a:lnTo>
                  <a:cubicBezTo>
                    <a:pt x="0" y="5209"/>
                    <a:pt x="5715" y="0"/>
                    <a:pt x="12700" y="0"/>
                  </a:cubicBezTo>
                  <a:moveTo>
                    <a:pt x="12700" y="23151"/>
                  </a:moveTo>
                  <a:lnTo>
                    <a:pt x="12700" y="11576"/>
                  </a:lnTo>
                  <a:lnTo>
                    <a:pt x="25400" y="11576"/>
                  </a:lnTo>
                  <a:lnTo>
                    <a:pt x="25400" y="3345326"/>
                  </a:lnTo>
                  <a:lnTo>
                    <a:pt x="12700" y="3345326"/>
                  </a:lnTo>
                  <a:lnTo>
                    <a:pt x="12700" y="3333751"/>
                  </a:lnTo>
                  <a:lnTo>
                    <a:pt x="5316220" y="3333751"/>
                  </a:lnTo>
                  <a:lnTo>
                    <a:pt x="5316220" y="3345326"/>
                  </a:lnTo>
                  <a:lnTo>
                    <a:pt x="5303520" y="3345326"/>
                  </a:lnTo>
                  <a:lnTo>
                    <a:pt x="5303520" y="11576"/>
                  </a:lnTo>
                  <a:lnTo>
                    <a:pt x="5316220" y="11576"/>
                  </a:lnTo>
                  <a:lnTo>
                    <a:pt x="5316220" y="23151"/>
                  </a:lnTo>
                  <a:lnTo>
                    <a:pt x="12700" y="23151"/>
                  </a:lnTo>
                  <a:close/>
                </a:path>
              </a:pathLst>
            </a:custGeom>
            <a:solidFill>
              <a:srgbClr val="D9E2EC"/>
            </a:solidFill>
          </p:spPr>
        </p:sp>
      </p:grpSp>
      <p:grpSp>
        <p:nvGrpSpPr>
          <p:cNvPr name="Group 76" id="76"/>
          <p:cNvGrpSpPr/>
          <p:nvPr/>
        </p:nvGrpSpPr>
        <p:grpSpPr>
          <a:xfrm rot="0">
            <a:off x="5031105" y="6505575"/>
            <a:ext cx="3996690" cy="704850"/>
            <a:chOff x="0" y="0"/>
            <a:chExt cx="5328920" cy="939800"/>
          </a:xfrm>
        </p:grpSpPr>
        <p:sp>
          <p:nvSpPr>
            <p:cNvPr name="Freeform 77" id="77"/>
            <p:cNvSpPr/>
            <p:nvPr/>
          </p:nvSpPr>
          <p:spPr>
            <a:xfrm flipH="false" flipV="false" rot="0">
              <a:off x="12700" y="12700"/>
              <a:ext cx="5303520" cy="914400"/>
            </a:xfrm>
            <a:custGeom>
              <a:avLst/>
              <a:gdLst/>
              <a:ahLst/>
              <a:cxnLst/>
              <a:rect r="r" b="b" t="t" l="l"/>
              <a:pathLst>
                <a:path h="914400" w="5303520">
                  <a:moveTo>
                    <a:pt x="0" y="0"/>
                  </a:moveTo>
                  <a:lnTo>
                    <a:pt x="5303520" y="0"/>
                  </a:lnTo>
                  <a:lnTo>
                    <a:pt x="5303520" y="914400"/>
                  </a:lnTo>
                  <a:lnTo>
                    <a:pt x="0" y="914400"/>
                  </a:lnTo>
                  <a:close/>
                </a:path>
              </a:pathLst>
            </a:custGeom>
            <a:solidFill>
              <a:srgbClr val="1C7293"/>
            </a:solidFill>
          </p:spPr>
        </p:sp>
        <p:sp>
          <p:nvSpPr>
            <p:cNvPr name="Freeform 78" id="78"/>
            <p:cNvSpPr/>
            <p:nvPr/>
          </p:nvSpPr>
          <p:spPr>
            <a:xfrm flipH="false" flipV="false" rot="0">
              <a:off x="0" y="0"/>
              <a:ext cx="5328920" cy="939800"/>
            </a:xfrm>
            <a:custGeom>
              <a:avLst/>
              <a:gdLst/>
              <a:ahLst/>
              <a:cxnLst/>
              <a:rect r="r" b="b" t="t" l="l"/>
              <a:pathLst>
                <a:path h="939800" w="5328920">
                  <a:moveTo>
                    <a:pt x="12700" y="0"/>
                  </a:moveTo>
                  <a:lnTo>
                    <a:pt x="5316220" y="0"/>
                  </a:lnTo>
                  <a:cubicBezTo>
                    <a:pt x="5323205" y="0"/>
                    <a:pt x="5328920" y="5715"/>
                    <a:pt x="5328920" y="12700"/>
                  </a:cubicBezTo>
                  <a:lnTo>
                    <a:pt x="5328920" y="927100"/>
                  </a:lnTo>
                  <a:cubicBezTo>
                    <a:pt x="5328920" y="934085"/>
                    <a:pt x="5323205" y="939800"/>
                    <a:pt x="5316220" y="939800"/>
                  </a:cubicBezTo>
                  <a:lnTo>
                    <a:pt x="12700" y="939800"/>
                  </a:lnTo>
                  <a:cubicBezTo>
                    <a:pt x="5715" y="939800"/>
                    <a:pt x="0" y="934085"/>
                    <a:pt x="0" y="92710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927100"/>
                  </a:lnTo>
                  <a:lnTo>
                    <a:pt x="12700" y="927100"/>
                  </a:lnTo>
                  <a:lnTo>
                    <a:pt x="12700" y="914400"/>
                  </a:lnTo>
                  <a:lnTo>
                    <a:pt x="5316220" y="914400"/>
                  </a:lnTo>
                  <a:lnTo>
                    <a:pt x="5316220" y="927100"/>
                  </a:lnTo>
                  <a:lnTo>
                    <a:pt x="5303520" y="927100"/>
                  </a:lnTo>
                  <a:lnTo>
                    <a:pt x="5303520" y="12700"/>
                  </a:lnTo>
                  <a:lnTo>
                    <a:pt x="5316220" y="12700"/>
                  </a:lnTo>
                  <a:lnTo>
                    <a:pt x="531622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1C7293"/>
            </a:solidFill>
          </p:spPr>
        </p:sp>
      </p:grpSp>
      <p:grpSp>
        <p:nvGrpSpPr>
          <p:cNvPr name="Group 79" id="79"/>
          <p:cNvGrpSpPr/>
          <p:nvPr/>
        </p:nvGrpSpPr>
        <p:grpSpPr>
          <a:xfrm rot="0">
            <a:off x="4930140" y="5943743"/>
            <a:ext cx="3977640" cy="1825799"/>
            <a:chOff x="0" y="0"/>
            <a:chExt cx="5303520" cy="2434399"/>
          </a:xfrm>
        </p:grpSpPr>
        <p:sp>
          <p:nvSpPr>
            <p:cNvPr name="Freeform 80" id="80"/>
            <p:cNvSpPr/>
            <p:nvPr/>
          </p:nvSpPr>
          <p:spPr>
            <a:xfrm flipH="false" flipV="false" rot="0">
              <a:off x="0" y="0"/>
              <a:ext cx="5303520" cy="2434399"/>
            </a:xfrm>
            <a:custGeom>
              <a:avLst/>
              <a:gdLst/>
              <a:ahLst/>
              <a:cxnLst/>
              <a:rect r="r" b="b" t="t" l="l"/>
              <a:pathLst>
                <a:path h="2434399" w="5303520">
                  <a:moveTo>
                    <a:pt x="0" y="0"/>
                  </a:moveTo>
                  <a:lnTo>
                    <a:pt x="5303520" y="0"/>
                  </a:lnTo>
                  <a:lnTo>
                    <a:pt x="5303520" y="2434399"/>
                  </a:lnTo>
                  <a:lnTo>
                    <a:pt x="0" y="2434399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23668" r="0" b="38769"/>
              </a:stretch>
            </a:blipFill>
          </p:spPr>
        </p:sp>
        <p:sp>
          <p:nvSpPr>
            <p:cNvPr name="TextBox 81" id="81"/>
            <p:cNvSpPr txBox="true"/>
            <p:nvPr/>
          </p:nvSpPr>
          <p:spPr>
            <a:xfrm>
              <a:off x="0" y="-9525"/>
              <a:ext cx="5303520" cy="244392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999"/>
                </a:lnSpc>
              </a:pPr>
              <a:r>
                <a:rPr lang="en-US" sz="2499" b="true">
                  <a:solidFill>
                    <a:srgbClr val="FFFFF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Fitoterapia cinese</a:t>
              </a:r>
            </a:p>
          </p:txBody>
        </p:sp>
      </p:grpSp>
      <p:sp>
        <p:nvSpPr>
          <p:cNvPr name="TextBox 82" id="82"/>
          <p:cNvSpPr txBox="true"/>
          <p:nvPr/>
        </p:nvSpPr>
        <p:spPr>
          <a:xfrm rot="0">
            <a:off x="5246370" y="7429500"/>
            <a:ext cx="3566160" cy="1381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39"/>
              </a:lnSpc>
            </a:pPr>
            <a:r>
              <a:rPr lang="en-US" sz="2199">
                <a:solidFill>
                  <a:srgbClr val="1F2937"/>
                </a:solidFill>
                <a:latin typeface="Calibri (MS)"/>
                <a:ea typeface="Calibri (MS)"/>
                <a:cs typeface="Calibri (MS)"/>
                <a:sym typeface="Calibri (MS)"/>
              </a:rPr>
              <a:t>Formulazioni di erbe e radici che agiscono in sinergia sulle cause profonde dello squilibrio.</a:t>
            </a:r>
          </a:p>
        </p:txBody>
      </p:sp>
      <p:grpSp>
        <p:nvGrpSpPr>
          <p:cNvPr name="Group 83" id="83"/>
          <p:cNvGrpSpPr/>
          <p:nvPr/>
        </p:nvGrpSpPr>
        <p:grpSpPr>
          <a:xfrm rot="0">
            <a:off x="9248775" y="6505575"/>
            <a:ext cx="3996690" cy="2517676"/>
            <a:chOff x="0" y="0"/>
            <a:chExt cx="5328920" cy="3356902"/>
          </a:xfrm>
        </p:grpSpPr>
        <p:sp>
          <p:nvSpPr>
            <p:cNvPr name="Freeform 84" id="84"/>
            <p:cNvSpPr/>
            <p:nvPr/>
          </p:nvSpPr>
          <p:spPr>
            <a:xfrm flipH="false" flipV="false" rot="0">
              <a:off x="12700" y="11576"/>
              <a:ext cx="5303520" cy="3333751"/>
            </a:xfrm>
            <a:custGeom>
              <a:avLst/>
              <a:gdLst/>
              <a:ahLst/>
              <a:cxnLst/>
              <a:rect r="r" b="b" t="t" l="l"/>
              <a:pathLst>
                <a:path h="3333751" w="5303520">
                  <a:moveTo>
                    <a:pt x="0" y="0"/>
                  </a:moveTo>
                  <a:lnTo>
                    <a:pt x="5303520" y="0"/>
                  </a:lnTo>
                  <a:lnTo>
                    <a:pt x="5303520" y="3333750"/>
                  </a:lnTo>
                  <a:lnTo>
                    <a:pt x="0" y="3333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85" id="85"/>
            <p:cNvSpPr/>
            <p:nvPr/>
          </p:nvSpPr>
          <p:spPr>
            <a:xfrm flipH="false" flipV="false" rot="0">
              <a:off x="0" y="0"/>
              <a:ext cx="5328920" cy="3356902"/>
            </a:xfrm>
            <a:custGeom>
              <a:avLst/>
              <a:gdLst/>
              <a:ahLst/>
              <a:cxnLst/>
              <a:rect r="r" b="b" t="t" l="l"/>
              <a:pathLst>
                <a:path h="3356902" w="5328920">
                  <a:moveTo>
                    <a:pt x="12700" y="0"/>
                  </a:moveTo>
                  <a:lnTo>
                    <a:pt x="5316220" y="0"/>
                  </a:lnTo>
                  <a:cubicBezTo>
                    <a:pt x="5323205" y="0"/>
                    <a:pt x="5328920" y="5209"/>
                    <a:pt x="5328920" y="11576"/>
                  </a:cubicBezTo>
                  <a:lnTo>
                    <a:pt x="5328920" y="3345326"/>
                  </a:lnTo>
                  <a:cubicBezTo>
                    <a:pt x="5328920" y="3351693"/>
                    <a:pt x="5323205" y="3356902"/>
                    <a:pt x="5316220" y="3356902"/>
                  </a:cubicBezTo>
                  <a:lnTo>
                    <a:pt x="12700" y="3356902"/>
                  </a:lnTo>
                  <a:cubicBezTo>
                    <a:pt x="5715" y="3356902"/>
                    <a:pt x="0" y="3351693"/>
                    <a:pt x="0" y="3345326"/>
                  </a:cubicBezTo>
                  <a:lnTo>
                    <a:pt x="0" y="11576"/>
                  </a:lnTo>
                  <a:cubicBezTo>
                    <a:pt x="0" y="5209"/>
                    <a:pt x="5715" y="0"/>
                    <a:pt x="12700" y="0"/>
                  </a:cubicBezTo>
                  <a:moveTo>
                    <a:pt x="12700" y="23151"/>
                  </a:moveTo>
                  <a:lnTo>
                    <a:pt x="12700" y="11576"/>
                  </a:lnTo>
                  <a:lnTo>
                    <a:pt x="25400" y="11576"/>
                  </a:lnTo>
                  <a:lnTo>
                    <a:pt x="25400" y="3345326"/>
                  </a:lnTo>
                  <a:lnTo>
                    <a:pt x="12700" y="3345326"/>
                  </a:lnTo>
                  <a:lnTo>
                    <a:pt x="12700" y="3333751"/>
                  </a:lnTo>
                  <a:lnTo>
                    <a:pt x="5316220" y="3333751"/>
                  </a:lnTo>
                  <a:lnTo>
                    <a:pt x="5316220" y="3345326"/>
                  </a:lnTo>
                  <a:lnTo>
                    <a:pt x="5303520" y="3345326"/>
                  </a:lnTo>
                  <a:lnTo>
                    <a:pt x="5303520" y="11576"/>
                  </a:lnTo>
                  <a:lnTo>
                    <a:pt x="5316220" y="11576"/>
                  </a:lnTo>
                  <a:lnTo>
                    <a:pt x="5316220" y="23151"/>
                  </a:lnTo>
                  <a:lnTo>
                    <a:pt x="12700" y="23151"/>
                  </a:lnTo>
                  <a:close/>
                </a:path>
              </a:pathLst>
            </a:custGeom>
            <a:solidFill>
              <a:srgbClr val="D9E2EC"/>
            </a:solidFill>
          </p:spPr>
        </p:sp>
      </p:grpSp>
      <p:grpSp>
        <p:nvGrpSpPr>
          <p:cNvPr name="Group 86" id="86"/>
          <p:cNvGrpSpPr/>
          <p:nvPr/>
        </p:nvGrpSpPr>
        <p:grpSpPr>
          <a:xfrm rot="0">
            <a:off x="9248775" y="6505575"/>
            <a:ext cx="3996690" cy="704850"/>
            <a:chOff x="0" y="0"/>
            <a:chExt cx="5328920" cy="939800"/>
          </a:xfrm>
        </p:grpSpPr>
        <p:sp>
          <p:nvSpPr>
            <p:cNvPr name="Freeform 87" id="87"/>
            <p:cNvSpPr/>
            <p:nvPr/>
          </p:nvSpPr>
          <p:spPr>
            <a:xfrm flipH="false" flipV="false" rot="0">
              <a:off x="12700" y="12700"/>
              <a:ext cx="5303520" cy="914400"/>
            </a:xfrm>
            <a:custGeom>
              <a:avLst/>
              <a:gdLst/>
              <a:ahLst/>
              <a:cxnLst/>
              <a:rect r="r" b="b" t="t" l="l"/>
              <a:pathLst>
                <a:path h="914400" w="5303520">
                  <a:moveTo>
                    <a:pt x="0" y="0"/>
                  </a:moveTo>
                  <a:lnTo>
                    <a:pt x="5303520" y="0"/>
                  </a:lnTo>
                  <a:lnTo>
                    <a:pt x="5303520" y="914400"/>
                  </a:lnTo>
                  <a:lnTo>
                    <a:pt x="0" y="914400"/>
                  </a:lnTo>
                  <a:close/>
                </a:path>
              </a:pathLst>
            </a:custGeom>
            <a:solidFill>
              <a:srgbClr val="1C7293"/>
            </a:solidFill>
          </p:spPr>
        </p:sp>
        <p:sp>
          <p:nvSpPr>
            <p:cNvPr name="Freeform 88" id="88"/>
            <p:cNvSpPr/>
            <p:nvPr/>
          </p:nvSpPr>
          <p:spPr>
            <a:xfrm flipH="false" flipV="false" rot="0">
              <a:off x="0" y="0"/>
              <a:ext cx="5328920" cy="939800"/>
            </a:xfrm>
            <a:custGeom>
              <a:avLst/>
              <a:gdLst/>
              <a:ahLst/>
              <a:cxnLst/>
              <a:rect r="r" b="b" t="t" l="l"/>
              <a:pathLst>
                <a:path h="939800" w="5328920">
                  <a:moveTo>
                    <a:pt x="12700" y="0"/>
                  </a:moveTo>
                  <a:lnTo>
                    <a:pt x="5316220" y="0"/>
                  </a:lnTo>
                  <a:cubicBezTo>
                    <a:pt x="5323205" y="0"/>
                    <a:pt x="5328920" y="5715"/>
                    <a:pt x="5328920" y="12700"/>
                  </a:cubicBezTo>
                  <a:lnTo>
                    <a:pt x="5328920" y="927100"/>
                  </a:lnTo>
                  <a:cubicBezTo>
                    <a:pt x="5328920" y="934085"/>
                    <a:pt x="5323205" y="939800"/>
                    <a:pt x="5316220" y="939800"/>
                  </a:cubicBezTo>
                  <a:lnTo>
                    <a:pt x="12700" y="939800"/>
                  </a:lnTo>
                  <a:cubicBezTo>
                    <a:pt x="5715" y="939800"/>
                    <a:pt x="0" y="934085"/>
                    <a:pt x="0" y="92710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927100"/>
                  </a:lnTo>
                  <a:lnTo>
                    <a:pt x="12700" y="927100"/>
                  </a:lnTo>
                  <a:lnTo>
                    <a:pt x="12700" y="914400"/>
                  </a:lnTo>
                  <a:lnTo>
                    <a:pt x="5316220" y="914400"/>
                  </a:lnTo>
                  <a:lnTo>
                    <a:pt x="5316220" y="927100"/>
                  </a:lnTo>
                  <a:lnTo>
                    <a:pt x="5303520" y="927100"/>
                  </a:lnTo>
                  <a:lnTo>
                    <a:pt x="5303520" y="12700"/>
                  </a:lnTo>
                  <a:lnTo>
                    <a:pt x="5316220" y="12700"/>
                  </a:lnTo>
                  <a:lnTo>
                    <a:pt x="531622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1C7293"/>
            </a:solidFill>
          </p:spPr>
        </p:sp>
      </p:grpSp>
      <p:grpSp>
        <p:nvGrpSpPr>
          <p:cNvPr name="Group 89" id="89"/>
          <p:cNvGrpSpPr/>
          <p:nvPr/>
        </p:nvGrpSpPr>
        <p:grpSpPr>
          <a:xfrm rot="0">
            <a:off x="9147810" y="5943743"/>
            <a:ext cx="3977640" cy="1825799"/>
            <a:chOff x="0" y="0"/>
            <a:chExt cx="5303520" cy="2434399"/>
          </a:xfrm>
        </p:grpSpPr>
        <p:sp>
          <p:nvSpPr>
            <p:cNvPr name="Freeform 90" id="90"/>
            <p:cNvSpPr/>
            <p:nvPr/>
          </p:nvSpPr>
          <p:spPr>
            <a:xfrm flipH="false" flipV="false" rot="0">
              <a:off x="0" y="0"/>
              <a:ext cx="5303520" cy="2434399"/>
            </a:xfrm>
            <a:custGeom>
              <a:avLst/>
              <a:gdLst/>
              <a:ahLst/>
              <a:cxnLst/>
              <a:rect r="r" b="b" t="t" l="l"/>
              <a:pathLst>
                <a:path h="2434399" w="5303520">
                  <a:moveTo>
                    <a:pt x="0" y="0"/>
                  </a:moveTo>
                  <a:lnTo>
                    <a:pt x="5303520" y="0"/>
                  </a:lnTo>
                  <a:lnTo>
                    <a:pt x="5303520" y="2434399"/>
                  </a:lnTo>
                  <a:lnTo>
                    <a:pt x="0" y="2434399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23668" r="0" b="38769"/>
              </a:stretch>
            </a:blipFill>
          </p:spPr>
        </p:sp>
        <p:sp>
          <p:nvSpPr>
            <p:cNvPr name="TextBox 91" id="91"/>
            <p:cNvSpPr txBox="true"/>
            <p:nvPr/>
          </p:nvSpPr>
          <p:spPr>
            <a:xfrm>
              <a:off x="0" y="-9525"/>
              <a:ext cx="5303520" cy="244392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999"/>
                </a:lnSpc>
              </a:pPr>
              <a:r>
                <a:rPr lang="en-US" sz="2499" b="true">
                  <a:solidFill>
                    <a:srgbClr val="FFFFF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Terapia alimentare</a:t>
              </a:r>
            </a:p>
          </p:txBody>
        </p:sp>
      </p:grpSp>
      <p:sp>
        <p:nvSpPr>
          <p:cNvPr name="TextBox 92" id="92"/>
          <p:cNvSpPr txBox="true"/>
          <p:nvPr/>
        </p:nvSpPr>
        <p:spPr>
          <a:xfrm rot="0">
            <a:off x="9464040" y="7429500"/>
            <a:ext cx="3566160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39"/>
              </a:lnSpc>
            </a:pPr>
            <a:r>
              <a:rPr lang="en-US" sz="2199">
                <a:solidFill>
                  <a:srgbClr val="1F2937"/>
                </a:solidFill>
                <a:latin typeface="Calibri (MS)"/>
                <a:ea typeface="Calibri (MS)"/>
                <a:cs typeface="Calibri (MS)"/>
                <a:sym typeface="Calibri (MS)"/>
              </a:rPr>
              <a:t>Il cibo come “prima forma di medicina”: strumento terapeutico quotidiano.</a:t>
            </a:r>
          </a:p>
        </p:txBody>
      </p:sp>
      <p:grpSp>
        <p:nvGrpSpPr>
          <p:cNvPr name="Group 93" id="93"/>
          <p:cNvGrpSpPr/>
          <p:nvPr/>
        </p:nvGrpSpPr>
        <p:grpSpPr>
          <a:xfrm rot="0">
            <a:off x="13466445" y="6505575"/>
            <a:ext cx="3996690" cy="2517676"/>
            <a:chOff x="0" y="0"/>
            <a:chExt cx="5328920" cy="3356902"/>
          </a:xfrm>
        </p:grpSpPr>
        <p:sp>
          <p:nvSpPr>
            <p:cNvPr name="Freeform 94" id="94"/>
            <p:cNvSpPr/>
            <p:nvPr/>
          </p:nvSpPr>
          <p:spPr>
            <a:xfrm flipH="false" flipV="false" rot="0">
              <a:off x="12700" y="11576"/>
              <a:ext cx="5303520" cy="3333751"/>
            </a:xfrm>
            <a:custGeom>
              <a:avLst/>
              <a:gdLst/>
              <a:ahLst/>
              <a:cxnLst/>
              <a:rect r="r" b="b" t="t" l="l"/>
              <a:pathLst>
                <a:path h="3333751" w="5303520">
                  <a:moveTo>
                    <a:pt x="0" y="0"/>
                  </a:moveTo>
                  <a:lnTo>
                    <a:pt x="5303520" y="0"/>
                  </a:lnTo>
                  <a:lnTo>
                    <a:pt x="5303520" y="3333750"/>
                  </a:lnTo>
                  <a:lnTo>
                    <a:pt x="0" y="3333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95" id="95"/>
            <p:cNvSpPr/>
            <p:nvPr/>
          </p:nvSpPr>
          <p:spPr>
            <a:xfrm flipH="false" flipV="false" rot="0">
              <a:off x="0" y="0"/>
              <a:ext cx="5328920" cy="3356902"/>
            </a:xfrm>
            <a:custGeom>
              <a:avLst/>
              <a:gdLst/>
              <a:ahLst/>
              <a:cxnLst/>
              <a:rect r="r" b="b" t="t" l="l"/>
              <a:pathLst>
                <a:path h="3356902" w="5328920">
                  <a:moveTo>
                    <a:pt x="12700" y="0"/>
                  </a:moveTo>
                  <a:lnTo>
                    <a:pt x="5316220" y="0"/>
                  </a:lnTo>
                  <a:cubicBezTo>
                    <a:pt x="5323205" y="0"/>
                    <a:pt x="5328920" y="5209"/>
                    <a:pt x="5328920" y="11576"/>
                  </a:cubicBezTo>
                  <a:lnTo>
                    <a:pt x="5328920" y="3345326"/>
                  </a:lnTo>
                  <a:cubicBezTo>
                    <a:pt x="5328920" y="3351693"/>
                    <a:pt x="5323205" y="3356902"/>
                    <a:pt x="5316220" y="3356902"/>
                  </a:cubicBezTo>
                  <a:lnTo>
                    <a:pt x="12700" y="3356902"/>
                  </a:lnTo>
                  <a:cubicBezTo>
                    <a:pt x="5715" y="3356902"/>
                    <a:pt x="0" y="3351693"/>
                    <a:pt x="0" y="3345326"/>
                  </a:cubicBezTo>
                  <a:lnTo>
                    <a:pt x="0" y="11576"/>
                  </a:lnTo>
                  <a:cubicBezTo>
                    <a:pt x="0" y="5209"/>
                    <a:pt x="5715" y="0"/>
                    <a:pt x="12700" y="0"/>
                  </a:cubicBezTo>
                  <a:moveTo>
                    <a:pt x="12700" y="23151"/>
                  </a:moveTo>
                  <a:lnTo>
                    <a:pt x="12700" y="11576"/>
                  </a:lnTo>
                  <a:lnTo>
                    <a:pt x="25400" y="11576"/>
                  </a:lnTo>
                  <a:lnTo>
                    <a:pt x="25400" y="3345326"/>
                  </a:lnTo>
                  <a:lnTo>
                    <a:pt x="12700" y="3345326"/>
                  </a:lnTo>
                  <a:lnTo>
                    <a:pt x="12700" y="3333751"/>
                  </a:lnTo>
                  <a:lnTo>
                    <a:pt x="5316220" y="3333751"/>
                  </a:lnTo>
                  <a:lnTo>
                    <a:pt x="5316220" y="3345326"/>
                  </a:lnTo>
                  <a:lnTo>
                    <a:pt x="5303520" y="3345326"/>
                  </a:lnTo>
                  <a:lnTo>
                    <a:pt x="5303520" y="11576"/>
                  </a:lnTo>
                  <a:lnTo>
                    <a:pt x="5316220" y="11576"/>
                  </a:lnTo>
                  <a:lnTo>
                    <a:pt x="5316220" y="23151"/>
                  </a:lnTo>
                  <a:lnTo>
                    <a:pt x="12700" y="23151"/>
                  </a:lnTo>
                  <a:close/>
                </a:path>
              </a:pathLst>
            </a:custGeom>
            <a:solidFill>
              <a:srgbClr val="D9E2EC"/>
            </a:solidFill>
          </p:spPr>
        </p:sp>
      </p:grpSp>
      <p:grpSp>
        <p:nvGrpSpPr>
          <p:cNvPr name="Group 96" id="96"/>
          <p:cNvGrpSpPr/>
          <p:nvPr/>
        </p:nvGrpSpPr>
        <p:grpSpPr>
          <a:xfrm rot="0">
            <a:off x="13466445" y="6505575"/>
            <a:ext cx="3996690" cy="704850"/>
            <a:chOff x="0" y="0"/>
            <a:chExt cx="5328920" cy="939800"/>
          </a:xfrm>
        </p:grpSpPr>
        <p:sp>
          <p:nvSpPr>
            <p:cNvPr name="Freeform 97" id="97"/>
            <p:cNvSpPr/>
            <p:nvPr/>
          </p:nvSpPr>
          <p:spPr>
            <a:xfrm flipH="false" flipV="false" rot="0">
              <a:off x="12700" y="12700"/>
              <a:ext cx="5303520" cy="914400"/>
            </a:xfrm>
            <a:custGeom>
              <a:avLst/>
              <a:gdLst/>
              <a:ahLst/>
              <a:cxnLst/>
              <a:rect r="r" b="b" t="t" l="l"/>
              <a:pathLst>
                <a:path h="914400" w="5303520">
                  <a:moveTo>
                    <a:pt x="0" y="0"/>
                  </a:moveTo>
                  <a:lnTo>
                    <a:pt x="5303520" y="0"/>
                  </a:lnTo>
                  <a:lnTo>
                    <a:pt x="5303520" y="914400"/>
                  </a:lnTo>
                  <a:lnTo>
                    <a:pt x="0" y="914400"/>
                  </a:lnTo>
                  <a:close/>
                </a:path>
              </a:pathLst>
            </a:custGeom>
            <a:solidFill>
              <a:srgbClr val="0EA5B7"/>
            </a:solidFill>
          </p:spPr>
        </p:sp>
        <p:sp>
          <p:nvSpPr>
            <p:cNvPr name="Freeform 98" id="98"/>
            <p:cNvSpPr/>
            <p:nvPr/>
          </p:nvSpPr>
          <p:spPr>
            <a:xfrm flipH="false" flipV="false" rot="0">
              <a:off x="0" y="0"/>
              <a:ext cx="5328920" cy="939800"/>
            </a:xfrm>
            <a:custGeom>
              <a:avLst/>
              <a:gdLst/>
              <a:ahLst/>
              <a:cxnLst/>
              <a:rect r="r" b="b" t="t" l="l"/>
              <a:pathLst>
                <a:path h="939800" w="5328920">
                  <a:moveTo>
                    <a:pt x="12700" y="0"/>
                  </a:moveTo>
                  <a:lnTo>
                    <a:pt x="5316220" y="0"/>
                  </a:lnTo>
                  <a:cubicBezTo>
                    <a:pt x="5323205" y="0"/>
                    <a:pt x="5328920" y="5715"/>
                    <a:pt x="5328920" y="12700"/>
                  </a:cubicBezTo>
                  <a:lnTo>
                    <a:pt x="5328920" y="927100"/>
                  </a:lnTo>
                  <a:cubicBezTo>
                    <a:pt x="5328920" y="934085"/>
                    <a:pt x="5323205" y="939800"/>
                    <a:pt x="5316220" y="939800"/>
                  </a:cubicBezTo>
                  <a:lnTo>
                    <a:pt x="12700" y="939800"/>
                  </a:lnTo>
                  <a:cubicBezTo>
                    <a:pt x="5715" y="939800"/>
                    <a:pt x="0" y="934085"/>
                    <a:pt x="0" y="92710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927100"/>
                  </a:lnTo>
                  <a:lnTo>
                    <a:pt x="12700" y="927100"/>
                  </a:lnTo>
                  <a:lnTo>
                    <a:pt x="12700" y="914400"/>
                  </a:lnTo>
                  <a:lnTo>
                    <a:pt x="5316220" y="914400"/>
                  </a:lnTo>
                  <a:lnTo>
                    <a:pt x="5316220" y="927100"/>
                  </a:lnTo>
                  <a:lnTo>
                    <a:pt x="5303520" y="927100"/>
                  </a:lnTo>
                  <a:lnTo>
                    <a:pt x="5303520" y="12700"/>
                  </a:lnTo>
                  <a:lnTo>
                    <a:pt x="5316220" y="12700"/>
                  </a:lnTo>
                  <a:lnTo>
                    <a:pt x="531622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0EA5B7"/>
            </a:solidFill>
          </p:spPr>
        </p:sp>
      </p:grpSp>
      <p:grpSp>
        <p:nvGrpSpPr>
          <p:cNvPr name="Group 99" id="99"/>
          <p:cNvGrpSpPr/>
          <p:nvPr/>
        </p:nvGrpSpPr>
        <p:grpSpPr>
          <a:xfrm rot="0">
            <a:off x="13365480" y="5943743"/>
            <a:ext cx="3977640" cy="1825799"/>
            <a:chOff x="0" y="0"/>
            <a:chExt cx="5303520" cy="2434399"/>
          </a:xfrm>
        </p:grpSpPr>
        <p:sp>
          <p:nvSpPr>
            <p:cNvPr name="Freeform 100" id="100"/>
            <p:cNvSpPr/>
            <p:nvPr/>
          </p:nvSpPr>
          <p:spPr>
            <a:xfrm flipH="false" flipV="false" rot="0">
              <a:off x="0" y="0"/>
              <a:ext cx="5303520" cy="2434399"/>
            </a:xfrm>
            <a:custGeom>
              <a:avLst/>
              <a:gdLst/>
              <a:ahLst/>
              <a:cxnLst/>
              <a:rect r="r" b="b" t="t" l="l"/>
              <a:pathLst>
                <a:path h="2434399" w="5303520">
                  <a:moveTo>
                    <a:pt x="0" y="0"/>
                  </a:moveTo>
                  <a:lnTo>
                    <a:pt x="5303520" y="0"/>
                  </a:lnTo>
                  <a:lnTo>
                    <a:pt x="5303520" y="2434399"/>
                  </a:lnTo>
                  <a:lnTo>
                    <a:pt x="0" y="2434399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23668" r="0" b="38769"/>
              </a:stretch>
            </a:blipFill>
          </p:spPr>
        </p:sp>
        <p:sp>
          <p:nvSpPr>
            <p:cNvPr name="TextBox 101" id="101"/>
            <p:cNvSpPr txBox="true"/>
            <p:nvPr/>
          </p:nvSpPr>
          <p:spPr>
            <a:xfrm>
              <a:off x="0" y="-9525"/>
              <a:ext cx="5303520" cy="244392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999"/>
                </a:lnSpc>
              </a:pPr>
              <a:r>
                <a:rPr lang="en-US" sz="2499" b="true">
                  <a:solidFill>
                    <a:srgbClr val="FFFFF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Tui Na</a:t>
              </a:r>
            </a:p>
          </p:txBody>
        </p:sp>
      </p:grpSp>
      <p:sp>
        <p:nvSpPr>
          <p:cNvPr name="TextBox 102" id="102"/>
          <p:cNvSpPr txBox="true"/>
          <p:nvPr/>
        </p:nvSpPr>
        <p:spPr>
          <a:xfrm rot="0">
            <a:off x="13681710" y="7429500"/>
            <a:ext cx="3566160" cy="1381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39"/>
              </a:lnSpc>
            </a:pPr>
            <a:r>
              <a:rPr lang="en-US" sz="2199">
                <a:solidFill>
                  <a:srgbClr val="1F2937"/>
                </a:solidFill>
                <a:latin typeface="Calibri (MS)"/>
                <a:ea typeface="Calibri (MS)"/>
                <a:cs typeface="Calibri (MS)"/>
                <a:sym typeface="Calibri (MS)"/>
              </a:rPr>
              <a:t>Massaggio clinico: rilascio miofasciale, circolazione linfatica, regolazione del sistema nervoso.</a:t>
            </a:r>
          </a:p>
        </p:txBody>
      </p:sp>
      <p:sp>
        <p:nvSpPr>
          <p:cNvPr name="Freeform 103" id="103"/>
          <p:cNvSpPr/>
          <p:nvPr/>
        </p:nvSpPr>
        <p:spPr>
          <a:xfrm flipH="false" flipV="false" rot="0">
            <a:off x="287005" y="459831"/>
            <a:ext cx="1181637" cy="1137738"/>
          </a:xfrm>
          <a:custGeom>
            <a:avLst/>
            <a:gdLst/>
            <a:ahLst/>
            <a:cxnLst/>
            <a:rect r="r" b="b" t="t" l="l"/>
            <a:pathLst>
              <a:path h="1137738" w="1181637">
                <a:moveTo>
                  <a:pt x="0" y="0"/>
                </a:moveTo>
                <a:lnTo>
                  <a:pt x="1181638" y="0"/>
                </a:lnTo>
                <a:lnTo>
                  <a:pt x="1181638" y="1137738"/>
                </a:lnTo>
                <a:lnTo>
                  <a:pt x="0" y="11377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04" id="104"/>
          <p:cNvSpPr/>
          <p:nvPr/>
        </p:nvSpPr>
        <p:spPr>
          <a:xfrm flipH="false" flipV="false" rot="0">
            <a:off x="16845717" y="399655"/>
            <a:ext cx="1234835" cy="1234835"/>
          </a:xfrm>
          <a:custGeom>
            <a:avLst/>
            <a:gdLst/>
            <a:ahLst/>
            <a:cxnLst/>
            <a:rect r="r" b="b" t="t" l="l"/>
            <a:pathLst>
              <a:path h="1234835" w="1234835">
                <a:moveTo>
                  <a:pt x="0" y="0"/>
                </a:moveTo>
                <a:lnTo>
                  <a:pt x="1234836" y="0"/>
                </a:lnTo>
                <a:lnTo>
                  <a:pt x="1234836" y="1234835"/>
                </a:lnTo>
                <a:lnTo>
                  <a:pt x="0" y="12348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105" id="105"/>
          <p:cNvSpPr txBox="true"/>
          <p:nvPr/>
        </p:nvSpPr>
        <p:spPr>
          <a:xfrm rot="0">
            <a:off x="12916012" y="9763286"/>
            <a:ext cx="5052146" cy="3329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65"/>
              </a:lnSpc>
            </a:pPr>
            <a:r>
              <a:rPr lang="en-US" sz="1975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Silvia De Lucchi DVM, CVA CVBMA, CVTP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7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9525" y="-9525"/>
            <a:ext cx="18261330" cy="224790"/>
            <a:chOff x="0" y="0"/>
            <a:chExt cx="24348440" cy="29972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12700" y="12700"/>
              <a:ext cx="24323039" cy="274320"/>
            </a:xfrm>
            <a:custGeom>
              <a:avLst/>
              <a:gdLst/>
              <a:ahLst/>
              <a:cxnLst/>
              <a:rect r="r" b="b" t="t" l="l"/>
              <a:pathLst>
                <a:path h="274320" w="24323039">
                  <a:moveTo>
                    <a:pt x="0" y="0"/>
                  </a:moveTo>
                  <a:lnTo>
                    <a:pt x="24323039" y="0"/>
                  </a:lnTo>
                  <a:lnTo>
                    <a:pt x="24323039" y="274320"/>
                  </a:lnTo>
                  <a:lnTo>
                    <a:pt x="0" y="274320"/>
                  </a:lnTo>
                  <a:close/>
                </a:path>
              </a:pathLst>
            </a:custGeom>
            <a:solidFill>
              <a:srgbClr val="065A82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348439" cy="299720"/>
            </a:xfrm>
            <a:custGeom>
              <a:avLst/>
              <a:gdLst/>
              <a:ahLst/>
              <a:cxnLst/>
              <a:rect r="r" b="b" t="t" l="l"/>
              <a:pathLst>
                <a:path h="299720" w="24348439">
                  <a:moveTo>
                    <a:pt x="12700" y="0"/>
                  </a:moveTo>
                  <a:lnTo>
                    <a:pt x="24335739" y="0"/>
                  </a:lnTo>
                  <a:cubicBezTo>
                    <a:pt x="24342725" y="0"/>
                    <a:pt x="24348439" y="5715"/>
                    <a:pt x="24348439" y="12700"/>
                  </a:cubicBezTo>
                  <a:lnTo>
                    <a:pt x="24348439" y="287020"/>
                  </a:lnTo>
                  <a:cubicBezTo>
                    <a:pt x="24348439" y="294005"/>
                    <a:pt x="24342725" y="299720"/>
                    <a:pt x="24335739" y="299720"/>
                  </a:cubicBezTo>
                  <a:lnTo>
                    <a:pt x="12700" y="299720"/>
                  </a:lnTo>
                  <a:cubicBezTo>
                    <a:pt x="5715" y="299720"/>
                    <a:pt x="0" y="294005"/>
                    <a:pt x="0" y="28702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287020"/>
                  </a:lnTo>
                  <a:lnTo>
                    <a:pt x="12700" y="287020"/>
                  </a:lnTo>
                  <a:lnTo>
                    <a:pt x="12700" y="274320"/>
                  </a:lnTo>
                  <a:lnTo>
                    <a:pt x="24335739" y="274320"/>
                  </a:lnTo>
                  <a:lnTo>
                    <a:pt x="24335739" y="287020"/>
                  </a:lnTo>
                  <a:lnTo>
                    <a:pt x="24323039" y="287020"/>
                  </a:lnTo>
                  <a:lnTo>
                    <a:pt x="24323039" y="12700"/>
                  </a:lnTo>
                  <a:lnTo>
                    <a:pt x="24335739" y="12700"/>
                  </a:lnTo>
                  <a:lnTo>
                    <a:pt x="24335739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065A82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1655445" y="558560"/>
            <a:ext cx="13716000" cy="480060"/>
            <a:chOff x="0" y="0"/>
            <a:chExt cx="18288000" cy="64008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8288000" cy="640080"/>
            </a:xfrm>
            <a:custGeom>
              <a:avLst/>
              <a:gdLst/>
              <a:ahLst/>
              <a:cxnLst/>
              <a:rect r="r" b="b" t="t" l="l"/>
              <a:pathLst>
                <a:path h="640080" w="18288000">
                  <a:moveTo>
                    <a:pt x="0" y="0"/>
                  </a:moveTo>
                  <a:lnTo>
                    <a:pt x="18288000" y="0"/>
                  </a:lnTo>
                  <a:lnTo>
                    <a:pt x="18288000" y="640080"/>
                  </a:lnTo>
                  <a:lnTo>
                    <a:pt x="0" y="64008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506715" r="0" b="-506715"/>
              </a:stretch>
            </a:blip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18288000" cy="66865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1980"/>
                </a:lnSpc>
              </a:pPr>
              <a:r>
                <a:rPr lang="en-US" b="true" sz="1650" spc="600">
                  <a:solidFill>
                    <a:srgbClr val="0EA5B7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PRINCIPI MTC</a:t>
              </a: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1655445" y="989648"/>
            <a:ext cx="16596360" cy="752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79"/>
              </a:lnSpc>
            </a:pPr>
            <a:r>
              <a:rPr lang="en-US" sz="4899" b="true">
                <a:solidFill>
                  <a:srgbClr val="21295C"/>
                </a:solidFill>
                <a:latin typeface="Cambria Bold"/>
                <a:ea typeface="Cambria Bold"/>
                <a:cs typeface="Cambria Bold"/>
                <a:sym typeface="Cambria Bold"/>
              </a:rPr>
              <a:t>Qi e Meridiani: i fondamenti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1655445" y="1835475"/>
            <a:ext cx="842010" cy="101346"/>
            <a:chOff x="0" y="0"/>
            <a:chExt cx="1122680" cy="135128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12700" y="12700"/>
              <a:ext cx="1097280" cy="109728"/>
            </a:xfrm>
            <a:custGeom>
              <a:avLst/>
              <a:gdLst/>
              <a:ahLst/>
              <a:cxnLst/>
              <a:rect r="r" b="b" t="t" l="l"/>
              <a:pathLst>
                <a:path h="109728" w="1097280">
                  <a:moveTo>
                    <a:pt x="0" y="0"/>
                  </a:moveTo>
                  <a:lnTo>
                    <a:pt x="1097280" y="0"/>
                  </a:lnTo>
                  <a:lnTo>
                    <a:pt x="1097280" y="109728"/>
                  </a:lnTo>
                  <a:lnTo>
                    <a:pt x="0" y="109728"/>
                  </a:lnTo>
                  <a:close/>
                </a:path>
              </a:pathLst>
            </a:custGeom>
            <a:solidFill>
              <a:srgbClr val="0EA5B7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122680" cy="135128"/>
            </a:xfrm>
            <a:custGeom>
              <a:avLst/>
              <a:gdLst/>
              <a:ahLst/>
              <a:cxnLst/>
              <a:rect r="r" b="b" t="t" l="l"/>
              <a:pathLst>
                <a:path h="135128" w="1122680">
                  <a:moveTo>
                    <a:pt x="12700" y="0"/>
                  </a:moveTo>
                  <a:lnTo>
                    <a:pt x="1109980" y="0"/>
                  </a:lnTo>
                  <a:cubicBezTo>
                    <a:pt x="1116965" y="0"/>
                    <a:pt x="1122680" y="5715"/>
                    <a:pt x="1122680" y="12700"/>
                  </a:cubicBezTo>
                  <a:lnTo>
                    <a:pt x="1122680" y="122428"/>
                  </a:lnTo>
                  <a:cubicBezTo>
                    <a:pt x="1122680" y="129413"/>
                    <a:pt x="1116965" y="135128"/>
                    <a:pt x="1109980" y="135128"/>
                  </a:cubicBezTo>
                  <a:lnTo>
                    <a:pt x="12700" y="135128"/>
                  </a:lnTo>
                  <a:cubicBezTo>
                    <a:pt x="5715" y="135128"/>
                    <a:pt x="0" y="129413"/>
                    <a:pt x="0" y="122428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22428"/>
                  </a:lnTo>
                  <a:lnTo>
                    <a:pt x="12700" y="122428"/>
                  </a:lnTo>
                  <a:lnTo>
                    <a:pt x="12700" y="109728"/>
                  </a:lnTo>
                  <a:lnTo>
                    <a:pt x="1109980" y="109728"/>
                  </a:lnTo>
                  <a:lnTo>
                    <a:pt x="1109980" y="122428"/>
                  </a:lnTo>
                  <a:lnTo>
                    <a:pt x="1097280" y="122428"/>
                  </a:lnTo>
                  <a:lnTo>
                    <a:pt x="1097280" y="12700"/>
                  </a:lnTo>
                  <a:lnTo>
                    <a:pt x="1109980" y="12700"/>
                  </a:lnTo>
                  <a:lnTo>
                    <a:pt x="110998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0EA5B7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813435" y="2733675"/>
            <a:ext cx="8248650" cy="6328410"/>
            <a:chOff x="0" y="0"/>
            <a:chExt cx="10998200" cy="843788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12700" y="12700"/>
              <a:ext cx="10972800" cy="8412480"/>
            </a:xfrm>
            <a:custGeom>
              <a:avLst/>
              <a:gdLst/>
              <a:ahLst/>
              <a:cxnLst/>
              <a:rect r="r" b="b" t="t" l="l"/>
              <a:pathLst>
                <a:path h="8412480" w="10972800">
                  <a:moveTo>
                    <a:pt x="0" y="0"/>
                  </a:moveTo>
                  <a:lnTo>
                    <a:pt x="10972800" y="0"/>
                  </a:lnTo>
                  <a:lnTo>
                    <a:pt x="10972800" y="8412480"/>
                  </a:lnTo>
                  <a:lnTo>
                    <a:pt x="0" y="84124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0998200" cy="8437880"/>
            </a:xfrm>
            <a:custGeom>
              <a:avLst/>
              <a:gdLst/>
              <a:ahLst/>
              <a:cxnLst/>
              <a:rect r="r" b="b" t="t" l="l"/>
              <a:pathLst>
                <a:path h="8437880" w="10998200">
                  <a:moveTo>
                    <a:pt x="12700" y="0"/>
                  </a:moveTo>
                  <a:lnTo>
                    <a:pt x="10985500" y="0"/>
                  </a:lnTo>
                  <a:cubicBezTo>
                    <a:pt x="10992485" y="0"/>
                    <a:pt x="10998200" y="5715"/>
                    <a:pt x="10998200" y="12700"/>
                  </a:cubicBezTo>
                  <a:lnTo>
                    <a:pt x="10998200" y="8425180"/>
                  </a:lnTo>
                  <a:cubicBezTo>
                    <a:pt x="10998200" y="8432165"/>
                    <a:pt x="10992485" y="8437880"/>
                    <a:pt x="10985500" y="8437880"/>
                  </a:cubicBezTo>
                  <a:lnTo>
                    <a:pt x="12700" y="8437880"/>
                  </a:lnTo>
                  <a:cubicBezTo>
                    <a:pt x="5715" y="8437880"/>
                    <a:pt x="0" y="8432165"/>
                    <a:pt x="0" y="842518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8425180"/>
                  </a:lnTo>
                  <a:lnTo>
                    <a:pt x="12700" y="8425180"/>
                  </a:lnTo>
                  <a:lnTo>
                    <a:pt x="12700" y="8412480"/>
                  </a:lnTo>
                  <a:lnTo>
                    <a:pt x="10985500" y="8412480"/>
                  </a:lnTo>
                  <a:lnTo>
                    <a:pt x="10985500" y="8425180"/>
                  </a:lnTo>
                  <a:lnTo>
                    <a:pt x="10972800" y="8425180"/>
                  </a:lnTo>
                  <a:lnTo>
                    <a:pt x="10972800" y="12700"/>
                  </a:lnTo>
                  <a:lnTo>
                    <a:pt x="10985500" y="12700"/>
                  </a:lnTo>
                  <a:lnTo>
                    <a:pt x="1098550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D9E2EC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813435" y="2733675"/>
            <a:ext cx="128778" cy="6328410"/>
            <a:chOff x="0" y="0"/>
            <a:chExt cx="171704" cy="843788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12700" y="12700"/>
              <a:ext cx="146304" cy="8412480"/>
            </a:xfrm>
            <a:custGeom>
              <a:avLst/>
              <a:gdLst/>
              <a:ahLst/>
              <a:cxnLst/>
              <a:rect r="r" b="b" t="t" l="l"/>
              <a:pathLst>
                <a:path h="8412480" w="146304">
                  <a:moveTo>
                    <a:pt x="0" y="0"/>
                  </a:moveTo>
                  <a:lnTo>
                    <a:pt x="146304" y="0"/>
                  </a:lnTo>
                  <a:lnTo>
                    <a:pt x="146304" y="8412480"/>
                  </a:lnTo>
                  <a:lnTo>
                    <a:pt x="0" y="8412480"/>
                  </a:lnTo>
                  <a:close/>
                </a:path>
              </a:pathLst>
            </a:custGeom>
            <a:solidFill>
              <a:srgbClr val="065A82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71704" cy="8437880"/>
            </a:xfrm>
            <a:custGeom>
              <a:avLst/>
              <a:gdLst/>
              <a:ahLst/>
              <a:cxnLst/>
              <a:rect r="r" b="b" t="t" l="l"/>
              <a:pathLst>
                <a:path h="8437880" w="171704">
                  <a:moveTo>
                    <a:pt x="12700" y="0"/>
                  </a:moveTo>
                  <a:lnTo>
                    <a:pt x="159004" y="0"/>
                  </a:lnTo>
                  <a:cubicBezTo>
                    <a:pt x="165989" y="0"/>
                    <a:pt x="171704" y="5715"/>
                    <a:pt x="171704" y="12700"/>
                  </a:cubicBezTo>
                  <a:lnTo>
                    <a:pt x="171704" y="8425180"/>
                  </a:lnTo>
                  <a:cubicBezTo>
                    <a:pt x="171704" y="8432165"/>
                    <a:pt x="165989" y="8437880"/>
                    <a:pt x="159004" y="8437880"/>
                  </a:cubicBezTo>
                  <a:lnTo>
                    <a:pt x="12700" y="8437880"/>
                  </a:lnTo>
                  <a:cubicBezTo>
                    <a:pt x="5715" y="8437880"/>
                    <a:pt x="0" y="8432165"/>
                    <a:pt x="0" y="842518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8425180"/>
                  </a:lnTo>
                  <a:lnTo>
                    <a:pt x="12700" y="8425180"/>
                  </a:lnTo>
                  <a:lnTo>
                    <a:pt x="12700" y="8412480"/>
                  </a:lnTo>
                  <a:lnTo>
                    <a:pt x="159004" y="8412480"/>
                  </a:lnTo>
                  <a:lnTo>
                    <a:pt x="159004" y="8425180"/>
                  </a:lnTo>
                  <a:lnTo>
                    <a:pt x="146304" y="8425180"/>
                  </a:lnTo>
                  <a:lnTo>
                    <a:pt x="146304" y="12700"/>
                  </a:lnTo>
                  <a:lnTo>
                    <a:pt x="159004" y="12700"/>
                  </a:lnTo>
                  <a:lnTo>
                    <a:pt x="159004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065A82"/>
            </a:solid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1211580" y="2203521"/>
            <a:ext cx="7543800" cy="2415011"/>
            <a:chOff x="0" y="0"/>
            <a:chExt cx="10058400" cy="3220015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0058400" cy="3220015"/>
            </a:xfrm>
            <a:custGeom>
              <a:avLst/>
              <a:gdLst/>
              <a:ahLst/>
              <a:cxnLst/>
              <a:rect r="r" b="b" t="t" l="l"/>
              <a:pathLst>
                <a:path h="3220015" w="10058400">
                  <a:moveTo>
                    <a:pt x="0" y="0"/>
                  </a:moveTo>
                  <a:lnTo>
                    <a:pt x="10058400" y="0"/>
                  </a:lnTo>
                  <a:lnTo>
                    <a:pt x="10058400" y="3220015"/>
                  </a:lnTo>
                  <a:lnTo>
                    <a:pt x="0" y="3220015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46666" r="0" b="24935"/>
              </a:stretch>
            </a:blip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9525"/>
              <a:ext cx="10058400" cy="322954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3959"/>
                </a:lnSpc>
              </a:pPr>
              <a:r>
                <a:rPr lang="en-US" sz="3299" b="true">
                  <a:solidFill>
                    <a:srgbClr val="065A82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Qi — Energia vitale</a:t>
              </a: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9454515" y="2733675"/>
            <a:ext cx="7974330" cy="6328410"/>
            <a:chOff x="0" y="0"/>
            <a:chExt cx="10632440" cy="843788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12700" y="12700"/>
              <a:ext cx="10607040" cy="8412480"/>
            </a:xfrm>
            <a:custGeom>
              <a:avLst/>
              <a:gdLst/>
              <a:ahLst/>
              <a:cxnLst/>
              <a:rect r="r" b="b" t="t" l="l"/>
              <a:pathLst>
                <a:path h="8412480" w="10607040">
                  <a:moveTo>
                    <a:pt x="0" y="0"/>
                  </a:moveTo>
                  <a:lnTo>
                    <a:pt x="10607040" y="0"/>
                  </a:lnTo>
                  <a:lnTo>
                    <a:pt x="10607040" y="8412480"/>
                  </a:lnTo>
                  <a:lnTo>
                    <a:pt x="0" y="84124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10632440" cy="8437880"/>
            </a:xfrm>
            <a:custGeom>
              <a:avLst/>
              <a:gdLst/>
              <a:ahLst/>
              <a:cxnLst/>
              <a:rect r="r" b="b" t="t" l="l"/>
              <a:pathLst>
                <a:path h="8437880" w="10632440">
                  <a:moveTo>
                    <a:pt x="12700" y="0"/>
                  </a:moveTo>
                  <a:lnTo>
                    <a:pt x="10619740" y="0"/>
                  </a:lnTo>
                  <a:cubicBezTo>
                    <a:pt x="10626725" y="0"/>
                    <a:pt x="10632440" y="5715"/>
                    <a:pt x="10632440" y="12700"/>
                  </a:cubicBezTo>
                  <a:lnTo>
                    <a:pt x="10632440" y="8425180"/>
                  </a:lnTo>
                  <a:cubicBezTo>
                    <a:pt x="10632440" y="8432165"/>
                    <a:pt x="10626725" y="8437880"/>
                    <a:pt x="10619740" y="8437880"/>
                  </a:cubicBezTo>
                  <a:lnTo>
                    <a:pt x="12700" y="8437880"/>
                  </a:lnTo>
                  <a:cubicBezTo>
                    <a:pt x="5715" y="8437880"/>
                    <a:pt x="0" y="8432165"/>
                    <a:pt x="0" y="842518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8425180"/>
                  </a:lnTo>
                  <a:lnTo>
                    <a:pt x="12700" y="8425180"/>
                  </a:lnTo>
                  <a:lnTo>
                    <a:pt x="12700" y="8412480"/>
                  </a:lnTo>
                  <a:lnTo>
                    <a:pt x="10619740" y="8412480"/>
                  </a:lnTo>
                  <a:lnTo>
                    <a:pt x="10619740" y="8425180"/>
                  </a:lnTo>
                  <a:lnTo>
                    <a:pt x="10607040" y="8425180"/>
                  </a:lnTo>
                  <a:lnTo>
                    <a:pt x="10607040" y="12700"/>
                  </a:lnTo>
                  <a:lnTo>
                    <a:pt x="10619740" y="12700"/>
                  </a:lnTo>
                  <a:lnTo>
                    <a:pt x="1061974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D9E2EC"/>
            </a:solidFill>
          </p:spPr>
        </p:sp>
      </p:grpSp>
      <p:grpSp>
        <p:nvGrpSpPr>
          <p:cNvPr name="Group 24" id="24"/>
          <p:cNvGrpSpPr/>
          <p:nvPr/>
        </p:nvGrpSpPr>
        <p:grpSpPr>
          <a:xfrm rot="0">
            <a:off x="9454515" y="2733675"/>
            <a:ext cx="128778" cy="6328410"/>
            <a:chOff x="0" y="0"/>
            <a:chExt cx="171704" cy="843788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12700" y="12700"/>
              <a:ext cx="146304" cy="8412480"/>
            </a:xfrm>
            <a:custGeom>
              <a:avLst/>
              <a:gdLst/>
              <a:ahLst/>
              <a:cxnLst/>
              <a:rect r="r" b="b" t="t" l="l"/>
              <a:pathLst>
                <a:path h="8412480" w="146304">
                  <a:moveTo>
                    <a:pt x="0" y="0"/>
                  </a:moveTo>
                  <a:lnTo>
                    <a:pt x="146304" y="0"/>
                  </a:lnTo>
                  <a:lnTo>
                    <a:pt x="146304" y="8412480"/>
                  </a:lnTo>
                  <a:lnTo>
                    <a:pt x="0" y="8412480"/>
                  </a:lnTo>
                  <a:close/>
                </a:path>
              </a:pathLst>
            </a:custGeom>
            <a:solidFill>
              <a:srgbClr val="0EA5B7"/>
            </a:solid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171704" cy="8437880"/>
            </a:xfrm>
            <a:custGeom>
              <a:avLst/>
              <a:gdLst/>
              <a:ahLst/>
              <a:cxnLst/>
              <a:rect r="r" b="b" t="t" l="l"/>
              <a:pathLst>
                <a:path h="8437880" w="171704">
                  <a:moveTo>
                    <a:pt x="12700" y="0"/>
                  </a:moveTo>
                  <a:lnTo>
                    <a:pt x="159004" y="0"/>
                  </a:lnTo>
                  <a:cubicBezTo>
                    <a:pt x="165989" y="0"/>
                    <a:pt x="171704" y="5715"/>
                    <a:pt x="171704" y="12700"/>
                  </a:cubicBezTo>
                  <a:lnTo>
                    <a:pt x="171704" y="8425180"/>
                  </a:lnTo>
                  <a:cubicBezTo>
                    <a:pt x="171704" y="8432165"/>
                    <a:pt x="165989" y="8437880"/>
                    <a:pt x="159004" y="8437880"/>
                  </a:cubicBezTo>
                  <a:lnTo>
                    <a:pt x="12700" y="8437880"/>
                  </a:lnTo>
                  <a:cubicBezTo>
                    <a:pt x="5715" y="8437880"/>
                    <a:pt x="0" y="8432165"/>
                    <a:pt x="0" y="842518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8425180"/>
                  </a:lnTo>
                  <a:lnTo>
                    <a:pt x="12700" y="8425180"/>
                  </a:lnTo>
                  <a:lnTo>
                    <a:pt x="12700" y="8412480"/>
                  </a:lnTo>
                  <a:lnTo>
                    <a:pt x="159004" y="8412480"/>
                  </a:lnTo>
                  <a:lnTo>
                    <a:pt x="159004" y="8425180"/>
                  </a:lnTo>
                  <a:lnTo>
                    <a:pt x="146304" y="8425180"/>
                  </a:lnTo>
                  <a:lnTo>
                    <a:pt x="146304" y="12700"/>
                  </a:lnTo>
                  <a:lnTo>
                    <a:pt x="159004" y="12700"/>
                  </a:lnTo>
                  <a:lnTo>
                    <a:pt x="159004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0EA5B7"/>
            </a:solidFill>
          </p:spPr>
        </p:sp>
      </p:grpSp>
      <p:grpSp>
        <p:nvGrpSpPr>
          <p:cNvPr name="Group 27" id="27"/>
          <p:cNvGrpSpPr/>
          <p:nvPr/>
        </p:nvGrpSpPr>
        <p:grpSpPr>
          <a:xfrm rot="0">
            <a:off x="9989820" y="2203521"/>
            <a:ext cx="7269480" cy="2415011"/>
            <a:chOff x="0" y="0"/>
            <a:chExt cx="9692640" cy="3220015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9692640" cy="3220015"/>
            </a:xfrm>
            <a:custGeom>
              <a:avLst/>
              <a:gdLst/>
              <a:ahLst/>
              <a:cxnLst/>
              <a:rect r="r" b="b" t="t" l="l"/>
              <a:pathLst>
                <a:path h="3220015" w="9692640">
                  <a:moveTo>
                    <a:pt x="0" y="0"/>
                  </a:moveTo>
                  <a:lnTo>
                    <a:pt x="9692640" y="0"/>
                  </a:lnTo>
                  <a:lnTo>
                    <a:pt x="9692640" y="3220015"/>
                  </a:lnTo>
                  <a:lnTo>
                    <a:pt x="0" y="3220015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44453" r="0" b="27148"/>
              </a:stretch>
            </a:blipFill>
          </p:spPr>
        </p:sp>
        <p:sp>
          <p:nvSpPr>
            <p:cNvPr name="TextBox 29" id="29"/>
            <p:cNvSpPr txBox="true"/>
            <p:nvPr/>
          </p:nvSpPr>
          <p:spPr>
            <a:xfrm>
              <a:off x="0" y="-9525"/>
              <a:ext cx="9692640" cy="322954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3959"/>
                </a:lnSpc>
              </a:pPr>
              <a:r>
                <a:rPr lang="en-US" sz="3299" b="true">
                  <a:solidFill>
                    <a:srgbClr val="1C7293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Meridiani — Rete funzionale</a:t>
              </a: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9875520" y="3977640"/>
            <a:ext cx="1645920" cy="1645920"/>
            <a:chOff x="0" y="0"/>
            <a:chExt cx="2194560" cy="219456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2194560" cy="2194560"/>
            </a:xfrm>
            <a:custGeom>
              <a:avLst/>
              <a:gdLst/>
              <a:ahLst/>
              <a:cxnLst/>
              <a:rect r="r" b="b" t="t" l="l"/>
              <a:pathLst>
                <a:path h="2194560" w="2194560">
                  <a:moveTo>
                    <a:pt x="0" y="0"/>
                  </a:moveTo>
                  <a:lnTo>
                    <a:pt x="2194560" y="0"/>
                  </a:lnTo>
                  <a:lnTo>
                    <a:pt x="2194560" y="2194560"/>
                  </a:lnTo>
                  <a:lnTo>
                    <a:pt x="0" y="219456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-78303" t="0" r="-78303" b="0"/>
              </a:stretch>
            </a:blipFill>
          </p:spPr>
        </p:sp>
        <p:sp>
          <p:nvSpPr>
            <p:cNvPr name="TextBox 32" id="32"/>
            <p:cNvSpPr txBox="true"/>
            <p:nvPr/>
          </p:nvSpPr>
          <p:spPr>
            <a:xfrm>
              <a:off x="0" y="-19050"/>
              <a:ext cx="2194560" cy="221361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10800"/>
                </a:lnSpc>
              </a:pPr>
              <a:r>
                <a:rPr lang="en-US" sz="9000" b="true">
                  <a:solidFill>
                    <a:srgbClr val="0EA5B7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12</a:t>
              </a:r>
            </a:p>
          </p:txBody>
        </p:sp>
      </p:grpSp>
      <p:grpSp>
        <p:nvGrpSpPr>
          <p:cNvPr name="Group 33" id="33"/>
          <p:cNvGrpSpPr/>
          <p:nvPr/>
        </p:nvGrpSpPr>
        <p:grpSpPr>
          <a:xfrm rot="0">
            <a:off x="11315502" y="4114800"/>
            <a:ext cx="5486400" cy="1508760"/>
            <a:chOff x="0" y="0"/>
            <a:chExt cx="7315200" cy="2011680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7315200" cy="2011680"/>
            </a:xfrm>
            <a:custGeom>
              <a:avLst/>
              <a:gdLst/>
              <a:ahLst/>
              <a:cxnLst/>
              <a:rect r="r" b="b" t="t" l="l"/>
              <a:pathLst>
                <a:path h="2011680" w="7315200">
                  <a:moveTo>
                    <a:pt x="0" y="0"/>
                  </a:moveTo>
                  <a:lnTo>
                    <a:pt x="7315200" y="0"/>
                  </a:lnTo>
                  <a:lnTo>
                    <a:pt x="7315200" y="2011680"/>
                  </a:lnTo>
                  <a:lnTo>
                    <a:pt x="0" y="201168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20854" r="0" b="-20854"/>
              </a:stretch>
            </a:blipFill>
          </p:spPr>
        </p:sp>
        <p:sp>
          <p:nvSpPr>
            <p:cNvPr name="TextBox 35" id="35"/>
            <p:cNvSpPr txBox="true"/>
            <p:nvPr/>
          </p:nvSpPr>
          <p:spPr>
            <a:xfrm>
              <a:off x="0" y="-47625"/>
              <a:ext cx="7315200" cy="205930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 marL="474978" indent="-237489" lvl="1">
                <a:lnSpc>
                  <a:spcPts val="2639"/>
                </a:lnSpc>
                <a:buFont typeface="Arial"/>
                <a:buChar char="•"/>
              </a:pPr>
              <a:r>
                <a:rPr lang="en-US" sz="2199">
                  <a:solidFill>
                    <a:srgbClr val="1F2937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Canali principali</a:t>
              </a:r>
            </a:p>
            <a:p>
              <a:pPr algn="l" marL="474978" indent="-237489" lvl="1">
                <a:lnSpc>
                  <a:spcPts val="2639"/>
                </a:lnSpc>
                <a:buFont typeface="Arial"/>
                <a:buChar char="•"/>
              </a:pPr>
              <a:r>
                <a:rPr lang="en-US" sz="2199">
                  <a:solidFill>
                    <a:srgbClr val="1F2937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Bilaterali</a:t>
              </a:r>
            </a:p>
            <a:p>
              <a:pPr algn="l" marL="474978" indent="-237489" lvl="1">
                <a:lnSpc>
                  <a:spcPts val="2639"/>
                </a:lnSpc>
                <a:buFont typeface="Arial"/>
                <a:buChar char="•"/>
              </a:pPr>
              <a:r>
                <a:rPr lang="en-US" sz="2199">
                  <a:solidFill>
                    <a:srgbClr val="1F2937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Associati agli organi</a:t>
              </a:r>
            </a:p>
          </p:txBody>
        </p:sp>
      </p:grpSp>
      <p:sp>
        <p:nvSpPr>
          <p:cNvPr name="Freeform 36" id="36"/>
          <p:cNvSpPr/>
          <p:nvPr/>
        </p:nvSpPr>
        <p:spPr>
          <a:xfrm flipH="false" flipV="false" rot="0">
            <a:off x="16801902" y="480060"/>
            <a:ext cx="1234835" cy="1234835"/>
          </a:xfrm>
          <a:custGeom>
            <a:avLst/>
            <a:gdLst/>
            <a:ahLst/>
            <a:cxnLst/>
            <a:rect r="r" b="b" t="t" l="l"/>
            <a:pathLst>
              <a:path h="1234835" w="1234835">
                <a:moveTo>
                  <a:pt x="0" y="0"/>
                </a:moveTo>
                <a:lnTo>
                  <a:pt x="1234836" y="0"/>
                </a:lnTo>
                <a:lnTo>
                  <a:pt x="1234836" y="1234835"/>
                </a:lnTo>
                <a:lnTo>
                  <a:pt x="0" y="12348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0">
            <a:off x="232141" y="528609"/>
            <a:ext cx="1181637" cy="1137738"/>
          </a:xfrm>
          <a:custGeom>
            <a:avLst/>
            <a:gdLst/>
            <a:ahLst/>
            <a:cxnLst/>
            <a:rect r="r" b="b" t="t" l="l"/>
            <a:pathLst>
              <a:path h="1137738" w="1181637">
                <a:moveTo>
                  <a:pt x="0" y="0"/>
                </a:moveTo>
                <a:lnTo>
                  <a:pt x="1181638" y="0"/>
                </a:lnTo>
                <a:lnTo>
                  <a:pt x="1181638" y="1137737"/>
                </a:lnTo>
                <a:lnTo>
                  <a:pt x="0" y="11377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38" id="38"/>
          <p:cNvSpPr txBox="true"/>
          <p:nvPr/>
        </p:nvSpPr>
        <p:spPr>
          <a:xfrm rot="0">
            <a:off x="1097280" y="3783330"/>
            <a:ext cx="7680960" cy="2228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34339" indent="-217169" lvl="1">
              <a:lnSpc>
                <a:spcPts val="2879"/>
              </a:lnSpc>
              <a:buFont typeface="Arial"/>
              <a:buChar char="•"/>
            </a:pPr>
            <a:r>
              <a:rPr lang="en-US" sz="2399">
                <a:solidFill>
                  <a:srgbClr val="1F2937"/>
                </a:solidFill>
                <a:latin typeface="Calibri (MS)"/>
                <a:ea typeface="Calibri (MS)"/>
                <a:cs typeface="Calibri (MS)"/>
                <a:sym typeface="Calibri (MS)"/>
              </a:rPr>
              <a:t>Anima ogni essere vivente: un vapore sottile che nutre cellule e tessuti e sostiene le funzioni fisiologiche.</a:t>
            </a:r>
          </a:p>
          <a:p>
            <a:pPr algn="l" marL="434339" indent="-217169" lvl="1">
              <a:lnSpc>
                <a:spcPts val="2879"/>
              </a:lnSpc>
              <a:buFont typeface="Arial"/>
              <a:buChar char="•"/>
            </a:pPr>
            <a:r>
              <a:rPr lang="en-US" sz="2399">
                <a:solidFill>
                  <a:srgbClr val="1F2937"/>
                </a:solidFill>
                <a:latin typeface="Calibri (MS)"/>
                <a:ea typeface="Calibri (MS)"/>
                <a:cs typeface="Calibri (MS)"/>
                <a:sym typeface="Calibri (MS)"/>
              </a:rPr>
              <a:t>In termini biofisici moderni: capacità dell'organismo di mantenere l'omeostasi.</a:t>
            </a:r>
          </a:p>
          <a:p>
            <a:pPr algn="l" marL="434339" indent="-217169" lvl="1">
              <a:lnSpc>
                <a:spcPts val="2879"/>
              </a:lnSpc>
              <a:buFont typeface="Arial"/>
              <a:buChar char="•"/>
            </a:pPr>
            <a:r>
              <a:rPr lang="en-US" sz="2399">
                <a:solidFill>
                  <a:srgbClr val="1F2937"/>
                </a:solidFill>
                <a:latin typeface="Calibri (MS)"/>
                <a:ea typeface="Calibri (MS)"/>
                <a:cs typeface="Calibri (MS)"/>
                <a:sym typeface="Calibri (MS)"/>
              </a:rPr>
              <a:t>Circola attraverso i meridiani: la sua fluidità è la condizione primaria per lo stato di salute.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9806940" y="5840730"/>
            <a:ext cx="7269480" cy="1866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34337" indent="-217169" lvl="1">
              <a:lnSpc>
                <a:spcPts val="2879"/>
              </a:lnSpc>
              <a:buFont typeface="Arial"/>
              <a:buChar char="•"/>
            </a:pPr>
            <a:r>
              <a:rPr lang="en-US" sz="2399">
                <a:solidFill>
                  <a:srgbClr val="1F2937"/>
                </a:solidFill>
                <a:latin typeface="Calibri (MS)"/>
                <a:ea typeface="Calibri (MS)"/>
                <a:cs typeface="Calibri (MS)"/>
                <a:sym typeface="Calibri (MS)"/>
              </a:rPr>
              <a:t>Comunicano fra organi, tessuti e superficie corporea.</a:t>
            </a:r>
          </a:p>
          <a:p>
            <a:pPr algn="l" marL="434337" indent="-217169" lvl="1">
              <a:lnSpc>
                <a:spcPts val="2879"/>
              </a:lnSpc>
              <a:buFont typeface="Arial"/>
              <a:buChar char="•"/>
            </a:pPr>
            <a:r>
              <a:rPr lang="en-US" sz="2399">
                <a:solidFill>
                  <a:srgbClr val="1F2937"/>
                </a:solidFill>
                <a:latin typeface="Calibri (MS)"/>
                <a:ea typeface="Calibri (MS)"/>
                <a:cs typeface="Calibri (MS)"/>
                <a:sym typeface="Calibri (MS)"/>
              </a:rPr>
              <a:t>Lungo il loro decorso si trovano i punti di agopuntura (siti di modulazione funzionale).</a:t>
            </a:r>
          </a:p>
          <a:p>
            <a:pPr algn="l" marL="434337" indent="-217169" lvl="1">
              <a:lnSpc>
                <a:spcPts val="2879"/>
              </a:lnSpc>
              <a:buFont typeface="Arial"/>
              <a:buChar char="•"/>
            </a:pPr>
            <a:r>
              <a:rPr lang="en-US" sz="2399">
                <a:solidFill>
                  <a:srgbClr val="1F2937"/>
                </a:solidFill>
                <a:latin typeface="Calibri (MS)"/>
                <a:ea typeface="Calibri (MS)"/>
                <a:cs typeface="Calibri (MS)"/>
                <a:sym typeface="Calibri (MS)"/>
              </a:rPr>
              <a:t>Modello funzionale, non struttura anatomica identificabile con i criteri convenzionali.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12916012" y="9763286"/>
            <a:ext cx="5052146" cy="3329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65"/>
              </a:lnSpc>
            </a:pPr>
            <a:r>
              <a:rPr lang="en-US" sz="1975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Silvia De Lucchi DVM, CVA CVBMA, CVTP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7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9525" y="-9525"/>
            <a:ext cx="18261330" cy="224790"/>
            <a:chOff x="0" y="0"/>
            <a:chExt cx="24348440" cy="29972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12700" y="12700"/>
              <a:ext cx="24323039" cy="274320"/>
            </a:xfrm>
            <a:custGeom>
              <a:avLst/>
              <a:gdLst/>
              <a:ahLst/>
              <a:cxnLst/>
              <a:rect r="r" b="b" t="t" l="l"/>
              <a:pathLst>
                <a:path h="274320" w="24323039">
                  <a:moveTo>
                    <a:pt x="0" y="0"/>
                  </a:moveTo>
                  <a:lnTo>
                    <a:pt x="24323039" y="0"/>
                  </a:lnTo>
                  <a:lnTo>
                    <a:pt x="24323039" y="274320"/>
                  </a:lnTo>
                  <a:lnTo>
                    <a:pt x="0" y="274320"/>
                  </a:lnTo>
                  <a:close/>
                </a:path>
              </a:pathLst>
            </a:custGeom>
            <a:solidFill>
              <a:srgbClr val="065A82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348439" cy="299720"/>
            </a:xfrm>
            <a:custGeom>
              <a:avLst/>
              <a:gdLst/>
              <a:ahLst/>
              <a:cxnLst/>
              <a:rect r="r" b="b" t="t" l="l"/>
              <a:pathLst>
                <a:path h="299720" w="24348439">
                  <a:moveTo>
                    <a:pt x="12700" y="0"/>
                  </a:moveTo>
                  <a:lnTo>
                    <a:pt x="24335739" y="0"/>
                  </a:lnTo>
                  <a:cubicBezTo>
                    <a:pt x="24342725" y="0"/>
                    <a:pt x="24348439" y="5715"/>
                    <a:pt x="24348439" y="12700"/>
                  </a:cubicBezTo>
                  <a:lnTo>
                    <a:pt x="24348439" y="287020"/>
                  </a:lnTo>
                  <a:cubicBezTo>
                    <a:pt x="24348439" y="294005"/>
                    <a:pt x="24342725" y="299720"/>
                    <a:pt x="24335739" y="299720"/>
                  </a:cubicBezTo>
                  <a:lnTo>
                    <a:pt x="12700" y="299720"/>
                  </a:lnTo>
                  <a:cubicBezTo>
                    <a:pt x="5715" y="299720"/>
                    <a:pt x="0" y="294005"/>
                    <a:pt x="0" y="28702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287020"/>
                  </a:lnTo>
                  <a:lnTo>
                    <a:pt x="12700" y="287020"/>
                  </a:lnTo>
                  <a:lnTo>
                    <a:pt x="12700" y="274320"/>
                  </a:lnTo>
                  <a:lnTo>
                    <a:pt x="24335739" y="274320"/>
                  </a:lnTo>
                  <a:lnTo>
                    <a:pt x="24335739" y="287020"/>
                  </a:lnTo>
                  <a:lnTo>
                    <a:pt x="24323039" y="287020"/>
                  </a:lnTo>
                  <a:lnTo>
                    <a:pt x="24323039" y="12700"/>
                  </a:lnTo>
                  <a:lnTo>
                    <a:pt x="24335739" y="12700"/>
                  </a:lnTo>
                  <a:lnTo>
                    <a:pt x="24335739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065A82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2263140" y="480060"/>
            <a:ext cx="13716000" cy="480060"/>
            <a:chOff x="0" y="0"/>
            <a:chExt cx="18288000" cy="64008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8288000" cy="640080"/>
            </a:xfrm>
            <a:custGeom>
              <a:avLst/>
              <a:gdLst/>
              <a:ahLst/>
              <a:cxnLst/>
              <a:rect r="r" b="b" t="t" l="l"/>
              <a:pathLst>
                <a:path h="640080" w="18288000">
                  <a:moveTo>
                    <a:pt x="0" y="0"/>
                  </a:moveTo>
                  <a:lnTo>
                    <a:pt x="18288000" y="0"/>
                  </a:lnTo>
                  <a:lnTo>
                    <a:pt x="18288000" y="640080"/>
                  </a:lnTo>
                  <a:lnTo>
                    <a:pt x="0" y="64008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506715" r="0" b="-506715"/>
              </a:stretch>
            </a:blip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18288000" cy="66865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1980"/>
                </a:lnSpc>
              </a:pPr>
              <a:r>
                <a:rPr lang="en-US" b="true" sz="1650" spc="600">
                  <a:solidFill>
                    <a:srgbClr val="0EA5B7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LINGUAGGIO CLINICO</a:t>
              </a: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2248281" y="960120"/>
            <a:ext cx="16596360" cy="752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4999" b="true">
                <a:solidFill>
                  <a:srgbClr val="21295C"/>
                </a:solidFill>
                <a:latin typeface="Cambria Bold"/>
                <a:ea typeface="Cambria Bold"/>
                <a:cs typeface="Cambria Bold"/>
                <a:sym typeface="Cambria Bold"/>
              </a:rPr>
              <a:t>Una nomenclatura standardizzata in inglese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2248281" y="1732407"/>
            <a:ext cx="842010" cy="101346"/>
            <a:chOff x="0" y="0"/>
            <a:chExt cx="1122680" cy="135128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12700" y="12700"/>
              <a:ext cx="1097280" cy="109728"/>
            </a:xfrm>
            <a:custGeom>
              <a:avLst/>
              <a:gdLst/>
              <a:ahLst/>
              <a:cxnLst/>
              <a:rect r="r" b="b" t="t" l="l"/>
              <a:pathLst>
                <a:path h="109728" w="1097280">
                  <a:moveTo>
                    <a:pt x="0" y="0"/>
                  </a:moveTo>
                  <a:lnTo>
                    <a:pt x="1097280" y="0"/>
                  </a:lnTo>
                  <a:lnTo>
                    <a:pt x="1097280" y="109728"/>
                  </a:lnTo>
                  <a:lnTo>
                    <a:pt x="0" y="109728"/>
                  </a:lnTo>
                  <a:close/>
                </a:path>
              </a:pathLst>
            </a:custGeom>
            <a:solidFill>
              <a:srgbClr val="0EA5B7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122680" cy="135128"/>
            </a:xfrm>
            <a:custGeom>
              <a:avLst/>
              <a:gdLst/>
              <a:ahLst/>
              <a:cxnLst/>
              <a:rect r="r" b="b" t="t" l="l"/>
              <a:pathLst>
                <a:path h="135128" w="1122680">
                  <a:moveTo>
                    <a:pt x="12700" y="0"/>
                  </a:moveTo>
                  <a:lnTo>
                    <a:pt x="1109980" y="0"/>
                  </a:lnTo>
                  <a:cubicBezTo>
                    <a:pt x="1116965" y="0"/>
                    <a:pt x="1122680" y="5715"/>
                    <a:pt x="1122680" y="12700"/>
                  </a:cubicBezTo>
                  <a:lnTo>
                    <a:pt x="1122680" y="122428"/>
                  </a:lnTo>
                  <a:cubicBezTo>
                    <a:pt x="1122680" y="129413"/>
                    <a:pt x="1116965" y="135128"/>
                    <a:pt x="1109980" y="135128"/>
                  </a:cubicBezTo>
                  <a:lnTo>
                    <a:pt x="12700" y="135128"/>
                  </a:lnTo>
                  <a:cubicBezTo>
                    <a:pt x="5715" y="135128"/>
                    <a:pt x="0" y="129413"/>
                    <a:pt x="0" y="122428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22428"/>
                  </a:lnTo>
                  <a:lnTo>
                    <a:pt x="12700" y="122428"/>
                  </a:lnTo>
                  <a:lnTo>
                    <a:pt x="12700" y="109728"/>
                  </a:lnTo>
                  <a:lnTo>
                    <a:pt x="1109980" y="109728"/>
                  </a:lnTo>
                  <a:lnTo>
                    <a:pt x="1109980" y="122428"/>
                  </a:lnTo>
                  <a:lnTo>
                    <a:pt x="1097280" y="122428"/>
                  </a:lnTo>
                  <a:lnTo>
                    <a:pt x="1097280" y="12700"/>
                  </a:lnTo>
                  <a:lnTo>
                    <a:pt x="1109980" y="12700"/>
                  </a:lnTo>
                  <a:lnTo>
                    <a:pt x="110998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0EA5B7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822960" y="2606040"/>
            <a:ext cx="16596360" cy="548640"/>
            <a:chOff x="0" y="0"/>
            <a:chExt cx="22128480" cy="73152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2128480" cy="731520"/>
            </a:xfrm>
            <a:custGeom>
              <a:avLst/>
              <a:gdLst/>
              <a:ahLst/>
              <a:cxnLst/>
              <a:rect r="r" b="b" t="t" l="l"/>
              <a:pathLst>
                <a:path h="731520" w="22128480">
                  <a:moveTo>
                    <a:pt x="0" y="0"/>
                  </a:moveTo>
                  <a:lnTo>
                    <a:pt x="22128480" y="0"/>
                  </a:lnTo>
                  <a:lnTo>
                    <a:pt x="22128480" y="731520"/>
                  </a:lnTo>
                  <a:lnTo>
                    <a:pt x="0" y="73152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539422" r="0" b="-539422"/>
              </a:stretch>
            </a:blip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57150"/>
              <a:ext cx="22128480" cy="78867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2879"/>
                </a:lnSpc>
              </a:pPr>
              <a:r>
                <a:rPr lang="en-US" sz="2399">
                  <a:solidFill>
                    <a:srgbClr val="64748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Identificare ogni punto senza ambiguità linguistiche in tutto il mondo.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813435" y="3419475"/>
            <a:ext cx="8248650" cy="3173730"/>
            <a:chOff x="0" y="0"/>
            <a:chExt cx="10998200" cy="423164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12700" y="12700"/>
              <a:ext cx="10972800" cy="4206240"/>
            </a:xfrm>
            <a:custGeom>
              <a:avLst/>
              <a:gdLst/>
              <a:ahLst/>
              <a:cxnLst/>
              <a:rect r="r" b="b" t="t" l="l"/>
              <a:pathLst>
                <a:path h="4206240" w="10972800">
                  <a:moveTo>
                    <a:pt x="0" y="0"/>
                  </a:moveTo>
                  <a:lnTo>
                    <a:pt x="10972800" y="0"/>
                  </a:lnTo>
                  <a:lnTo>
                    <a:pt x="10972800" y="4206240"/>
                  </a:lnTo>
                  <a:lnTo>
                    <a:pt x="0" y="420624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0998200" cy="4231640"/>
            </a:xfrm>
            <a:custGeom>
              <a:avLst/>
              <a:gdLst/>
              <a:ahLst/>
              <a:cxnLst/>
              <a:rect r="r" b="b" t="t" l="l"/>
              <a:pathLst>
                <a:path h="4231640" w="10998200">
                  <a:moveTo>
                    <a:pt x="12700" y="0"/>
                  </a:moveTo>
                  <a:lnTo>
                    <a:pt x="10985500" y="0"/>
                  </a:lnTo>
                  <a:cubicBezTo>
                    <a:pt x="10992485" y="0"/>
                    <a:pt x="10998200" y="5715"/>
                    <a:pt x="10998200" y="12700"/>
                  </a:cubicBezTo>
                  <a:lnTo>
                    <a:pt x="10998200" y="4218940"/>
                  </a:lnTo>
                  <a:cubicBezTo>
                    <a:pt x="10998200" y="4225925"/>
                    <a:pt x="10992485" y="4231640"/>
                    <a:pt x="10985500" y="4231640"/>
                  </a:cubicBezTo>
                  <a:lnTo>
                    <a:pt x="12700" y="4231640"/>
                  </a:lnTo>
                  <a:cubicBezTo>
                    <a:pt x="5715" y="4231640"/>
                    <a:pt x="0" y="4225925"/>
                    <a:pt x="0" y="421894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4218940"/>
                  </a:lnTo>
                  <a:lnTo>
                    <a:pt x="12700" y="4218940"/>
                  </a:lnTo>
                  <a:lnTo>
                    <a:pt x="12700" y="4206240"/>
                  </a:lnTo>
                  <a:lnTo>
                    <a:pt x="10985500" y="4206240"/>
                  </a:lnTo>
                  <a:lnTo>
                    <a:pt x="10985500" y="4218940"/>
                  </a:lnTo>
                  <a:lnTo>
                    <a:pt x="10972800" y="4218940"/>
                  </a:lnTo>
                  <a:lnTo>
                    <a:pt x="10972800" y="12700"/>
                  </a:lnTo>
                  <a:lnTo>
                    <a:pt x="10985500" y="12700"/>
                  </a:lnTo>
                  <a:lnTo>
                    <a:pt x="1098550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D9E2EC"/>
            </a:solid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1097280" y="3634740"/>
            <a:ext cx="7680960" cy="480268"/>
            <a:chOff x="0" y="0"/>
            <a:chExt cx="10241280" cy="640358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0241280" cy="640358"/>
            </a:xfrm>
            <a:custGeom>
              <a:avLst/>
              <a:gdLst/>
              <a:ahLst/>
              <a:cxnLst/>
              <a:rect r="r" b="b" t="t" l="l"/>
              <a:pathLst>
                <a:path h="640358" w="10241280">
                  <a:moveTo>
                    <a:pt x="0" y="0"/>
                  </a:moveTo>
                  <a:lnTo>
                    <a:pt x="10241280" y="0"/>
                  </a:lnTo>
                  <a:lnTo>
                    <a:pt x="10241280" y="640358"/>
                  </a:lnTo>
                  <a:lnTo>
                    <a:pt x="0" y="640358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268786" r="0" b="-254463"/>
              </a:stretch>
            </a:blip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38100"/>
              <a:ext cx="10241280" cy="67845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2879"/>
                </a:lnSpc>
              </a:pPr>
              <a:r>
                <a:rPr lang="en-US" b="true" sz="2400" spc="872">
                  <a:solidFill>
                    <a:srgbClr val="0EA5B7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Formato</a:t>
              </a: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1097280" y="4114800"/>
            <a:ext cx="7680960" cy="1508760"/>
            <a:chOff x="0" y="0"/>
            <a:chExt cx="10241280" cy="201168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10241280" cy="2011680"/>
            </a:xfrm>
            <a:custGeom>
              <a:avLst/>
              <a:gdLst/>
              <a:ahLst/>
              <a:cxnLst/>
              <a:rect r="r" b="b" t="t" l="l"/>
              <a:pathLst>
                <a:path h="2011680" w="10241280">
                  <a:moveTo>
                    <a:pt x="0" y="0"/>
                  </a:moveTo>
                  <a:lnTo>
                    <a:pt x="10241280" y="0"/>
                  </a:lnTo>
                  <a:lnTo>
                    <a:pt x="10241280" y="2011680"/>
                  </a:lnTo>
                  <a:lnTo>
                    <a:pt x="0" y="201168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49196" r="0" b="-49196"/>
              </a:stretch>
            </a:blipFill>
          </p:spPr>
        </p:sp>
        <p:sp>
          <p:nvSpPr>
            <p:cNvPr name="TextBox 23" id="23"/>
            <p:cNvSpPr txBox="true"/>
            <p:nvPr/>
          </p:nvSpPr>
          <p:spPr>
            <a:xfrm>
              <a:off x="0" y="-19050"/>
              <a:ext cx="10241280" cy="203073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9720"/>
                </a:lnSpc>
              </a:pPr>
              <a:r>
                <a:rPr lang="en-US" sz="8100" b="true">
                  <a:solidFill>
                    <a:srgbClr val="065A82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BL</a:t>
              </a:r>
              <a:r>
                <a:rPr lang="en-US" sz="8100" b="true">
                  <a:solidFill>
                    <a:srgbClr val="21295C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-</a:t>
              </a:r>
              <a:r>
                <a:rPr lang="en-US" sz="8100" b="true">
                  <a:solidFill>
                    <a:srgbClr val="0EA5B7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1</a:t>
              </a: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1097280" y="5477083"/>
            <a:ext cx="3566160" cy="842218"/>
            <a:chOff x="0" y="0"/>
            <a:chExt cx="4754880" cy="1122958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4754880" cy="1122958"/>
            </a:xfrm>
            <a:custGeom>
              <a:avLst/>
              <a:gdLst/>
              <a:ahLst/>
              <a:cxnLst/>
              <a:rect r="r" b="b" t="t" l="l"/>
              <a:pathLst>
                <a:path h="1122958" w="4754880">
                  <a:moveTo>
                    <a:pt x="0" y="0"/>
                  </a:moveTo>
                  <a:lnTo>
                    <a:pt x="4754880" y="0"/>
                  </a:lnTo>
                  <a:lnTo>
                    <a:pt x="4754880" y="1122958"/>
                  </a:lnTo>
                  <a:lnTo>
                    <a:pt x="0" y="1122958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33647" r="0" b="-31361"/>
              </a:stretch>
            </a:blipFill>
          </p:spPr>
        </p:sp>
        <p:sp>
          <p:nvSpPr>
            <p:cNvPr name="TextBox 26" id="26"/>
            <p:cNvSpPr txBox="true"/>
            <p:nvPr/>
          </p:nvSpPr>
          <p:spPr>
            <a:xfrm>
              <a:off x="0" y="-38100"/>
              <a:ext cx="4754880" cy="116105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2879"/>
                </a:lnSpc>
              </a:pPr>
              <a:r>
                <a:rPr lang="en-US" sz="2400" b="true">
                  <a:solidFill>
                    <a:srgbClr val="065A82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Sigla meridiano</a:t>
              </a:r>
            </a:p>
            <a:p>
              <a:pPr algn="l">
                <a:lnSpc>
                  <a:spcPts val="2879"/>
                </a:lnSpc>
              </a:pPr>
              <a:r>
                <a:rPr lang="en-US" sz="2400">
                  <a:solidFill>
                    <a:srgbClr val="64748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(es. BL = Bladder, Vescica)</a:t>
              </a: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4937760" y="5477083"/>
            <a:ext cx="3840480" cy="842218"/>
            <a:chOff x="0" y="0"/>
            <a:chExt cx="5120640" cy="1122958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5120640" cy="1122958"/>
            </a:xfrm>
            <a:custGeom>
              <a:avLst/>
              <a:gdLst/>
              <a:ahLst/>
              <a:cxnLst/>
              <a:rect r="r" b="b" t="t" l="l"/>
              <a:pathLst>
                <a:path h="1122958" w="5120640">
                  <a:moveTo>
                    <a:pt x="0" y="0"/>
                  </a:moveTo>
                  <a:lnTo>
                    <a:pt x="5120640" y="0"/>
                  </a:lnTo>
                  <a:lnTo>
                    <a:pt x="5120640" y="1122958"/>
                  </a:lnTo>
                  <a:lnTo>
                    <a:pt x="0" y="1122958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39994" r="0" b="-37707"/>
              </a:stretch>
            </a:blipFill>
          </p:spPr>
        </p:sp>
        <p:sp>
          <p:nvSpPr>
            <p:cNvPr name="TextBox 29" id="29"/>
            <p:cNvSpPr txBox="true"/>
            <p:nvPr/>
          </p:nvSpPr>
          <p:spPr>
            <a:xfrm>
              <a:off x="0" y="-38100"/>
              <a:ext cx="5120640" cy="116105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2879"/>
                </a:lnSpc>
              </a:pPr>
              <a:r>
                <a:rPr lang="en-US" sz="2400" b="true">
                  <a:solidFill>
                    <a:srgbClr val="0EA5B7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Numero progressivo</a:t>
              </a:r>
            </a:p>
            <a:p>
              <a:pPr algn="l">
                <a:lnSpc>
                  <a:spcPts val="2879"/>
                </a:lnSpc>
              </a:pPr>
              <a:r>
                <a:rPr lang="en-US" sz="2400">
                  <a:solidFill>
                    <a:srgbClr val="64748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(posizione lungo il meridiano)</a:t>
              </a:r>
            </a:p>
          </p:txBody>
        </p:sp>
      </p:grpSp>
      <p:graphicFrame>
        <p:nvGraphicFramePr>
          <p:cNvPr name="Table 30" id="30"/>
          <p:cNvGraphicFramePr>
            <a:graphicFrameLocks noGrp="true"/>
          </p:cNvGraphicFramePr>
          <p:nvPr/>
        </p:nvGraphicFramePr>
        <p:xfrm>
          <a:off x="9475470" y="3634740"/>
          <a:ext cx="7943850" cy="2740025"/>
        </p:xfrm>
        <a:graphic>
          <a:graphicData uri="http://schemas.openxmlformats.org/drawingml/2006/table">
            <a:tbl>
              <a:tblPr/>
              <a:tblGrid>
                <a:gridCol w="1786705"/>
                <a:gridCol w="2738607"/>
                <a:gridCol w="3418537"/>
              </a:tblGrid>
              <a:tr h="677846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79"/>
                        </a:lnSpc>
                        <a:defRPr/>
                      </a:pPr>
                      <a:r>
                        <a:rPr lang="en-US" sz="2400" b="true">
                          <a:solidFill>
                            <a:srgbClr val="FFFFFF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Sigla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6350">
                      <a:solidFill>
                        <a:srgbClr val="D9E2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6350">
                      <a:solidFill>
                        <a:srgbClr val="D9E2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6350">
                      <a:solidFill>
                        <a:srgbClr val="D9E2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6350">
                      <a:solidFill>
                        <a:srgbClr val="D9E2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65A8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79"/>
                        </a:lnSpc>
                        <a:defRPr/>
                      </a:pPr>
                      <a:r>
                        <a:rPr lang="en-US" sz="2400" b="true">
                          <a:solidFill>
                            <a:srgbClr val="FFFFFF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Inglese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6350">
                      <a:solidFill>
                        <a:srgbClr val="D9E2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6350">
                      <a:solidFill>
                        <a:srgbClr val="D9E2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6350">
                      <a:solidFill>
                        <a:srgbClr val="D9E2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6350">
                      <a:solidFill>
                        <a:srgbClr val="D9E2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65A8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79"/>
                        </a:lnSpc>
                        <a:defRPr/>
                      </a:pPr>
                      <a:r>
                        <a:rPr lang="en-US" sz="2400" b="true">
                          <a:solidFill>
                            <a:srgbClr val="FFFFFF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Organo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6350">
                      <a:solidFill>
                        <a:srgbClr val="D9E2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6350">
                      <a:solidFill>
                        <a:srgbClr val="D9E2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6350">
                      <a:solidFill>
                        <a:srgbClr val="D9E2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6350">
                      <a:solidFill>
                        <a:srgbClr val="D9E2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65A82"/>
                    </a:solidFill>
                  </a:tcPr>
                </a:tc>
              </a:tr>
              <a:tr h="687393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999"/>
                        </a:lnSpc>
                        <a:defRPr/>
                      </a:pPr>
                      <a:r>
                        <a:rPr lang="en-US" sz="2499" b="true">
                          <a:solidFill>
                            <a:srgbClr val="065A82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BL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6350">
                      <a:solidFill>
                        <a:srgbClr val="D9E2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6350">
                      <a:solidFill>
                        <a:srgbClr val="D9E2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6350">
                      <a:solidFill>
                        <a:srgbClr val="D9E2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6350">
                      <a:solidFill>
                        <a:srgbClr val="D9E2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879"/>
                        </a:lnSpc>
                        <a:defRPr/>
                      </a:pPr>
                      <a:r>
                        <a:rPr lang="en-US" sz="2400">
                          <a:solidFill>
                            <a:srgbClr val="1F2937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Bladder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6350">
                      <a:solidFill>
                        <a:srgbClr val="D9E2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6350">
                      <a:solidFill>
                        <a:srgbClr val="D9E2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6350">
                      <a:solidFill>
                        <a:srgbClr val="D9E2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6350">
                      <a:solidFill>
                        <a:srgbClr val="D9E2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879"/>
                        </a:lnSpc>
                        <a:defRPr/>
                      </a:pPr>
                      <a:r>
                        <a:rPr lang="en-US" sz="2400">
                          <a:solidFill>
                            <a:srgbClr val="1F2937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Vescica urinaria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6350">
                      <a:solidFill>
                        <a:srgbClr val="D9E2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6350">
                      <a:solidFill>
                        <a:srgbClr val="D9E2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6350">
                      <a:solidFill>
                        <a:srgbClr val="D9E2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6350">
                      <a:solidFill>
                        <a:srgbClr val="D9E2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7393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999"/>
                        </a:lnSpc>
                        <a:defRPr/>
                      </a:pPr>
                      <a:r>
                        <a:rPr lang="en-US" sz="2499" b="true">
                          <a:solidFill>
                            <a:srgbClr val="065A82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LU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6350">
                      <a:solidFill>
                        <a:srgbClr val="D9E2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6350">
                      <a:solidFill>
                        <a:srgbClr val="D9E2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6350">
                      <a:solidFill>
                        <a:srgbClr val="D9E2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6350">
                      <a:solidFill>
                        <a:srgbClr val="D9E2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879"/>
                        </a:lnSpc>
                        <a:defRPr/>
                      </a:pPr>
                      <a:r>
                        <a:rPr lang="en-US" sz="2400">
                          <a:solidFill>
                            <a:srgbClr val="1F2937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Lung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6350">
                      <a:solidFill>
                        <a:srgbClr val="D9E2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6350">
                      <a:solidFill>
                        <a:srgbClr val="D9E2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6350">
                      <a:solidFill>
                        <a:srgbClr val="D9E2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6350">
                      <a:solidFill>
                        <a:srgbClr val="D9E2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879"/>
                        </a:lnSpc>
                        <a:defRPr/>
                      </a:pPr>
                      <a:r>
                        <a:rPr lang="en-US" sz="2400">
                          <a:solidFill>
                            <a:srgbClr val="1F2937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Polmone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6350">
                      <a:solidFill>
                        <a:srgbClr val="D9E2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6350">
                      <a:solidFill>
                        <a:srgbClr val="D9E2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6350">
                      <a:solidFill>
                        <a:srgbClr val="D9E2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6350">
                      <a:solidFill>
                        <a:srgbClr val="D9E2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7393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999"/>
                        </a:lnSpc>
                        <a:defRPr/>
                      </a:pPr>
                      <a:r>
                        <a:rPr lang="en-US" sz="2499" b="true">
                          <a:solidFill>
                            <a:srgbClr val="065A82"/>
                          </a:solidFill>
                          <a:latin typeface="Calibri (MS) Bold"/>
                          <a:ea typeface="Calibri (MS) Bold"/>
                          <a:cs typeface="Calibri (MS) Bold"/>
                          <a:sym typeface="Calibri (MS) Bold"/>
                        </a:rPr>
                        <a:t>ST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6350">
                      <a:solidFill>
                        <a:srgbClr val="D9E2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6350">
                      <a:solidFill>
                        <a:srgbClr val="D9E2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6350">
                      <a:solidFill>
                        <a:srgbClr val="D9E2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6350">
                      <a:solidFill>
                        <a:srgbClr val="D9E2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879"/>
                        </a:lnSpc>
                        <a:defRPr/>
                      </a:pPr>
                      <a:r>
                        <a:rPr lang="en-US" sz="2400">
                          <a:solidFill>
                            <a:srgbClr val="1F2937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Stomach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6350">
                      <a:solidFill>
                        <a:srgbClr val="D9E2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6350">
                      <a:solidFill>
                        <a:srgbClr val="D9E2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6350">
                      <a:solidFill>
                        <a:srgbClr val="D9E2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6350">
                      <a:solidFill>
                        <a:srgbClr val="D9E2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879"/>
                        </a:lnSpc>
                        <a:defRPr/>
                      </a:pPr>
                      <a:r>
                        <a:rPr lang="en-US" sz="2400">
                          <a:solidFill>
                            <a:srgbClr val="1F2937"/>
                          </a:solidFill>
                          <a:latin typeface="Calibri (MS)"/>
                          <a:ea typeface="Calibri (MS)"/>
                          <a:cs typeface="Calibri (MS)"/>
                          <a:sym typeface="Calibri (MS)"/>
                        </a:rPr>
                        <a:t>Stomaco</a:t>
                      </a:r>
                      <a:endParaRPr lang="en-US" sz="1100"/>
                    </a:p>
                  </a:txBody>
                  <a:tcPr marL="91440" marR="91440" marT="91440" marB="91440" anchor="ctr">
                    <a:lnL cmpd="sng" algn="ctr" cap="flat" w="6350">
                      <a:solidFill>
                        <a:srgbClr val="D9E2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6350">
                      <a:solidFill>
                        <a:srgbClr val="D9E2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6350">
                      <a:solidFill>
                        <a:srgbClr val="D9E2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6350">
                      <a:solidFill>
                        <a:srgbClr val="D9E2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name="Group 31" id="31"/>
          <p:cNvGrpSpPr/>
          <p:nvPr/>
        </p:nvGrpSpPr>
        <p:grpSpPr>
          <a:xfrm rot="0">
            <a:off x="813435" y="6985635"/>
            <a:ext cx="16615410" cy="2350770"/>
            <a:chOff x="0" y="0"/>
            <a:chExt cx="22153880" cy="313436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12700" y="12700"/>
              <a:ext cx="22128480" cy="3108960"/>
            </a:xfrm>
            <a:custGeom>
              <a:avLst/>
              <a:gdLst/>
              <a:ahLst/>
              <a:cxnLst/>
              <a:rect r="r" b="b" t="t" l="l"/>
              <a:pathLst>
                <a:path h="3108960" w="22128480">
                  <a:moveTo>
                    <a:pt x="0" y="0"/>
                  </a:moveTo>
                  <a:lnTo>
                    <a:pt x="22128480" y="0"/>
                  </a:lnTo>
                  <a:lnTo>
                    <a:pt x="22128480" y="3108960"/>
                  </a:lnTo>
                  <a:lnTo>
                    <a:pt x="0" y="3108960"/>
                  </a:lnTo>
                  <a:close/>
                </a:path>
              </a:pathLst>
            </a:custGeom>
            <a:solidFill>
              <a:srgbClr val="E8F3F8"/>
            </a:solidFill>
          </p:spPr>
        </p:sp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22153880" cy="3134360"/>
            </a:xfrm>
            <a:custGeom>
              <a:avLst/>
              <a:gdLst/>
              <a:ahLst/>
              <a:cxnLst/>
              <a:rect r="r" b="b" t="t" l="l"/>
              <a:pathLst>
                <a:path h="3134360" w="22153880">
                  <a:moveTo>
                    <a:pt x="12700" y="0"/>
                  </a:moveTo>
                  <a:lnTo>
                    <a:pt x="22141180" y="0"/>
                  </a:lnTo>
                  <a:cubicBezTo>
                    <a:pt x="22148166" y="0"/>
                    <a:pt x="22153880" y="5715"/>
                    <a:pt x="22153880" y="12700"/>
                  </a:cubicBezTo>
                  <a:lnTo>
                    <a:pt x="22153880" y="3121660"/>
                  </a:lnTo>
                  <a:cubicBezTo>
                    <a:pt x="22153880" y="3128645"/>
                    <a:pt x="22148166" y="3134360"/>
                    <a:pt x="22141180" y="3134360"/>
                  </a:cubicBezTo>
                  <a:lnTo>
                    <a:pt x="12700" y="3134360"/>
                  </a:lnTo>
                  <a:cubicBezTo>
                    <a:pt x="5715" y="3134360"/>
                    <a:pt x="0" y="3128645"/>
                    <a:pt x="0" y="312166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3121660"/>
                  </a:lnTo>
                  <a:lnTo>
                    <a:pt x="12700" y="3121660"/>
                  </a:lnTo>
                  <a:lnTo>
                    <a:pt x="12700" y="3108960"/>
                  </a:lnTo>
                  <a:lnTo>
                    <a:pt x="22141180" y="3108960"/>
                  </a:lnTo>
                  <a:lnTo>
                    <a:pt x="22141180" y="3121660"/>
                  </a:lnTo>
                  <a:lnTo>
                    <a:pt x="22128480" y="3121660"/>
                  </a:lnTo>
                  <a:lnTo>
                    <a:pt x="22128480" y="12700"/>
                  </a:lnTo>
                  <a:lnTo>
                    <a:pt x="22141180" y="12700"/>
                  </a:lnTo>
                  <a:lnTo>
                    <a:pt x="2214118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0EA5B7"/>
            </a:solidFill>
          </p:spPr>
        </p:sp>
      </p:grpSp>
      <p:grpSp>
        <p:nvGrpSpPr>
          <p:cNvPr name="Group 34" id="34"/>
          <p:cNvGrpSpPr/>
          <p:nvPr/>
        </p:nvGrpSpPr>
        <p:grpSpPr>
          <a:xfrm rot="0">
            <a:off x="1165860" y="7378065"/>
            <a:ext cx="16459200" cy="480268"/>
            <a:chOff x="0" y="0"/>
            <a:chExt cx="21945600" cy="640358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21945600" cy="640358"/>
            </a:xfrm>
            <a:custGeom>
              <a:avLst/>
              <a:gdLst/>
              <a:ahLst/>
              <a:cxnLst/>
              <a:rect r="r" b="b" t="t" l="l"/>
              <a:pathLst>
                <a:path h="640358" w="21945600">
                  <a:moveTo>
                    <a:pt x="0" y="0"/>
                  </a:moveTo>
                  <a:lnTo>
                    <a:pt x="21945600" y="0"/>
                  </a:lnTo>
                  <a:lnTo>
                    <a:pt x="21945600" y="640358"/>
                  </a:lnTo>
                  <a:lnTo>
                    <a:pt x="0" y="640358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617790" r="0" b="-617746"/>
              </a:stretch>
            </a:blipFill>
          </p:spPr>
        </p:sp>
        <p:sp>
          <p:nvSpPr>
            <p:cNvPr name="TextBox 36" id="36"/>
            <p:cNvSpPr txBox="true"/>
            <p:nvPr/>
          </p:nvSpPr>
          <p:spPr>
            <a:xfrm>
              <a:off x="0" y="-38100"/>
              <a:ext cx="21945600" cy="67845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2879"/>
                </a:lnSpc>
              </a:pPr>
              <a:r>
                <a:rPr lang="en-US" b="true" sz="2400" spc="872">
                  <a:solidFill>
                    <a:srgbClr val="065A82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ESEMPIO CLINICO — Meridiano della Vescica (BL)</a:t>
              </a:r>
            </a:p>
          </p:txBody>
        </p:sp>
      </p:grpSp>
      <p:sp>
        <p:nvSpPr>
          <p:cNvPr name="TextBox 37" id="37"/>
          <p:cNvSpPr txBox="true"/>
          <p:nvPr/>
        </p:nvSpPr>
        <p:spPr>
          <a:xfrm rot="0">
            <a:off x="1168966" y="7801183"/>
            <a:ext cx="16181774" cy="11427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399">
                <a:solidFill>
                  <a:srgbClr val="1F2937"/>
                </a:solidFill>
                <a:latin typeface="Calibri (MS)"/>
                <a:ea typeface="Calibri (MS)"/>
                <a:cs typeface="Calibri (MS)"/>
                <a:sym typeface="Calibri (MS)"/>
              </a:rPr>
              <a:t>Il meridiano più lungo del corpo: origina dal canto mediano dell'occhio, decorre parallelo alla colonna vertebrale e termina sull'estremità distale dell'arto posteriore (5° dito). La sua palpazione è una vera «mappa diagnostica» della salute degli organi interni.</a:t>
            </a:r>
          </a:p>
        </p:txBody>
      </p:sp>
      <p:sp>
        <p:nvSpPr>
          <p:cNvPr name="Freeform 38" id="38"/>
          <p:cNvSpPr/>
          <p:nvPr/>
        </p:nvSpPr>
        <p:spPr>
          <a:xfrm flipH="false" flipV="false" rot="0">
            <a:off x="16733322" y="480060"/>
            <a:ext cx="1234835" cy="1234835"/>
          </a:xfrm>
          <a:custGeom>
            <a:avLst/>
            <a:gdLst/>
            <a:ahLst/>
            <a:cxnLst/>
            <a:rect r="r" b="b" t="t" l="l"/>
            <a:pathLst>
              <a:path h="1234835" w="1234835">
                <a:moveTo>
                  <a:pt x="0" y="0"/>
                </a:moveTo>
                <a:lnTo>
                  <a:pt x="1234836" y="0"/>
                </a:lnTo>
                <a:lnTo>
                  <a:pt x="1234836" y="1234835"/>
                </a:lnTo>
                <a:lnTo>
                  <a:pt x="0" y="12348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0">
            <a:off x="314168" y="490275"/>
            <a:ext cx="1181637" cy="1137738"/>
          </a:xfrm>
          <a:custGeom>
            <a:avLst/>
            <a:gdLst/>
            <a:ahLst/>
            <a:cxnLst/>
            <a:rect r="r" b="b" t="t" l="l"/>
            <a:pathLst>
              <a:path h="1137738" w="1181637">
                <a:moveTo>
                  <a:pt x="0" y="0"/>
                </a:moveTo>
                <a:lnTo>
                  <a:pt x="1181638" y="0"/>
                </a:lnTo>
                <a:lnTo>
                  <a:pt x="1181638" y="1137738"/>
                </a:lnTo>
                <a:lnTo>
                  <a:pt x="0" y="11377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0" id="40"/>
          <p:cNvSpPr txBox="true"/>
          <p:nvPr/>
        </p:nvSpPr>
        <p:spPr>
          <a:xfrm rot="0">
            <a:off x="12916012" y="9763286"/>
            <a:ext cx="5052146" cy="3329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65"/>
              </a:lnSpc>
            </a:pPr>
            <a:r>
              <a:rPr lang="en-US" sz="1975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Silvia De Lucchi DVM, CVA CVBMA, CVTP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7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9525" y="-9525"/>
            <a:ext cx="18261330" cy="224790"/>
            <a:chOff x="0" y="0"/>
            <a:chExt cx="24348440" cy="29972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12700" y="12700"/>
              <a:ext cx="24323039" cy="274320"/>
            </a:xfrm>
            <a:custGeom>
              <a:avLst/>
              <a:gdLst/>
              <a:ahLst/>
              <a:cxnLst/>
              <a:rect r="r" b="b" t="t" l="l"/>
              <a:pathLst>
                <a:path h="274320" w="24323039">
                  <a:moveTo>
                    <a:pt x="0" y="0"/>
                  </a:moveTo>
                  <a:lnTo>
                    <a:pt x="24323039" y="0"/>
                  </a:lnTo>
                  <a:lnTo>
                    <a:pt x="24323039" y="274320"/>
                  </a:lnTo>
                  <a:lnTo>
                    <a:pt x="0" y="274320"/>
                  </a:lnTo>
                  <a:close/>
                </a:path>
              </a:pathLst>
            </a:custGeom>
            <a:solidFill>
              <a:srgbClr val="065A82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348439" cy="299720"/>
            </a:xfrm>
            <a:custGeom>
              <a:avLst/>
              <a:gdLst/>
              <a:ahLst/>
              <a:cxnLst/>
              <a:rect r="r" b="b" t="t" l="l"/>
              <a:pathLst>
                <a:path h="299720" w="24348439">
                  <a:moveTo>
                    <a:pt x="12700" y="0"/>
                  </a:moveTo>
                  <a:lnTo>
                    <a:pt x="24335739" y="0"/>
                  </a:lnTo>
                  <a:cubicBezTo>
                    <a:pt x="24342725" y="0"/>
                    <a:pt x="24348439" y="5715"/>
                    <a:pt x="24348439" y="12700"/>
                  </a:cubicBezTo>
                  <a:lnTo>
                    <a:pt x="24348439" y="287020"/>
                  </a:lnTo>
                  <a:cubicBezTo>
                    <a:pt x="24348439" y="294005"/>
                    <a:pt x="24342725" y="299720"/>
                    <a:pt x="24335739" y="299720"/>
                  </a:cubicBezTo>
                  <a:lnTo>
                    <a:pt x="12700" y="299720"/>
                  </a:lnTo>
                  <a:cubicBezTo>
                    <a:pt x="5715" y="299720"/>
                    <a:pt x="0" y="294005"/>
                    <a:pt x="0" y="28702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287020"/>
                  </a:lnTo>
                  <a:lnTo>
                    <a:pt x="12700" y="287020"/>
                  </a:lnTo>
                  <a:lnTo>
                    <a:pt x="12700" y="274320"/>
                  </a:lnTo>
                  <a:lnTo>
                    <a:pt x="24335739" y="274320"/>
                  </a:lnTo>
                  <a:lnTo>
                    <a:pt x="24335739" y="287020"/>
                  </a:lnTo>
                  <a:lnTo>
                    <a:pt x="24323039" y="287020"/>
                  </a:lnTo>
                  <a:lnTo>
                    <a:pt x="24323039" y="12700"/>
                  </a:lnTo>
                  <a:lnTo>
                    <a:pt x="24335739" y="12700"/>
                  </a:lnTo>
                  <a:lnTo>
                    <a:pt x="24335739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065A82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1655445" y="558560"/>
            <a:ext cx="13716000" cy="480060"/>
            <a:chOff x="0" y="0"/>
            <a:chExt cx="18288000" cy="64008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8288000" cy="640080"/>
            </a:xfrm>
            <a:custGeom>
              <a:avLst/>
              <a:gdLst/>
              <a:ahLst/>
              <a:cxnLst/>
              <a:rect r="r" b="b" t="t" l="l"/>
              <a:pathLst>
                <a:path h="640080" w="18288000">
                  <a:moveTo>
                    <a:pt x="0" y="0"/>
                  </a:moveTo>
                  <a:lnTo>
                    <a:pt x="18288000" y="0"/>
                  </a:lnTo>
                  <a:lnTo>
                    <a:pt x="18288000" y="640080"/>
                  </a:lnTo>
                  <a:lnTo>
                    <a:pt x="0" y="64008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506715" r="0" b="-506715"/>
              </a:stretch>
            </a:blip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18288000" cy="66865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1980"/>
                </a:lnSpc>
              </a:pPr>
              <a:r>
                <a:rPr lang="en-US" b="true" sz="1650" spc="600">
                  <a:solidFill>
                    <a:srgbClr val="0EA5B7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PRINCIPI MTC</a:t>
              </a: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1655445" y="999173"/>
            <a:ext cx="16596360" cy="752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4999" b="true">
                <a:solidFill>
                  <a:srgbClr val="21295C"/>
                </a:solidFill>
                <a:latin typeface="Cambria Bold"/>
                <a:ea typeface="Cambria Bold"/>
                <a:cs typeface="Cambria Bold"/>
                <a:sym typeface="Cambria Bold"/>
              </a:rPr>
              <a:t>Meridiano Vescica Urinaria “BL”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1655445" y="1751648"/>
            <a:ext cx="842010" cy="101346"/>
            <a:chOff x="0" y="0"/>
            <a:chExt cx="1122680" cy="135128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12700" y="12700"/>
              <a:ext cx="1097280" cy="109728"/>
            </a:xfrm>
            <a:custGeom>
              <a:avLst/>
              <a:gdLst/>
              <a:ahLst/>
              <a:cxnLst/>
              <a:rect r="r" b="b" t="t" l="l"/>
              <a:pathLst>
                <a:path h="109728" w="1097280">
                  <a:moveTo>
                    <a:pt x="0" y="0"/>
                  </a:moveTo>
                  <a:lnTo>
                    <a:pt x="1097280" y="0"/>
                  </a:lnTo>
                  <a:lnTo>
                    <a:pt x="1097280" y="109728"/>
                  </a:lnTo>
                  <a:lnTo>
                    <a:pt x="0" y="109728"/>
                  </a:lnTo>
                  <a:close/>
                </a:path>
              </a:pathLst>
            </a:custGeom>
            <a:solidFill>
              <a:srgbClr val="0EA5B7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122680" cy="135128"/>
            </a:xfrm>
            <a:custGeom>
              <a:avLst/>
              <a:gdLst/>
              <a:ahLst/>
              <a:cxnLst/>
              <a:rect r="r" b="b" t="t" l="l"/>
              <a:pathLst>
                <a:path h="135128" w="1122680">
                  <a:moveTo>
                    <a:pt x="12700" y="0"/>
                  </a:moveTo>
                  <a:lnTo>
                    <a:pt x="1109980" y="0"/>
                  </a:lnTo>
                  <a:cubicBezTo>
                    <a:pt x="1116965" y="0"/>
                    <a:pt x="1122680" y="5715"/>
                    <a:pt x="1122680" y="12700"/>
                  </a:cubicBezTo>
                  <a:lnTo>
                    <a:pt x="1122680" y="122428"/>
                  </a:lnTo>
                  <a:cubicBezTo>
                    <a:pt x="1122680" y="129413"/>
                    <a:pt x="1116965" y="135128"/>
                    <a:pt x="1109980" y="135128"/>
                  </a:cubicBezTo>
                  <a:lnTo>
                    <a:pt x="12700" y="135128"/>
                  </a:lnTo>
                  <a:cubicBezTo>
                    <a:pt x="5715" y="135128"/>
                    <a:pt x="0" y="129413"/>
                    <a:pt x="0" y="122428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22428"/>
                  </a:lnTo>
                  <a:lnTo>
                    <a:pt x="12700" y="122428"/>
                  </a:lnTo>
                  <a:lnTo>
                    <a:pt x="12700" y="109728"/>
                  </a:lnTo>
                  <a:lnTo>
                    <a:pt x="1109980" y="109728"/>
                  </a:lnTo>
                  <a:lnTo>
                    <a:pt x="1109980" y="122428"/>
                  </a:lnTo>
                  <a:lnTo>
                    <a:pt x="1097280" y="122428"/>
                  </a:lnTo>
                  <a:lnTo>
                    <a:pt x="1097280" y="12700"/>
                  </a:lnTo>
                  <a:lnTo>
                    <a:pt x="1109980" y="12700"/>
                  </a:lnTo>
                  <a:lnTo>
                    <a:pt x="110998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0EA5B7"/>
            </a:solid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16801902" y="480060"/>
            <a:ext cx="1234835" cy="1234835"/>
          </a:xfrm>
          <a:custGeom>
            <a:avLst/>
            <a:gdLst/>
            <a:ahLst/>
            <a:cxnLst/>
            <a:rect r="r" b="b" t="t" l="l"/>
            <a:pathLst>
              <a:path h="1234835" w="1234835">
                <a:moveTo>
                  <a:pt x="0" y="0"/>
                </a:moveTo>
                <a:lnTo>
                  <a:pt x="1234836" y="0"/>
                </a:lnTo>
                <a:lnTo>
                  <a:pt x="1234836" y="1234835"/>
                </a:lnTo>
                <a:lnTo>
                  <a:pt x="0" y="12348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232141" y="528609"/>
            <a:ext cx="1181637" cy="1137738"/>
          </a:xfrm>
          <a:custGeom>
            <a:avLst/>
            <a:gdLst/>
            <a:ahLst/>
            <a:cxnLst/>
            <a:rect r="r" b="b" t="t" l="l"/>
            <a:pathLst>
              <a:path h="1137738" w="1181637">
                <a:moveTo>
                  <a:pt x="0" y="0"/>
                </a:moveTo>
                <a:lnTo>
                  <a:pt x="1181638" y="0"/>
                </a:lnTo>
                <a:lnTo>
                  <a:pt x="1181638" y="1137737"/>
                </a:lnTo>
                <a:lnTo>
                  <a:pt x="0" y="11377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3350397" y="3527753"/>
            <a:ext cx="11301259" cy="5339845"/>
          </a:xfrm>
          <a:custGeom>
            <a:avLst/>
            <a:gdLst/>
            <a:ahLst/>
            <a:cxnLst/>
            <a:rect r="r" b="b" t="t" l="l"/>
            <a:pathLst>
              <a:path h="5339845" w="11301259">
                <a:moveTo>
                  <a:pt x="0" y="0"/>
                </a:moveTo>
                <a:lnTo>
                  <a:pt x="11301259" y="0"/>
                </a:lnTo>
                <a:lnTo>
                  <a:pt x="11301259" y="5339845"/>
                </a:lnTo>
                <a:lnTo>
                  <a:pt x="0" y="53398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AutoShape 15" id="15"/>
          <p:cNvSpPr/>
          <p:nvPr/>
        </p:nvSpPr>
        <p:spPr>
          <a:xfrm flipV="true">
            <a:off x="4778416" y="6586536"/>
            <a:ext cx="1235921" cy="976173"/>
          </a:xfrm>
          <a:prstGeom prst="line">
            <a:avLst/>
          </a:prstGeom>
          <a:ln cap="flat" w="38100">
            <a:solidFill>
              <a:srgbClr val="F85F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6" id="16"/>
          <p:cNvSpPr/>
          <p:nvPr/>
        </p:nvSpPr>
        <p:spPr>
          <a:xfrm flipV="true">
            <a:off x="6014338" y="5336819"/>
            <a:ext cx="1034740" cy="1249717"/>
          </a:xfrm>
          <a:prstGeom prst="line">
            <a:avLst/>
          </a:prstGeom>
          <a:ln cap="flat" w="38100">
            <a:solidFill>
              <a:srgbClr val="F85F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7" id="17"/>
          <p:cNvSpPr/>
          <p:nvPr/>
        </p:nvSpPr>
        <p:spPr>
          <a:xfrm flipV="true">
            <a:off x="7049078" y="4022739"/>
            <a:ext cx="1251304" cy="1314080"/>
          </a:xfrm>
          <a:prstGeom prst="line">
            <a:avLst/>
          </a:prstGeom>
          <a:ln cap="flat" w="38100">
            <a:solidFill>
              <a:srgbClr val="F85F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8" id="18"/>
          <p:cNvSpPr/>
          <p:nvPr/>
        </p:nvSpPr>
        <p:spPr>
          <a:xfrm>
            <a:off x="8300382" y="4022739"/>
            <a:ext cx="1534698" cy="0"/>
          </a:xfrm>
          <a:prstGeom prst="line">
            <a:avLst/>
          </a:prstGeom>
          <a:ln cap="flat" w="38100">
            <a:solidFill>
              <a:srgbClr val="F85F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9" id="19"/>
          <p:cNvSpPr/>
          <p:nvPr/>
        </p:nvSpPr>
        <p:spPr>
          <a:xfrm>
            <a:off x="9835081" y="4022739"/>
            <a:ext cx="2775218" cy="493554"/>
          </a:xfrm>
          <a:prstGeom prst="line">
            <a:avLst/>
          </a:prstGeom>
          <a:ln cap="flat" w="38100">
            <a:solidFill>
              <a:srgbClr val="F85F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20" id="20"/>
          <p:cNvSpPr/>
          <p:nvPr/>
        </p:nvSpPr>
        <p:spPr>
          <a:xfrm>
            <a:off x="12610298" y="4516293"/>
            <a:ext cx="1251639" cy="820526"/>
          </a:xfrm>
          <a:prstGeom prst="line">
            <a:avLst/>
          </a:prstGeom>
          <a:ln cap="flat" w="38100">
            <a:solidFill>
              <a:srgbClr val="F85F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21" id="21"/>
          <p:cNvSpPr/>
          <p:nvPr/>
        </p:nvSpPr>
        <p:spPr>
          <a:xfrm>
            <a:off x="13861938" y="5336819"/>
            <a:ext cx="138928" cy="264565"/>
          </a:xfrm>
          <a:prstGeom prst="line">
            <a:avLst/>
          </a:prstGeom>
          <a:ln cap="flat" w="38100">
            <a:solidFill>
              <a:srgbClr val="F85F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22" id="22"/>
          <p:cNvSpPr/>
          <p:nvPr/>
        </p:nvSpPr>
        <p:spPr>
          <a:xfrm>
            <a:off x="13861938" y="5029697"/>
            <a:ext cx="138928" cy="571687"/>
          </a:xfrm>
          <a:prstGeom prst="line">
            <a:avLst/>
          </a:prstGeom>
          <a:ln cap="flat" w="38100">
            <a:solidFill>
              <a:srgbClr val="F85F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23" id="23"/>
          <p:cNvSpPr/>
          <p:nvPr/>
        </p:nvSpPr>
        <p:spPr>
          <a:xfrm>
            <a:off x="13861938" y="5029697"/>
            <a:ext cx="371782" cy="871586"/>
          </a:xfrm>
          <a:prstGeom prst="line">
            <a:avLst/>
          </a:prstGeom>
          <a:ln cap="flat" w="38100">
            <a:solidFill>
              <a:srgbClr val="F85F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24" id="24"/>
          <p:cNvSpPr/>
          <p:nvPr/>
        </p:nvSpPr>
        <p:spPr>
          <a:xfrm flipH="true">
            <a:off x="13445456" y="5901282"/>
            <a:ext cx="788264" cy="2087667"/>
          </a:xfrm>
          <a:prstGeom prst="line">
            <a:avLst/>
          </a:prstGeom>
          <a:ln cap="flat" w="38100">
            <a:solidFill>
              <a:srgbClr val="F85F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25" id="25"/>
          <p:cNvSpPr/>
          <p:nvPr/>
        </p:nvSpPr>
        <p:spPr>
          <a:xfrm flipH="true" flipV="true">
            <a:off x="13445456" y="7988949"/>
            <a:ext cx="243397" cy="156533"/>
          </a:xfrm>
          <a:prstGeom prst="line">
            <a:avLst/>
          </a:prstGeom>
          <a:ln cap="flat" w="38100">
            <a:solidFill>
              <a:srgbClr val="F85F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26" id="26"/>
          <p:cNvSpPr/>
          <p:nvPr/>
        </p:nvSpPr>
        <p:spPr>
          <a:xfrm flipH="true">
            <a:off x="13688853" y="6586536"/>
            <a:ext cx="312013" cy="1558947"/>
          </a:xfrm>
          <a:prstGeom prst="line">
            <a:avLst/>
          </a:prstGeom>
          <a:ln cap="flat" w="38100">
            <a:solidFill>
              <a:srgbClr val="F85F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27" id="27"/>
          <p:cNvSpPr/>
          <p:nvPr/>
        </p:nvSpPr>
        <p:spPr>
          <a:xfrm>
            <a:off x="13688853" y="5465083"/>
            <a:ext cx="312013" cy="1121453"/>
          </a:xfrm>
          <a:prstGeom prst="line">
            <a:avLst/>
          </a:prstGeom>
          <a:ln cap="flat" w="38100">
            <a:solidFill>
              <a:srgbClr val="F85F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28" id="28"/>
          <p:cNvSpPr/>
          <p:nvPr/>
        </p:nvSpPr>
        <p:spPr>
          <a:xfrm>
            <a:off x="12031041" y="4732490"/>
            <a:ext cx="1657812" cy="732592"/>
          </a:xfrm>
          <a:prstGeom prst="line">
            <a:avLst/>
          </a:prstGeom>
          <a:ln cap="flat" w="38100">
            <a:solidFill>
              <a:srgbClr val="F85F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29" id="29"/>
          <p:cNvSpPr/>
          <p:nvPr/>
        </p:nvSpPr>
        <p:spPr>
          <a:xfrm>
            <a:off x="9835081" y="4305094"/>
            <a:ext cx="2195960" cy="427397"/>
          </a:xfrm>
          <a:prstGeom prst="line">
            <a:avLst/>
          </a:prstGeom>
          <a:ln cap="flat" w="38100">
            <a:solidFill>
              <a:srgbClr val="F85F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0" id="30"/>
          <p:cNvSpPr/>
          <p:nvPr/>
        </p:nvSpPr>
        <p:spPr>
          <a:xfrm>
            <a:off x="8300382" y="4022739"/>
            <a:ext cx="1534698" cy="282354"/>
          </a:xfrm>
          <a:prstGeom prst="line">
            <a:avLst/>
          </a:prstGeom>
          <a:ln cap="flat" w="38100">
            <a:solidFill>
              <a:srgbClr val="F85F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31" id="31"/>
          <p:cNvSpPr txBox="true"/>
          <p:nvPr/>
        </p:nvSpPr>
        <p:spPr>
          <a:xfrm rot="0">
            <a:off x="4430873" y="7615756"/>
            <a:ext cx="347543" cy="3731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5"/>
              </a:lnSpc>
              <a:spcBef>
                <a:spcPct val="0"/>
              </a:spcBef>
            </a:pPr>
            <a:r>
              <a:rPr lang="en-US" b="true" sz="2182">
                <a:solidFill>
                  <a:srgbClr val="F85F00"/>
                </a:solidFill>
                <a:latin typeface="Lora Bold"/>
                <a:ea typeface="Lora Bold"/>
                <a:cs typeface="Lora Bold"/>
                <a:sym typeface="Lora Bold"/>
              </a:rPr>
              <a:t>BL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2916012" y="9763286"/>
            <a:ext cx="5052146" cy="3329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65"/>
              </a:lnSpc>
            </a:pPr>
            <a:r>
              <a:rPr lang="en-US" sz="1975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Silvia De Lucchi DVM, CVA CVBMA, CVTP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7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9525" y="-9525"/>
            <a:ext cx="18261330" cy="224790"/>
            <a:chOff x="0" y="0"/>
            <a:chExt cx="24348440" cy="29972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12700" y="12700"/>
              <a:ext cx="24323039" cy="274320"/>
            </a:xfrm>
            <a:custGeom>
              <a:avLst/>
              <a:gdLst/>
              <a:ahLst/>
              <a:cxnLst/>
              <a:rect r="r" b="b" t="t" l="l"/>
              <a:pathLst>
                <a:path h="274320" w="24323039">
                  <a:moveTo>
                    <a:pt x="0" y="0"/>
                  </a:moveTo>
                  <a:lnTo>
                    <a:pt x="24323039" y="0"/>
                  </a:lnTo>
                  <a:lnTo>
                    <a:pt x="24323039" y="274320"/>
                  </a:lnTo>
                  <a:lnTo>
                    <a:pt x="0" y="274320"/>
                  </a:lnTo>
                  <a:close/>
                </a:path>
              </a:pathLst>
            </a:custGeom>
            <a:solidFill>
              <a:srgbClr val="065A82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348439" cy="299720"/>
            </a:xfrm>
            <a:custGeom>
              <a:avLst/>
              <a:gdLst/>
              <a:ahLst/>
              <a:cxnLst/>
              <a:rect r="r" b="b" t="t" l="l"/>
              <a:pathLst>
                <a:path h="299720" w="24348439">
                  <a:moveTo>
                    <a:pt x="12700" y="0"/>
                  </a:moveTo>
                  <a:lnTo>
                    <a:pt x="24335739" y="0"/>
                  </a:lnTo>
                  <a:cubicBezTo>
                    <a:pt x="24342725" y="0"/>
                    <a:pt x="24348439" y="5715"/>
                    <a:pt x="24348439" y="12700"/>
                  </a:cubicBezTo>
                  <a:lnTo>
                    <a:pt x="24348439" y="287020"/>
                  </a:lnTo>
                  <a:cubicBezTo>
                    <a:pt x="24348439" y="294005"/>
                    <a:pt x="24342725" y="299720"/>
                    <a:pt x="24335739" y="299720"/>
                  </a:cubicBezTo>
                  <a:lnTo>
                    <a:pt x="12700" y="299720"/>
                  </a:lnTo>
                  <a:cubicBezTo>
                    <a:pt x="5715" y="299720"/>
                    <a:pt x="0" y="294005"/>
                    <a:pt x="0" y="28702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287020"/>
                  </a:lnTo>
                  <a:lnTo>
                    <a:pt x="12700" y="287020"/>
                  </a:lnTo>
                  <a:lnTo>
                    <a:pt x="12700" y="274320"/>
                  </a:lnTo>
                  <a:lnTo>
                    <a:pt x="24335739" y="274320"/>
                  </a:lnTo>
                  <a:lnTo>
                    <a:pt x="24335739" y="287020"/>
                  </a:lnTo>
                  <a:lnTo>
                    <a:pt x="24323039" y="287020"/>
                  </a:lnTo>
                  <a:lnTo>
                    <a:pt x="24323039" y="12700"/>
                  </a:lnTo>
                  <a:lnTo>
                    <a:pt x="24335739" y="12700"/>
                  </a:lnTo>
                  <a:lnTo>
                    <a:pt x="24335739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065A82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2144997" y="466535"/>
            <a:ext cx="13716000" cy="480060"/>
            <a:chOff x="0" y="0"/>
            <a:chExt cx="18288000" cy="64008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8288000" cy="640080"/>
            </a:xfrm>
            <a:custGeom>
              <a:avLst/>
              <a:gdLst/>
              <a:ahLst/>
              <a:cxnLst/>
              <a:rect r="r" b="b" t="t" l="l"/>
              <a:pathLst>
                <a:path h="640080" w="18288000">
                  <a:moveTo>
                    <a:pt x="0" y="0"/>
                  </a:moveTo>
                  <a:lnTo>
                    <a:pt x="18288000" y="0"/>
                  </a:lnTo>
                  <a:lnTo>
                    <a:pt x="18288000" y="640080"/>
                  </a:lnTo>
                  <a:lnTo>
                    <a:pt x="0" y="64008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506715" r="0" b="-506715"/>
              </a:stretch>
            </a:blip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18288000" cy="66865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1980"/>
                </a:lnSpc>
              </a:pPr>
              <a:r>
                <a:rPr lang="en-US" b="true" sz="1650" spc="600">
                  <a:solidFill>
                    <a:srgbClr val="0EA5B7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FISIOLOGIA MTCV</a:t>
              </a: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2144997" y="1184720"/>
            <a:ext cx="16596360" cy="752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79"/>
              </a:lnSpc>
            </a:pPr>
            <a:r>
              <a:rPr lang="en-US" sz="4899" b="true">
                <a:solidFill>
                  <a:srgbClr val="21295C"/>
                </a:solidFill>
                <a:latin typeface="Cambria Bold"/>
                <a:ea typeface="Cambria Bold"/>
                <a:cs typeface="Cambria Bold"/>
                <a:sym typeface="Cambria Bold"/>
              </a:rPr>
              <a:t>Il Qi: manifestazioni fisiologiche e metabolismo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2144997" y="1937195"/>
            <a:ext cx="842010" cy="101346"/>
            <a:chOff x="0" y="0"/>
            <a:chExt cx="1122680" cy="135128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12700" y="12700"/>
              <a:ext cx="1097280" cy="109728"/>
            </a:xfrm>
            <a:custGeom>
              <a:avLst/>
              <a:gdLst/>
              <a:ahLst/>
              <a:cxnLst/>
              <a:rect r="r" b="b" t="t" l="l"/>
              <a:pathLst>
                <a:path h="109728" w="1097280">
                  <a:moveTo>
                    <a:pt x="0" y="0"/>
                  </a:moveTo>
                  <a:lnTo>
                    <a:pt x="1097280" y="0"/>
                  </a:lnTo>
                  <a:lnTo>
                    <a:pt x="1097280" y="109728"/>
                  </a:lnTo>
                  <a:lnTo>
                    <a:pt x="0" y="109728"/>
                  </a:lnTo>
                  <a:close/>
                </a:path>
              </a:pathLst>
            </a:custGeom>
            <a:solidFill>
              <a:srgbClr val="0EA5B7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122680" cy="135128"/>
            </a:xfrm>
            <a:custGeom>
              <a:avLst/>
              <a:gdLst/>
              <a:ahLst/>
              <a:cxnLst/>
              <a:rect r="r" b="b" t="t" l="l"/>
              <a:pathLst>
                <a:path h="135128" w="1122680">
                  <a:moveTo>
                    <a:pt x="12700" y="0"/>
                  </a:moveTo>
                  <a:lnTo>
                    <a:pt x="1109980" y="0"/>
                  </a:lnTo>
                  <a:cubicBezTo>
                    <a:pt x="1116965" y="0"/>
                    <a:pt x="1122680" y="5715"/>
                    <a:pt x="1122680" y="12700"/>
                  </a:cubicBezTo>
                  <a:lnTo>
                    <a:pt x="1122680" y="122428"/>
                  </a:lnTo>
                  <a:cubicBezTo>
                    <a:pt x="1122680" y="129413"/>
                    <a:pt x="1116965" y="135128"/>
                    <a:pt x="1109980" y="135128"/>
                  </a:cubicBezTo>
                  <a:lnTo>
                    <a:pt x="12700" y="135128"/>
                  </a:lnTo>
                  <a:cubicBezTo>
                    <a:pt x="5715" y="135128"/>
                    <a:pt x="0" y="129413"/>
                    <a:pt x="0" y="122428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22428"/>
                  </a:lnTo>
                  <a:lnTo>
                    <a:pt x="12700" y="122428"/>
                  </a:lnTo>
                  <a:lnTo>
                    <a:pt x="12700" y="109728"/>
                  </a:lnTo>
                  <a:lnTo>
                    <a:pt x="1109980" y="109728"/>
                  </a:lnTo>
                  <a:lnTo>
                    <a:pt x="1109980" y="122428"/>
                  </a:lnTo>
                  <a:lnTo>
                    <a:pt x="1097280" y="122428"/>
                  </a:lnTo>
                  <a:lnTo>
                    <a:pt x="1097280" y="12700"/>
                  </a:lnTo>
                  <a:lnTo>
                    <a:pt x="1109980" y="12700"/>
                  </a:lnTo>
                  <a:lnTo>
                    <a:pt x="110998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0EA5B7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813435" y="2733675"/>
            <a:ext cx="8248650" cy="6328410"/>
            <a:chOff x="0" y="0"/>
            <a:chExt cx="10998200" cy="843788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12700" y="12700"/>
              <a:ext cx="10972800" cy="8412480"/>
            </a:xfrm>
            <a:custGeom>
              <a:avLst/>
              <a:gdLst/>
              <a:ahLst/>
              <a:cxnLst/>
              <a:rect r="r" b="b" t="t" l="l"/>
              <a:pathLst>
                <a:path h="8412480" w="10972800">
                  <a:moveTo>
                    <a:pt x="0" y="0"/>
                  </a:moveTo>
                  <a:lnTo>
                    <a:pt x="10972800" y="0"/>
                  </a:lnTo>
                  <a:lnTo>
                    <a:pt x="10972800" y="8412480"/>
                  </a:lnTo>
                  <a:lnTo>
                    <a:pt x="0" y="84124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0998200" cy="8437880"/>
            </a:xfrm>
            <a:custGeom>
              <a:avLst/>
              <a:gdLst/>
              <a:ahLst/>
              <a:cxnLst/>
              <a:rect r="r" b="b" t="t" l="l"/>
              <a:pathLst>
                <a:path h="8437880" w="10998200">
                  <a:moveTo>
                    <a:pt x="12700" y="0"/>
                  </a:moveTo>
                  <a:lnTo>
                    <a:pt x="10985500" y="0"/>
                  </a:lnTo>
                  <a:cubicBezTo>
                    <a:pt x="10992485" y="0"/>
                    <a:pt x="10998200" y="5715"/>
                    <a:pt x="10998200" y="12700"/>
                  </a:cubicBezTo>
                  <a:lnTo>
                    <a:pt x="10998200" y="8425180"/>
                  </a:lnTo>
                  <a:cubicBezTo>
                    <a:pt x="10998200" y="8432165"/>
                    <a:pt x="10992485" y="8437880"/>
                    <a:pt x="10985500" y="8437880"/>
                  </a:cubicBezTo>
                  <a:lnTo>
                    <a:pt x="12700" y="8437880"/>
                  </a:lnTo>
                  <a:cubicBezTo>
                    <a:pt x="5715" y="8437880"/>
                    <a:pt x="0" y="8432165"/>
                    <a:pt x="0" y="842518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8425180"/>
                  </a:lnTo>
                  <a:lnTo>
                    <a:pt x="12700" y="8425180"/>
                  </a:lnTo>
                  <a:lnTo>
                    <a:pt x="12700" y="8412480"/>
                  </a:lnTo>
                  <a:lnTo>
                    <a:pt x="10985500" y="8412480"/>
                  </a:lnTo>
                  <a:lnTo>
                    <a:pt x="10985500" y="8425180"/>
                  </a:lnTo>
                  <a:lnTo>
                    <a:pt x="10972800" y="8425180"/>
                  </a:lnTo>
                  <a:lnTo>
                    <a:pt x="10972800" y="12700"/>
                  </a:lnTo>
                  <a:lnTo>
                    <a:pt x="10985500" y="12700"/>
                  </a:lnTo>
                  <a:lnTo>
                    <a:pt x="1098550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D9E2EC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813435" y="2733675"/>
            <a:ext cx="128778" cy="6328410"/>
            <a:chOff x="0" y="0"/>
            <a:chExt cx="171704" cy="843788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12700" y="12700"/>
              <a:ext cx="146304" cy="8412480"/>
            </a:xfrm>
            <a:custGeom>
              <a:avLst/>
              <a:gdLst/>
              <a:ahLst/>
              <a:cxnLst/>
              <a:rect r="r" b="b" t="t" l="l"/>
              <a:pathLst>
                <a:path h="8412480" w="146304">
                  <a:moveTo>
                    <a:pt x="0" y="0"/>
                  </a:moveTo>
                  <a:lnTo>
                    <a:pt x="146304" y="0"/>
                  </a:lnTo>
                  <a:lnTo>
                    <a:pt x="146304" y="8412480"/>
                  </a:lnTo>
                  <a:lnTo>
                    <a:pt x="0" y="8412480"/>
                  </a:lnTo>
                  <a:close/>
                </a:path>
              </a:pathLst>
            </a:custGeom>
            <a:solidFill>
              <a:srgbClr val="065A82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71704" cy="8437880"/>
            </a:xfrm>
            <a:custGeom>
              <a:avLst/>
              <a:gdLst/>
              <a:ahLst/>
              <a:cxnLst/>
              <a:rect r="r" b="b" t="t" l="l"/>
              <a:pathLst>
                <a:path h="8437880" w="171704">
                  <a:moveTo>
                    <a:pt x="12700" y="0"/>
                  </a:moveTo>
                  <a:lnTo>
                    <a:pt x="159004" y="0"/>
                  </a:lnTo>
                  <a:cubicBezTo>
                    <a:pt x="165989" y="0"/>
                    <a:pt x="171704" y="5715"/>
                    <a:pt x="171704" y="12700"/>
                  </a:cubicBezTo>
                  <a:lnTo>
                    <a:pt x="171704" y="8425180"/>
                  </a:lnTo>
                  <a:cubicBezTo>
                    <a:pt x="171704" y="8432165"/>
                    <a:pt x="165989" y="8437880"/>
                    <a:pt x="159004" y="8437880"/>
                  </a:cubicBezTo>
                  <a:lnTo>
                    <a:pt x="12700" y="8437880"/>
                  </a:lnTo>
                  <a:cubicBezTo>
                    <a:pt x="5715" y="8437880"/>
                    <a:pt x="0" y="8432165"/>
                    <a:pt x="0" y="842518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8425180"/>
                  </a:lnTo>
                  <a:lnTo>
                    <a:pt x="12700" y="8425180"/>
                  </a:lnTo>
                  <a:lnTo>
                    <a:pt x="12700" y="8412480"/>
                  </a:lnTo>
                  <a:lnTo>
                    <a:pt x="159004" y="8412480"/>
                  </a:lnTo>
                  <a:lnTo>
                    <a:pt x="159004" y="8425180"/>
                  </a:lnTo>
                  <a:lnTo>
                    <a:pt x="146304" y="8425180"/>
                  </a:lnTo>
                  <a:lnTo>
                    <a:pt x="146304" y="12700"/>
                  </a:lnTo>
                  <a:lnTo>
                    <a:pt x="159004" y="12700"/>
                  </a:lnTo>
                  <a:lnTo>
                    <a:pt x="159004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065A82"/>
            </a:solid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1234440" y="3017520"/>
            <a:ext cx="7543800" cy="685800"/>
            <a:chOff x="0" y="0"/>
            <a:chExt cx="10058400" cy="9144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0058400" cy="914400"/>
            </a:xfrm>
            <a:custGeom>
              <a:avLst/>
              <a:gdLst/>
              <a:ahLst/>
              <a:cxnLst/>
              <a:rect r="r" b="b" t="t" l="l"/>
              <a:pathLst>
                <a:path h="914400" w="10058400">
                  <a:moveTo>
                    <a:pt x="0" y="0"/>
                  </a:moveTo>
                  <a:lnTo>
                    <a:pt x="10058400" y="0"/>
                  </a:lnTo>
                  <a:lnTo>
                    <a:pt x="10058400" y="914400"/>
                  </a:lnTo>
                  <a:lnTo>
                    <a:pt x="0" y="91440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164335" r="0" b="-164335"/>
              </a:stretch>
            </a:blip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19050"/>
              <a:ext cx="10058400" cy="93345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3600"/>
                </a:lnSpc>
              </a:pPr>
              <a:r>
                <a:rPr lang="en-US" sz="3000" b="true">
                  <a:solidFill>
                    <a:srgbClr val="065A82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Qi d'Organo</a:t>
              </a: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1234440" y="3950970"/>
            <a:ext cx="7543800" cy="842218"/>
            <a:chOff x="0" y="0"/>
            <a:chExt cx="10058400" cy="1122958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10058400" cy="1122958"/>
            </a:xfrm>
            <a:custGeom>
              <a:avLst/>
              <a:gdLst/>
              <a:ahLst/>
              <a:cxnLst/>
              <a:rect r="r" b="b" t="t" l="l"/>
              <a:pathLst>
                <a:path h="1122958" w="10058400">
                  <a:moveTo>
                    <a:pt x="0" y="0"/>
                  </a:moveTo>
                  <a:lnTo>
                    <a:pt x="10058400" y="0"/>
                  </a:lnTo>
                  <a:lnTo>
                    <a:pt x="10058400" y="1122958"/>
                  </a:lnTo>
                  <a:lnTo>
                    <a:pt x="0" y="1122958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125671" r="0" b="-123385"/>
              </a:stretch>
            </a:blipFill>
          </p:spPr>
        </p:sp>
        <p:sp>
          <p:nvSpPr>
            <p:cNvPr name="TextBox 23" id="23"/>
            <p:cNvSpPr txBox="true"/>
            <p:nvPr/>
          </p:nvSpPr>
          <p:spPr>
            <a:xfrm>
              <a:off x="0" y="-38100"/>
              <a:ext cx="10058400" cy="116105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2879"/>
                </a:lnSpc>
              </a:pPr>
              <a:r>
                <a:rPr lang="en-US" sz="2400">
                  <a:solidFill>
                    <a:srgbClr val="64748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Ogni distretto organico possiede un'attività funzionale specifica che ne garantisce l'efficienza.</a:t>
              </a:r>
            </a:p>
          </p:txBody>
        </p:sp>
      </p:grpSp>
      <p:sp>
        <p:nvSpPr>
          <p:cNvPr name="TextBox 24" id="24"/>
          <p:cNvSpPr txBox="true"/>
          <p:nvPr/>
        </p:nvSpPr>
        <p:spPr>
          <a:xfrm rot="0">
            <a:off x="1234440" y="5236845"/>
            <a:ext cx="7543800" cy="2571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 b="true">
                <a:solidFill>
                  <a:srgbClr val="1C7293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Qi del Polmone</a:t>
            </a:r>
          </a:p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1F2937"/>
                </a:solidFill>
                <a:latin typeface="Calibri (MS)"/>
                <a:ea typeface="Calibri (MS)"/>
                <a:cs typeface="Calibri (MS)"/>
                <a:sym typeface="Calibri (MS)"/>
              </a:rPr>
              <a:t>Funzione respiratoria, ematosi e distribuzione dell'ossigeno a livello cellulare.</a:t>
            </a:r>
          </a:p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1F2937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</a:p>
          <a:p>
            <a:pPr algn="l">
              <a:lnSpc>
                <a:spcPts val="2879"/>
              </a:lnSpc>
            </a:pPr>
            <a:r>
              <a:rPr lang="en-US" sz="2400" b="true">
                <a:solidFill>
                  <a:srgbClr val="1C7293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Qi di Milza e Stomaco</a:t>
            </a:r>
          </a:p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1F2937"/>
                </a:solidFill>
                <a:latin typeface="Calibri (MS)"/>
                <a:ea typeface="Calibri (MS)"/>
                <a:cs typeface="Calibri (MS)"/>
                <a:sym typeface="Calibri (MS)"/>
              </a:rPr>
              <a:t>Processi digestivi e catabolismo dei nutrienti: trasformano il cibo in energia biodisponibile (ATP).</a:t>
            </a:r>
          </a:p>
        </p:txBody>
      </p:sp>
      <p:grpSp>
        <p:nvGrpSpPr>
          <p:cNvPr name="Group 25" id="25"/>
          <p:cNvGrpSpPr/>
          <p:nvPr/>
        </p:nvGrpSpPr>
        <p:grpSpPr>
          <a:xfrm rot="0">
            <a:off x="9464040" y="2270085"/>
            <a:ext cx="7955280" cy="1680885"/>
            <a:chOff x="0" y="0"/>
            <a:chExt cx="10607040" cy="224118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10607040" cy="2241180"/>
            </a:xfrm>
            <a:custGeom>
              <a:avLst/>
              <a:gdLst/>
              <a:ahLst/>
              <a:cxnLst/>
              <a:rect r="r" b="b" t="t" l="l"/>
              <a:pathLst>
                <a:path h="2241180" w="10607040">
                  <a:moveTo>
                    <a:pt x="0" y="0"/>
                  </a:moveTo>
                  <a:lnTo>
                    <a:pt x="10607040" y="0"/>
                  </a:lnTo>
                  <a:lnTo>
                    <a:pt x="10607040" y="2241180"/>
                  </a:lnTo>
                  <a:lnTo>
                    <a:pt x="0" y="224118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73858" r="0" b="-10578"/>
              </a:stretch>
            </a:blipFill>
          </p:spPr>
        </p:sp>
        <p:sp>
          <p:nvSpPr>
            <p:cNvPr name="TextBox 27" id="27"/>
            <p:cNvSpPr txBox="true"/>
            <p:nvPr/>
          </p:nvSpPr>
          <p:spPr>
            <a:xfrm>
              <a:off x="0" y="-9525"/>
              <a:ext cx="10607040" cy="225070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2760"/>
                </a:lnSpc>
              </a:pPr>
              <a:r>
                <a:rPr lang="en-US" sz="2300" b="true">
                  <a:solidFill>
                    <a:srgbClr val="21295C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Per la medicina moderna: 4 sistemi di regolazione integrati</a:t>
              </a: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9454515" y="3666363"/>
            <a:ext cx="567690" cy="567690"/>
            <a:chOff x="0" y="0"/>
            <a:chExt cx="756920" cy="75692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12700" y="12700"/>
              <a:ext cx="731520" cy="731520"/>
            </a:xfrm>
            <a:custGeom>
              <a:avLst/>
              <a:gdLst/>
              <a:ahLst/>
              <a:cxnLst/>
              <a:rect r="r" b="b" t="t" l="l"/>
              <a:pathLst>
                <a:path h="731520" w="731520">
                  <a:moveTo>
                    <a:pt x="0" y="365760"/>
                  </a:moveTo>
                  <a:cubicBezTo>
                    <a:pt x="0" y="163703"/>
                    <a:pt x="163703" y="0"/>
                    <a:pt x="365760" y="0"/>
                  </a:cubicBezTo>
                  <a:cubicBezTo>
                    <a:pt x="567817" y="0"/>
                    <a:pt x="731520" y="163703"/>
                    <a:pt x="731520" y="365760"/>
                  </a:cubicBezTo>
                  <a:cubicBezTo>
                    <a:pt x="731520" y="567817"/>
                    <a:pt x="567817" y="731520"/>
                    <a:pt x="365760" y="731520"/>
                  </a:cubicBezTo>
                  <a:cubicBezTo>
                    <a:pt x="163703" y="731520"/>
                    <a:pt x="0" y="567817"/>
                    <a:pt x="0" y="365760"/>
                  </a:cubicBezTo>
                  <a:close/>
                </a:path>
              </a:pathLst>
            </a:custGeom>
            <a:solidFill>
              <a:srgbClr val="0EA5B7"/>
            </a:solidFill>
          </p:spPr>
        </p:sp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756920" cy="756920"/>
            </a:xfrm>
            <a:custGeom>
              <a:avLst/>
              <a:gdLst/>
              <a:ahLst/>
              <a:cxnLst/>
              <a:rect r="r" b="b" t="t" l="l"/>
              <a:pathLst>
                <a:path h="756920" w="756920">
                  <a:moveTo>
                    <a:pt x="0" y="378460"/>
                  </a:moveTo>
                  <a:cubicBezTo>
                    <a:pt x="0" y="169418"/>
                    <a:pt x="169418" y="0"/>
                    <a:pt x="378460" y="0"/>
                  </a:cubicBezTo>
                  <a:lnTo>
                    <a:pt x="378460" y="12700"/>
                  </a:lnTo>
                  <a:lnTo>
                    <a:pt x="378460" y="0"/>
                  </a:lnTo>
                  <a:cubicBezTo>
                    <a:pt x="587502" y="0"/>
                    <a:pt x="756920" y="169418"/>
                    <a:pt x="756920" y="378460"/>
                  </a:cubicBezTo>
                  <a:lnTo>
                    <a:pt x="744220" y="378460"/>
                  </a:lnTo>
                  <a:lnTo>
                    <a:pt x="756920" y="378460"/>
                  </a:lnTo>
                  <a:cubicBezTo>
                    <a:pt x="756920" y="587502"/>
                    <a:pt x="587502" y="756920"/>
                    <a:pt x="378460" y="756920"/>
                  </a:cubicBezTo>
                  <a:lnTo>
                    <a:pt x="378460" y="744220"/>
                  </a:lnTo>
                  <a:lnTo>
                    <a:pt x="378460" y="756920"/>
                  </a:lnTo>
                  <a:cubicBezTo>
                    <a:pt x="169418" y="756920"/>
                    <a:pt x="0" y="587502"/>
                    <a:pt x="0" y="378460"/>
                  </a:cubicBezTo>
                  <a:lnTo>
                    <a:pt x="12700" y="378460"/>
                  </a:lnTo>
                  <a:lnTo>
                    <a:pt x="25400" y="378460"/>
                  </a:lnTo>
                  <a:lnTo>
                    <a:pt x="12700" y="378460"/>
                  </a:lnTo>
                  <a:lnTo>
                    <a:pt x="0" y="378460"/>
                  </a:lnTo>
                  <a:moveTo>
                    <a:pt x="25400" y="378460"/>
                  </a:moveTo>
                  <a:cubicBezTo>
                    <a:pt x="25400" y="385445"/>
                    <a:pt x="19685" y="391160"/>
                    <a:pt x="12700" y="391160"/>
                  </a:cubicBezTo>
                  <a:cubicBezTo>
                    <a:pt x="5715" y="391160"/>
                    <a:pt x="0" y="385445"/>
                    <a:pt x="0" y="378460"/>
                  </a:cubicBezTo>
                  <a:cubicBezTo>
                    <a:pt x="0" y="371475"/>
                    <a:pt x="5715" y="365760"/>
                    <a:pt x="12700" y="365760"/>
                  </a:cubicBezTo>
                  <a:cubicBezTo>
                    <a:pt x="19685" y="365760"/>
                    <a:pt x="25400" y="371475"/>
                    <a:pt x="25400" y="378460"/>
                  </a:cubicBezTo>
                  <a:cubicBezTo>
                    <a:pt x="25400" y="573405"/>
                    <a:pt x="183515" y="731520"/>
                    <a:pt x="378460" y="731520"/>
                  </a:cubicBezTo>
                  <a:cubicBezTo>
                    <a:pt x="573405" y="731520"/>
                    <a:pt x="731520" y="573405"/>
                    <a:pt x="731520" y="378460"/>
                  </a:cubicBezTo>
                  <a:cubicBezTo>
                    <a:pt x="731520" y="183515"/>
                    <a:pt x="573405" y="25400"/>
                    <a:pt x="378460" y="25400"/>
                  </a:cubicBezTo>
                  <a:lnTo>
                    <a:pt x="378460" y="12700"/>
                  </a:lnTo>
                  <a:lnTo>
                    <a:pt x="378460" y="25400"/>
                  </a:lnTo>
                  <a:cubicBezTo>
                    <a:pt x="183515" y="25400"/>
                    <a:pt x="25400" y="183515"/>
                    <a:pt x="25400" y="378460"/>
                  </a:cubicBezTo>
                  <a:close/>
                </a:path>
              </a:pathLst>
            </a:custGeom>
            <a:solidFill>
              <a:srgbClr val="0EA5B7"/>
            </a:solidFill>
          </p:spPr>
        </p:sp>
      </p:grpSp>
      <p:grpSp>
        <p:nvGrpSpPr>
          <p:cNvPr name="Group 31" id="31"/>
          <p:cNvGrpSpPr/>
          <p:nvPr/>
        </p:nvGrpSpPr>
        <p:grpSpPr>
          <a:xfrm rot="0">
            <a:off x="9464040" y="3675888"/>
            <a:ext cx="548640" cy="548640"/>
            <a:chOff x="0" y="0"/>
            <a:chExt cx="731520" cy="73152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731520" cy="731520"/>
            </a:xfrm>
            <a:custGeom>
              <a:avLst/>
              <a:gdLst/>
              <a:ahLst/>
              <a:cxnLst/>
              <a:rect r="r" b="b" t="t" l="l"/>
              <a:pathLst>
                <a:path h="731520" w="731520">
                  <a:moveTo>
                    <a:pt x="0" y="0"/>
                  </a:moveTo>
                  <a:lnTo>
                    <a:pt x="731520" y="0"/>
                  </a:lnTo>
                  <a:lnTo>
                    <a:pt x="731520" y="731520"/>
                  </a:lnTo>
                  <a:lnTo>
                    <a:pt x="0" y="73152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-78303" t="0" r="-78303" b="0"/>
              </a:stretch>
            </a:blipFill>
          </p:spPr>
        </p:sp>
        <p:sp>
          <p:nvSpPr>
            <p:cNvPr name="TextBox 33" id="33"/>
            <p:cNvSpPr txBox="true"/>
            <p:nvPr/>
          </p:nvSpPr>
          <p:spPr>
            <a:xfrm>
              <a:off x="0" y="-9525"/>
              <a:ext cx="731520" cy="74104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340"/>
                </a:lnSpc>
              </a:pPr>
              <a:r>
                <a:rPr lang="en-US" sz="1950" b="true">
                  <a:solidFill>
                    <a:srgbClr val="FFFFF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1</a:t>
              </a:r>
            </a:p>
          </p:txBody>
        </p:sp>
      </p:grpSp>
      <p:sp>
        <p:nvSpPr>
          <p:cNvPr name="TextBox 34" id="34"/>
          <p:cNvSpPr txBox="true"/>
          <p:nvPr/>
        </p:nvSpPr>
        <p:spPr>
          <a:xfrm rot="0">
            <a:off x="10149840" y="3528060"/>
            <a:ext cx="7269480" cy="762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 b="true">
                <a:solidFill>
                  <a:srgbClr val="065A8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Segnalazione elettrica</a:t>
            </a:r>
          </a:p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1F2937"/>
                </a:solidFill>
                <a:latin typeface="Calibri (MS)"/>
                <a:ea typeface="Calibri (MS)"/>
                <a:cs typeface="Calibri (MS)"/>
                <a:sym typeface="Calibri (MS)"/>
              </a:rPr>
              <a:t>Trasmissione degli impulsi nervosi (SNC e SNP).</a:t>
            </a:r>
          </a:p>
        </p:txBody>
      </p:sp>
      <p:grpSp>
        <p:nvGrpSpPr>
          <p:cNvPr name="Group 35" id="35"/>
          <p:cNvGrpSpPr/>
          <p:nvPr/>
        </p:nvGrpSpPr>
        <p:grpSpPr>
          <a:xfrm rot="0">
            <a:off x="9454515" y="4832223"/>
            <a:ext cx="567690" cy="567690"/>
            <a:chOff x="0" y="0"/>
            <a:chExt cx="756920" cy="756920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12700" y="12700"/>
              <a:ext cx="731520" cy="731520"/>
            </a:xfrm>
            <a:custGeom>
              <a:avLst/>
              <a:gdLst/>
              <a:ahLst/>
              <a:cxnLst/>
              <a:rect r="r" b="b" t="t" l="l"/>
              <a:pathLst>
                <a:path h="731520" w="731520">
                  <a:moveTo>
                    <a:pt x="0" y="365760"/>
                  </a:moveTo>
                  <a:cubicBezTo>
                    <a:pt x="0" y="163703"/>
                    <a:pt x="163703" y="0"/>
                    <a:pt x="365760" y="0"/>
                  </a:cubicBezTo>
                  <a:cubicBezTo>
                    <a:pt x="567817" y="0"/>
                    <a:pt x="731520" y="163703"/>
                    <a:pt x="731520" y="365760"/>
                  </a:cubicBezTo>
                  <a:cubicBezTo>
                    <a:pt x="731520" y="567817"/>
                    <a:pt x="567817" y="731520"/>
                    <a:pt x="365760" y="731520"/>
                  </a:cubicBezTo>
                  <a:cubicBezTo>
                    <a:pt x="163703" y="731520"/>
                    <a:pt x="0" y="567817"/>
                    <a:pt x="0" y="365760"/>
                  </a:cubicBezTo>
                  <a:close/>
                </a:path>
              </a:pathLst>
            </a:custGeom>
            <a:solidFill>
              <a:srgbClr val="0EA5B7"/>
            </a:solidFill>
          </p:spPr>
        </p:sp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756920" cy="756920"/>
            </a:xfrm>
            <a:custGeom>
              <a:avLst/>
              <a:gdLst/>
              <a:ahLst/>
              <a:cxnLst/>
              <a:rect r="r" b="b" t="t" l="l"/>
              <a:pathLst>
                <a:path h="756920" w="756920">
                  <a:moveTo>
                    <a:pt x="0" y="378460"/>
                  </a:moveTo>
                  <a:cubicBezTo>
                    <a:pt x="0" y="169418"/>
                    <a:pt x="169418" y="0"/>
                    <a:pt x="378460" y="0"/>
                  </a:cubicBezTo>
                  <a:lnTo>
                    <a:pt x="378460" y="12700"/>
                  </a:lnTo>
                  <a:lnTo>
                    <a:pt x="378460" y="0"/>
                  </a:lnTo>
                  <a:cubicBezTo>
                    <a:pt x="587502" y="0"/>
                    <a:pt x="756920" y="169418"/>
                    <a:pt x="756920" y="378460"/>
                  </a:cubicBezTo>
                  <a:lnTo>
                    <a:pt x="744220" y="378460"/>
                  </a:lnTo>
                  <a:lnTo>
                    <a:pt x="756920" y="378460"/>
                  </a:lnTo>
                  <a:cubicBezTo>
                    <a:pt x="756920" y="587502"/>
                    <a:pt x="587502" y="756920"/>
                    <a:pt x="378460" y="756920"/>
                  </a:cubicBezTo>
                  <a:lnTo>
                    <a:pt x="378460" y="744220"/>
                  </a:lnTo>
                  <a:lnTo>
                    <a:pt x="378460" y="756920"/>
                  </a:lnTo>
                  <a:cubicBezTo>
                    <a:pt x="169418" y="756920"/>
                    <a:pt x="0" y="587502"/>
                    <a:pt x="0" y="378460"/>
                  </a:cubicBezTo>
                  <a:lnTo>
                    <a:pt x="12700" y="378460"/>
                  </a:lnTo>
                  <a:lnTo>
                    <a:pt x="25400" y="378460"/>
                  </a:lnTo>
                  <a:lnTo>
                    <a:pt x="12700" y="378460"/>
                  </a:lnTo>
                  <a:lnTo>
                    <a:pt x="0" y="378460"/>
                  </a:lnTo>
                  <a:moveTo>
                    <a:pt x="25400" y="378460"/>
                  </a:moveTo>
                  <a:cubicBezTo>
                    <a:pt x="25400" y="385445"/>
                    <a:pt x="19685" y="391160"/>
                    <a:pt x="12700" y="391160"/>
                  </a:cubicBezTo>
                  <a:cubicBezTo>
                    <a:pt x="5715" y="391160"/>
                    <a:pt x="0" y="385445"/>
                    <a:pt x="0" y="378460"/>
                  </a:cubicBezTo>
                  <a:cubicBezTo>
                    <a:pt x="0" y="371475"/>
                    <a:pt x="5715" y="365760"/>
                    <a:pt x="12700" y="365760"/>
                  </a:cubicBezTo>
                  <a:cubicBezTo>
                    <a:pt x="19685" y="365760"/>
                    <a:pt x="25400" y="371475"/>
                    <a:pt x="25400" y="378460"/>
                  </a:cubicBezTo>
                  <a:cubicBezTo>
                    <a:pt x="25400" y="573405"/>
                    <a:pt x="183515" y="731520"/>
                    <a:pt x="378460" y="731520"/>
                  </a:cubicBezTo>
                  <a:cubicBezTo>
                    <a:pt x="573405" y="731520"/>
                    <a:pt x="731520" y="573405"/>
                    <a:pt x="731520" y="378460"/>
                  </a:cubicBezTo>
                  <a:cubicBezTo>
                    <a:pt x="731520" y="183515"/>
                    <a:pt x="573405" y="25400"/>
                    <a:pt x="378460" y="25400"/>
                  </a:cubicBezTo>
                  <a:lnTo>
                    <a:pt x="378460" y="12700"/>
                  </a:lnTo>
                  <a:lnTo>
                    <a:pt x="378460" y="25400"/>
                  </a:lnTo>
                  <a:cubicBezTo>
                    <a:pt x="183515" y="25400"/>
                    <a:pt x="25400" y="183515"/>
                    <a:pt x="25400" y="378460"/>
                  </a:cubicBezTo>
                  <a:close/>
                </a:path>
              </a:pathLst>
            </a:custGeom>
            <a:solidFill>
              <a:srgbClr val="0EA5B7"/>
            </a:solidFill>
          </p:spPr>
        </p:sp>
      </p:grpSp>
      <p:grpSp>
        <p:nvGrpSpPr>
          <p:cNvPr name="Group 38" id="38"/>
          <p:cNvGrpSpPr/>
          <p:nvPr/>
        </p:nvGrpSpPr>
        <p:grpSpPr>
          <a:xfrm rot="0">
            <a:off x="9464040" y="4841748"/>
            <a:ext cx="548640" cy="548640"/>
            <a:chOff x="0" y="0"/>
            <a:chExt cx="731520" cy="731520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0" y="0"/>
              <a:ext cx="731520" cy="731520"/>
            </a:xfrm>
            <a:custGeom>
              <a:avLst/>
              <a:gdLst/>
              <a:ahLst/>
              <a:cxnLst/>
              <a:rect r="r" b="b" t="t" l="l"/>
              <a:pathLst>
                <a:path h="731520" w="731520">
                  <a:moveTo>
                    <a:pt x="0" y="0"/>
                  </a:moveTo>
                  <a:lnTo>
                    <a:pt x="731520" y="0"/>
                  </a:lnTo>
                  <a:lnTo>
                    <a:pt x="731520" y="731520"/>
                  </a:lnTo>
                  <a:lnTo>
                    <a:pt x="0" y="73152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-78303" t="0" r="-78303" b="0"/>
              </a:stretch>
            </a:blipFill>
          </p:spPr>
        </p:sp>
        <p:sp>
          <p:nvSpPr>
            <p:cNvPr name="TextBox 40" id="40"/>
            <p:cNvSpPr txBox="true"/>
            <p:nvPr/>
          </p:nvSpPr>
          <p:spPr>
            <a:xfrm>
              <a:off x="0" y="-9525"/>
              <a:ext cx="731520" cy="74104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340"/>
                </a:lnSpc>
              </a:pPr>
              <a:r>
                <a:rPr lang="en-US" sz="1950" b="true">
                  <a:solidFill>
                    <a:srgbClr val="FFFFF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2</a:t>
              </a:r>
            </a:p>
          </p:txBody>
        </p:sp>
      </p:grpSp>
      <p:sp>
        <p:nvSpPr>
          <p:cNvPr name="TextBox 41" id="41"/>
          <p:cNvSpPr txBox="true"/>
          <p:nvPr/>
        </p:nvSpPr>
        <p:spPr>
          <a:xfrm rot="0">
            <a:off x="10149840" y="4693920"/>
            <a:ext cx="7269480" cy="1123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 b="true">
                <a:solidFill>
                  <a:srgbClr val="065A8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Comunicazione biochimica</a:t>
            </a:r>
          </a:p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1F2937"/>
                </a:solidFill>
                <a:latin typeface="Calibri (MS)"/>
                <a:ea typeface="Calibri (MS)"/>
                <a:cs typeface="Calibri (MS)"/>
                <a:sym typeface="Calibri (MS)"/>
              </a:rPr>
              <a:t>Rilascio coordinato di ormoni, neurotrasmettitori, citochine.</a:t>
            </a:r>
          </a:p>
        </p:txBody>
      </p:sp>
      <p:grpSp>
        <p:nvGrpSpPr>
          <p:cNvPr name="Group 42" id="42"/>
          <p:cNvGrpSpPr/>
          <p:nvPr/>
        </p:nvGrpSpPr>
        <p:grpSpPr>
          <a:xfrm rot="0">
            <a:off x="9454515" y="5998083"/>
            <a:ext cx="567690" cy="567690"/>
            <a:chOff x="0" y="0"/>
            <a:chExt cx="756920" cy="756920"/>
          </a:xfrm>
        </p:grpSpPr>
        <p:sp>
          <p:nvSpPr>
            <p:cNvPr name="Freeform 43" id="43"/>
            <p:cNvSpPr/>
            <p:nvPr/>
          </p:nvSpPr>
          <p:spPr>
            <a:xfrm flipH="false" flipV="false" rot="0">
              <a:off x="12700" y="12700"/>
              <a:ext cx="731520" cy="731520"/>
            </a:xfrm>
            <a:custGeom>
              <a:avLst/>
              <a:gdLst/>
              <a:ahLst/>
              <a:cxnLst/>
              <a:rect r="r" b="b" t="t" l="l"/>
              <a:pathLst>
                <a:path h="731520" w="731520">
                  <a:moveTo>
                    <a:pt x="0" y="365760"/>
                  </a:moveTo>
                  <a:cubicBezTo>
                    <a:pt x="0" y="163703"/>
                    <a:pt x="163703" y="0"/>
                    <a:pt x="365760" y="0"/>
                  </a:cubicBezTo>
                  <a:cubicBezTo>
                    <a:pt x="567817" y="0"/>
                    <a:pt x="731520" y="163703"/>
                    <a:pt x="731520" y="365760"/>
                  </a:cubicBezTo>
                  <a:cubicBezTo>
                    <a:pt x="731520" y="567817"/>
                    <a:pt x="567817" y="731520"/>
                    <a:pt x="365760" y="731520"/>
                  </a:cubicBezTo>
                  <a:cubicBezTo>
                    <a:pt x="163703" y="731520"/>
                    <a:pt x="0" y="567817"/>
                    <a:pt x="0" y="365760"/>
                  </a:cubicBezTo>
                  <a:close/>
                </a:path>
              </a:pathLst>
            </a:custGeom>
            <a:solidFill>
              <a:srgbClr val="0EA5B7"/>
            </a:solidFill>
          </p:spPr>
        </p:sp>
        <p:sp>
          <p:nvSpPr>
            <p:cNvPr name="Freeform 44" id="44"/>
            <p:cNvSpPr/>
            <p:nvPr/>
          </p:nvSpPr>
          <p:spPr>
            <a:xfrm flipH="false" flipV="false" rot="0">
              <a:off x="0" y="0"/>
              <a:ext cx="756920" cy="756920"/>
            </a:xfrm>
            <a:custGeom>
              <a:avLst/>
              <a:gdLst/>
              <a:ahLst/>
              <a:cxnLst/>
              <a:rect r="r" b="b" t="t" l="l"/>
              <a:pathLst>
                <a:path h="756920" w="756920">
                  <a:moveTo>
                    <a:pt x="0" y="378460"/>
                  </a:moveTo>
                  <a:cubicBezTo>
                    <a:pt x="0" y="169418"/>
                    <a:pt x="169418" y="0"/>
                    <a:pt x="378460" y="0"/>
                  </a:cubicBezTo>
                  <a:lnTo>
                    <a:pt x="378460" y="12700"/>
                  </a:lnTo>
                  <a:lnTo>
                    <a:pt x="378460" y="0"/>
                  </a:lnTo>
                  <a:cubicBezTo>
                    <a:pt x="587502" y="0"/>
                    <a:pt x="756920" y="169418"/>
                    <a:pt x="756920" y="378460"/>
                  </a:cubicBezTo>
                  <a:lnTo>
                    <a:pt x="744220" y="378460"/>
                  </a:lnTo>
                  <a:lnTo>
                    <a:pt x="756920" y="378460"/>
                  </a:lnTo>
                  <a:cubicBezTo>
                    <a:pt x="756920" y="587502"/>
                    <a:pt x="587502" y="756920"/>
                    <a:pt x="378460" y="756920"/>
                  </a:cubicBezTo>
                  <a:lnTo>
                    <a:pt x="378460" y="744220"/>
                  </a:lnTo>
                  <a:lnTo>
                    <a:pt x="378460" y="756920"/>
                  </a:lnTo>
                  <a:cubicBezTo>
                    <a:pt x="169418" y="756920"/>
                    <a:pt x="0" y="587502"/>
                    <a:pt x="0" y="378460"/>
                  </a:cubicBezTo>
                  <a:lnTo>
                    <a:pt x="12700" y="378460"/>
                  </a:lnTo>
                  <a:lnTo>
                    <a:pt x="25400" y="378460"/>
                  </a:lnTo>
                  <a:lnTo>
                    <a:pt x="12700" y="378460"/>
                  </a:lnTo>
                  <a:lnTo>
                    <a:pt x="0" y="378460"/>
                  </a:lnTo>
                  <a:moveTo>
                    <a:pt x="25400" y="378460"/>
                  </a:moveTo>
                  <a:cubicBezTo>
                    <a:pt x="25400" y="385445"/>
                    <a:pt x="19685" y="391160"/>
                    <a:pt x="12700" y="391160"/>
                  </a:cubicBezTo>
                  <a:cubicBezTo>
                    <a:pt x="5715" y="391160"/>
                    <a:pt x="0" y="385445"/>
                    <a:pt x="0" y="378460"/>
                  </a:cubicBezTo>
                  <a:cubicBezTo>
                    <a:pt x="0" y="371475"/>
                    <a:pt x="5715" y="365760"/>
                    <a:pt x="12700" y="365760"/>
                  </a:cubicBezTo>
                  <a:cubicBezTo>
                    <a:pt x="19685" y="365760"/>
                    <a:pt x="25400" y="371475"/>
                    <a:pt x="25400" y="378460"/>
                  </a:cubicBezTo>
                  <a:cubicBezTo>
                    <a:pt x="25400" y="573405"/>
                    <a:pt x="183515" y="731520"/>
                    <a:pt x="378460" y="731520"/>
                  </a:cubicBezTo>
                  <a:cubicBezTo>
                    <a:pt x="573405" y="731520"/>
                    <a:pt x="731520" y="573405"/>
                    <a:pt x="731520" y="378460"/>
                  </a:cubicBezTo>
                  <a:cubicBezTo>
                    <a:pt x="731520" y="183515"/>
                    <a:pt x="573405" y="25400"/>
                    <a:pt x="378460" y="25400"/>
                  </a:cubicBezTo>
                  <a:lnTo>
                    <a:pt x="378460" y="12700"/>
                  </a:lnTo>
                  <a:lnTo>
                    <a:pt x="378460" y="25400"/>
                  </a:lnTo>
                  <a:cubicBezTo>
                    <a:pt x="183515" y="25400"/>
                    <a:pt x="25400" y="183515"/>
                    <a:pt x="25400" y="378460"/>
                  </a:cubicBezTo>
                  <a:close/>
                </a:path>
              </a:pathLst>
            </a:custGeom>
            <a:solidFill>
              <a:srgbClr val="0EA5B7"/>
            </a:solidFill>
          </p:spPr>
        </p:sp>
      </p:grpSp>
      <p:grpSp>
        <p:nvGrpSpPr>
          <p:cNvPr name="Group 45" id="45"/>
          <p:cNvGrpSpPr/>
          <p:nvPr/>
        </p:nvGrpSpPr>
        <p:grpSpPr>
          <a:xfrm rot="0">
            <a:off x="9464040" y="6007608"/>
            <a:ext cx="548640" cy="548640"/>
            <a:chOff x="0" y="0"/>
            <a:chExt cx="731520" cy="731520"/>
          </a:xfrm>
        </p:grpSpPr>
        <p:sp>
          <p:nvSpPr>
            <p:cNvPr name="Freeform 46" id="46"/>
            <p:cNvSpPr/>
            <p:nvPr/>
          </p:nvSpPr>
          <p:spPr>
            <a:xfrm flipH="false" flipV="false" rot="0">
              <a:off x="0" y="0"/>
              <a:ext cx="731520" cy="731520"/>
            </a:xfrm>
            <a:custGeom>
              <a:avLst/>
              <a:gdLst/>
              <a:ahLst/>
              <a:cxnLst/>
              <a:rect r="r" b="b" t="t" l="l"/>
              <a:pathLst>
                <a:path h="731520" w="731520">
                  <a:moveTo>
                    <a:pt x="0" y="0"/>
                  </a:moveTo>
                  <a:lnTo>
                    <a:pt x="731520" y="0"/>
                  </a:lnTo>
                  <a:lnTo>
                    <a:pt x="731520" y="731520"/>
                  </a:lnTo>
                  <a:lnTo>
                    <a:pt x="0" y="73152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-78303" t="0" r="-78303" b="0"/>
              </a:stretch>
            </a:blipFill>
          </p:spPr>
        </p:sp>
        <p:sp>
          <p:nvSpPr>
            <p:cNvPr name="TextBox 47" id="47"/>
            <p:cNvSpPr txBox="true"/>
            <p:nvPr/>
          </p:nvSpPr>
          <p:spPr>
            <a:xfrm>
              <a:off x="0" y="-9525"/>
              <a:ext cx="731520" cy="74104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340"/>
                </a:lnSpc>
              </a:pPr>
              <a:r>
                <a:rPr lang="en-US" sz="1950" b="true">
                  <a:solidFill>
                    <a:srgbClr val="FFFFF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3</a:t>
              </a:r>
            </a:p>
          </p:txBody>
        </p:sp>
      </p:grpSp>
      <p:sp>
        <p:nvSpPr>
          <p:cNvPr name="TextBox 48" id="48"/>
          <p:cNvSpPr txBox="true"/>
          <p:nvPr/>
        </p:nvSpPr>
        <p:spPr>
          <a:xfrm rot="0">
            <a:off x="10149840" y="5859780"/>
            <a:ext cx="7269480" cy="762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 b="true">
                <a:solidFill>
                  <a:srgbClr val="065A8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Connessione sistemica (PNEI)</a:t>
            </a:r>
          </a:p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1F2937"/>
                </a:solidFill>
                <a:latin typeface="Calibri (MS)"/>
                <a:ea typeface="Calibri (MS)"/>
                <a:cs typeface="Calibri (MS)"/>
                <a:sym typeface="Calibri (MS)"/>
              </a:rPr>
              <a:t>Interazione costante con l'ambiente esterno.</a:t>
            </a:r>
          </a:p>
        </p:txBody>
      </p:sp>
      <p:grpSp>
        <p:nvGrpSpPr>
          <p:cNvPr name="Group 49" id="49"/>
          <p:cNvGrpSpPr/>
          <p:nvPr/>
        </p:nvGrpSpPr>
        <p:grpSpPr>
          <a:xfrm rot="0">
            <a:off x="9454515" y="7163943"/>
            <a:ext cx="567690" cy="567690"/>
            <a:chOff x="0" y="0"/>
            <a:chExt cx="756920" cy="756920"/>
          </a:xfrm>
        </p:grpSpPr>
        <p:sp>
          <p:nvSpPr>
            <p:cNvPr name="Freeform 50" id="50"/>
            <p:cNvSpPr/>
            <p:nvPr/>
          </p:nvSpPr>
          <p:spPr>
            <a:xfrm flipH="false" flipV="false" rot="0">
              <a:off x="12700" y="12700"/>
              <a:ext cx="731520" cy="731520"/>
            </a:xfrm>
            <a:custGeom>
              <a:avLst/>
              <a:gdLst/>
              <a:ahLst/>
              <a:cxnLst/>
              <a:rect r="r" b="b" t="t" l="l"/>
              <a:pathLst>
                <a:path h="731520" w="731520">
                  <a:moveTo>
                    <a:pt x="0" y="365760"/>
                  </a:moveTo>
                  <a:cubicBezTo>
                    <a:pt x="0" y="163703"/>
                    <a:pt x="163703" y="0"/>
                    <a:pt x="365760" y="0"/>
                  </a:cubicBezTo>
                  <a:cubicBezTo>
                    <a:pt x="567817" y="0"/>
                    <a:pt x="731520" y="163703"/>
                    <a:pt x="731520" y="365760"/>
                  </a:cubicBezTo>
                  <a:cubicBezTo>
                    <a:pt x="731520" y="567817"/>
                    <a:pt x="567817" y="731520"/>
                    <a:pt x="365760" y="731520"/>
                  </a:cubicBezTo>
                  <a:cubicBezTo>
                    <a:pt x="163703" y="731520"/>
                    <a:pt x="0" y="567817"/>
                    <a:pt x="0" y="365760"/>
                  </a:cubicBezTo>
                  <a:close/>
                </a:path>
              </a:pathLst>
            </a:custGeom>
            <a:solidFill>
              <a:srgbClr val="0EA5B7"/>
            </a:solidFill>
          </p:spPr>
        </p:sp>
        <p:sp>
          <p:nvSpPr>
            <p:cNvPr name="Freeform 51" id="51"/>
            <p:cNvSpPr/>
            <p:nvPr/>
          </p:nvSpPr>
          <p:spPr>
            <a:xfrm flipH="false" flipV="false" rot="0">
              <a:off x="0" y="0"/>
              <a:ext cx="756920" cy="756920"/>
            </a:xfrm>
            <a:custGeom>
              <a:avLst/>
              <a:gdLst/>
              <a:ahLst/>
              <a:cxnLst/>
              <a:rect r="r" b="b" t="t" l="l"/>
              <a:pathLst>
                <a:path h="756920" w="756920">
                  <a:moveTo>
                    <a:pt x="0" y="378460"/>
                  </a:moveTo>
                  <a:cubicBezTo>
                    <a:pt x="0" y="169418"/>
                    <a:pt x="169418" y="0"/>
                    <a:pt x="378460" y="0"/>
                  </a:cubicBezTo>
                  <a:lnTo>
                    <a:pt x="378460" y="12700"/>
                  </a:lnTo>
                  <a:lnTo>
                    <a:pt x="378460" y="0"/>
                  </a:lnTo>
                  <a:cubicBezTo>
                    <a:pt x="587502" y="0"/>
                    <a:pt x="756920" y="169418"/>
                    <a:pt x="756920" y="378460"/>
                  </a:cubicBezTo>
                  <a:lnTo>
                    <a:pt x="744220" y="378460"/>
                  </a:lnTo>
                  <a:lnTo>
                    <a:pt x="756920" y="378460"/>
                  </a:lnTo>
                  <a:cubicBezTo>
                    <a:pt x="756920" y="587502"/>
                    <a:pt x="587502" y="756920"/>
                    <a:pt x="378460" y="756920"/>
                  </a:cubicBezTo>
                  <a:lnTo>
                    <a:pt x="378460" y="744220"/>
                  </a:lnTo>
                  <a:lnTo>
                    <a:pt x="378460" y="756920"/>
                  </a:lnTo>
                  <a:cubicBezTo>
                    <a:pt x="169418" y="756920"/>
                    <a:pt x="0" y="587502"/>
                    <a:pt x="0" y="378460"/>
                  </a:cubicBezTo>
                  <a:lnTo>
                    <a:pt x="12700" y="378460"/>
                  </a:lnTo>
                  <a:lnTo>
                    <a:pt x="25400" y="378460"/>
                  </a:lnTo>
                  <a:lnTo>
                    <a:pt x="12700" y="378460"/>
                  </a:lnTo>
                  <a:lnTo>
                    <a:pt x="0" y="378460"/>
                  </a:lnTo>
                  <a:moveTo>
                    <a:pt x="25400" y="378460"/>
                  </a:moveTo>
                  <a:cubicBezTo>
                    <a:pt x="25400" y="385445"/>
                    <a:pt x="19685" y="391160"/>
                    <a:pt x="12700" y="391160"/>
                  </a:cubicBezTo>
                  <a:cubicBezTo>
                    <a:pt x="5715" y="391160"/>
                    <a:pt x="0" y="385445"/>
                    <a:pt x="0" y="378460"/>
                  </a:cubicBezTo>
                  <a:cubicBezTo>
                    <a:pt x="0" y="371475"/>
                    <a:pt x="5715" y="365760"/>
                    <a:pt x="12700" y="365760"/>
                  </a:cubicBezTo>
                  <a:cubicBezTo>
                    <a:pt x="19685" y="365760"/>
                    <a:pt x="25400" y="371475"/>
                    <a:pt x="25400" y="378460"/>
                  </a:cubicBezTo>
                  <a:cubicBezTo>
                    <a:pt x="25400" y="573405"/>
                    <a:pt x="183515" y="731520"/>
                    <a:pt x="378460" y="731520"/>
                  </a:cubicBezTo>
                  <a:cubicBezTo>
                    <a:pt x="573405" y="731520"/>
                    <a:pt x="731520" y="573405"/>
                    <a:pt x="731520" y="378460"/>
                  </a:cubicBezTo>
                  <a:cubicBezTo>
                    <a:pt x="731520" y="183515"/>
                    <a:pt x="573405" y="25400"/>
                    <a:pt x="378460" y="25400"/>
                  </a:cubicBezTo>
                  <a:lnTo>
                    <a:pt x="378460" y="12700"/>
                  </a:lnTo>
                  <a:lnTo>
                    <a:pt x="378460" y="25400"/>
                  </a:lnTo>
                  <a:cubicBezTo>
                    <a:pt x="183515" y="25400"/>
                    <a:pt x="25400" y="183515"/>
                    <a:pt x="25400" y="378460"/>
                  </a:cubicBezTo>
                  <a:close/>
                </a:path>
              </a:pathLst>
            </a:custGeom>
            <a:solidFill>
              <a:srgbClr val="0EA5B7"/>
            </a:solidFill>
          </p:spPr>
        </p:sp>
      </p:grpSp>
      <p:grpSp>
        <p:nvGrpSpPr>
          <p:cNvPr name="Group 52" id="52"/>
          <p:cNvGrpSpPr/>
          <p:nvPr/>
        </p:nvGrpSpPr>
        <p:grpSpPr>
          <a:xfrm rot="0">
            <a:off x="9464040" y="7173468"/>
            <a:ext cx="548640" cy="548640"/>
            <a:chOff x="0" y="0"/>
            <a:chExt cx="731520" cy="731520"/>
          </a:xfrm>
        </p:grpSpPr>
        <p:sp>
          <p:nvSpPr>
            <p:cNvPr name="Freeform 53" id="53"/>
            <p:cNvSpPr/>
            <p:nvPr/>
          </p:nvSpPr>
          <p:spPr>
            <a:xfrm flipH="false" flipV="false" rot="0">
              <a:off x="0" y="0"/>
              <a:ext cx="731520" cy="731520"/>
            </a:xfrm>
            <a:custGeom>
              <a:avLst/>
              <a:gdLst/>
              <a:ahLst/>
              <a:cxnLst/>
              <a:rect r="r" b="b" t="t" l="l"/>
              <a:pathLst>
                <a:path h="731520" w="731520">
                  <a:moveTo>
                    <a:pt x="0" y="0"/>
                  </a:moveTo>
                  <a:lnTo>
                    <a:pt x="731520" y="0"/>
                  </a:lnTo>
                  <a:lnTo>
                    <a:pt x="731520" y="731520"/>
                  </a:lnTo>
                  <a:lnTo>
                    <a:pt x="0" y="73152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-78303" t="0" r="-78303" b="0"/>
              </a:stretch>
            </a:blipFill>
          </p:spPr>
        </p:sp>
        <p:sp>
          <p:nvSpPr>
            <p:cNvPr name="TextBox 54" id="54"/>
            <p:cNvSpPr txBox="true"/>
            <p:nvPr/>
          </p:nvSpPr>
          <p:spPr>
            <a:xfrm>
              <a:off x="0" y="-9525"/>
              <a:ext cx="731520" cy="74104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340"/>
                </a:lnSpc>
              </a:pPr>
              <a:r>
                <a:rPr lang="en-US" sz="1950" b="true">
                  <a:solidFill>
                    <a:srgbClr val="FFFFF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4</a:t>
              </a:r>
            </a:p>
          </p:txBody>
        </p:sp>
      </p:grpSp>
      <p:sp>
        <p:nvSpPr>
          <p:cNvPr name="TextBox 55" id="55"/>
          <p:cNvSpPr txBox="true"/>
          <p:nvPr/>
        </p:nvSpPr>
        <p:spPr>
          <a:xfrm rot="0">
            <a:off x="10149840" y="7025640"/>
            <a:ext cx="7269480" cy="1123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 b="true">
                <a:solidFill>
                  <a:srgbClr val="065A82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Efficienza bioenergetica</a:t>
            </a:r>
          </a:p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1F2937"/>
                </a:solidFill>
                <a:latin typeface="Calibri (MS)"/>
                <a:ea typeface="Calibri (MS)"/>
                <a:cs typeface="Calibri (MS)"/>
                <a:sym typeface="Calibri (MS)"/>
              </a:rPr>
              <a:t>Corretto funzionamento dei mitocondri e produzione di ATP.</a:t>
            </a:r>
          </a:p>
        </p:txBody>
      </p:sp>
      <p:sp>
        <p:nvSpPr>
          <p:cNvPr name="Freeform 56" id="56"/>
          <p:cNvSpPr/>
          <p:nvPr/>
        </p:nvSpPr>
        <p:spPr>
          <a:xfrm flipH="false" flipV="false" rot="0">
            <a:off x="16733322" y="480060"/>
            <a:ext cx="1234835" cy="1234835"/>
          </a:xfrm>
          <a:custGeom>
            <a:avLst/>
            <a:gdLst/>
            <a:ahLst/>
            <a:cxnLst/>
            <a:rect r="r" b="b" t="t" l="l"/>
            <a:pathLst>
              <a:path h="1234835" w="1234835">
                <a:moveTo>
                  <a:pt x="0" y="0"/>
                </a:moveTo>
                <a:lnTo>
                  <a:pt x="1234836" y="0"/>
                </a:lnTo>
                <a:lnTo>
                  <a:pt x="1234836" y="1234835"/>
                </a:lnTo>
                <a:lnTo>
                  <a:pt x="0" y="12348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7" id="57"/>
          <p:cNvSpPr/>
          <p:nvPr/>
        </p:nvSpPr>
        <p:spPr>
          <a:xfrm flipH="false" flipV="false" rot="0">
            <a:off x="314168" y="490275"/>
            <a:ext cx="1181637" cy="1137738"/>
          </a:xfrm>
          <a:custGeom>
            <a:avLst/>
            <a:gdLst/>
            <a:ahLst/>
            <a:cxnLst/>
            <a:rect r="r" b="b" t="t" l="l"/>
            <a:pathLst>
              <a:path h="1137738" w="1181637">
                <a:moveTo>
                  <a:pt x="0" y="0"/>
                </a:moveTo>
                <a:lnTo>
                  <a:pt x="1181638" y="0"/>
                </a:lnTo>
                <a:lnTo>
                  <a:pt x="1181638" y="1137738"/>
                </a:lnTo>
                <a:lnTo>
                  <a:pt x="0" y="11377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8" id="58"/>
          <p:cNvSpPr txBox="true"/>
          <p:nvPr/>
        </p:nvSpPr>
        <p:spPr>
          <a:xfrm rot="0">
            <a:off x="12916012" y="9763286"/>
            <a:ext cx="5052146" cy="3329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65"/>
              </a:lnSpc>
            </a:pPr>
            <a:r>
              <a:rPr lang="en-US" sz="1975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Silvia De Lucchi DVM, CVA CVBMA, CVTP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7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9525" y="-9525"/>
            <a:ext cx="18261330" cy="224790"/>
            <a:chOff x="0" y="0"/>
            <a:chExt cx="24348440" cy="29972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12700" y="12700"/>
              <a:ext cx="24323039" cy="274320"/>
            </a:xfrm>
            <a:custGeom>
              <a:avLst/>
              <a:gdLst/>
              <a:ahLst/>
              <a:cxnLst/>
              <a:rect r="r" b="b" t="t" l="l"/>
              <a:pathLst>
                <a:path h="274320" w="24323039">
                  <a:moveTo>
                    <a:pt x="0" y="0"/>
                  </a:moveTo>
                  <a:lnTo>
                    <a:pt x="24323039" y="0"/>
                  </a:lnTo>
                  <a:lnTo>
                    <a:pt x="24323039" y="274320"/>
                  </a:lnTo>
                  <a:lnTo>
                    <a:pt x="0" y="274320"/>
                  </a:lnTo>
                  <a:close/>
                </a:path>
              </a:pathLst>
            </a:custGeom>
            <a:solidFill>
              <a:srgbClr val="065A82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348439" cy="299720"/>
            </a:xfrm>
            <a:custGeom>
              <a:avLst/>
              <a:gdLst/>
              <a:ahLst/>
              <a:cxnLst/>
              <a:rect r="r" b="b" t="t" l="l"/>
              <a:pathLst>
                <a:path h="299720" w="24348439">
                  <a:moveTo>
                    <a:pt x="12700" y="0"/>
                  </a:moveTo>
                  <a:lnTo>
                    <a:pt x="24335739" y="0"/>
                  </a:lnTo>
                  <a:cubicBezTo>
                    <a:pt x="24342725" y="0"/>
                    <a:pt x="24348439" y="5715"/>
                    <a:pt x="24348439" y="12700"/>
                  </a:cubicBezTo>
                  <a:lnTo>
                    <a:pt x="24348439" y="287020"/>
                  </a:lnTo>
                  <a:cubicBezTo>
                    <a:pt x="24348439" y="294005"/>
                    <a:pt x="24342725" y="299720"/>
                    <a:pt x="24335739" y="299720"/>
                  </a:cubicBezTo>
                  <a:lnTo>
                    <a:pt x="12700" y="299720"/>
                  </a:lnTo>
                  <a:cubicBezTo>
                    <a:pt x="5715" y="299720"/>
                    <a:pt x="0" y="294005"/>
                    <a:pt x="0" y="28702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287020"/>
                  </a:lnTo>
                  <a:lnTo>
                    <a:pt x="12700" y="287020"/>
                  </a:lnTo>
                  <a:lnTo>
                    <a:pt x="12700" y="274320"/>
                  </a:lnTo>
                  <a:lnTo>
                    <a:pt x="24335739" y="274320"/>
                  </a:lnTo>
                  <a:lnTo>
                    <a:pt x="24335739" y="287020"/>
                  </a:lnTo>
                  <a:lnTo>
                    <a:pt x="24323039" y="287020"/>
                  </a:lnTo>
                  <a:lnTo>
                    <a:pt x="24323039" y="12700"/>
                  </a:lnTo>
                  <a:lnTo>
                    <a:pt x="24335739" y="12700"/>
                  </a:lnTo>
                  <a:lnTo>
                    <a:pt x="24335739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065A82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1835144" y="480060"/>
            <a:ext cx="13716000" cy="480060"/>
            <a:chOff x="0" y="0"/>
            <a:chExt cx="18288000" cy="64008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8288000" cy="640080"/>
            </a:xfrm>
            <a:custGeom>
              <a:avLst/>
              <a:gdLst/>
              <a:ahLst/>
              <a:cxnLst/>
              <a:rect r="r" b="b" t="t" l="l"/>
              <a:pathLst>
                <a:path h="640080" w="18288000">
                  <a:moveTo>
                    <a:pt x="0" y="0"/>
                  </a:moveTo>
                  <a:lnTo>
                    <a:pt x="18288000" y="0"/>
                  </a:lnTo>
                  <a:lnTo>
                    <a:pt x="18288000" y="640080"/>
                  </a:lnTo>
                  <a:lnTo>
                    <a:pt x="0" y="64008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506715" r="0" b="-506715"/>
              </a:stretch>
            </a:blip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18288000" cy="66865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1980"/>
                </a:lnSpc>
              </a:pPr>
              <a:r>
                <a:rPr lang="en-US" b="true" sz="1650" spc="600">
                  <a:solidFill>
                    <a:srgbClr val="0EA5B7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PATOLOGIA MTCV</a:t>
              </a: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1835144" y="950595"/>
            <a:ext cx="16596360" cy="752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79"/>
              </a:lnSpc>
            </a:pPr>
            <a:r>
              <a:rPr lang="en-US" sz="4899" b="true">
                <a:solidFill>
                  <a:srgbClr val="21295C"/>
                </a:solidFill>
                <a:latin typeface="Cambria Bold"/>
                <a:ea typeface="Cambria Bold"/>
                <a:cs typeface="Cambria Bold"/>
                <a:sym typeface="Cambria Bold"/>
              </a:rPr>
              <a:t>Fisiopatologia del Qi: Deficienza e Stasi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1835144" y="1714895"/>
            <a:ext cx="842010" cy="101346"/>
            <a:chOff x="0" y="0"/>
            <a:chExt cx="1122680" cy="135128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12700" y="12700"/>
              <a:ext cx="1097280" cy="109728"/>
            </a:xfrm>
            <a:custGeom>
              <a:avLst/>
              <a:gdLst/>
              <a:ahLst/>
              <a:cxnLst/>
              <a:rect r="r" b="b" t="t" l="l"/>
              <a:pathLst>
                <a:path h="109728" w="1097280">
                  <a:moveTo>
                    <a:pt x="0" y="0"/>
                  </a:moveTo>
                  <a:lnTo>
                    <a:pt x="1097280" y="0"/>
                  </a:lnTo>
                  <a:lnTo>
                    <a:pt x="1097280" y="109728"/>
                  </a:lnTo>
                  <a:lnTo>
                    <a:pt x="0" y="109728"/>
                  </a:lnTo>
                  <a:close/>
                </a:path>
              </a:pathLst>
            </a:custGeom>
            <a:solidFill>
              <a:srgbClr val="0EA5B7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122680" cy="135128"/>
            </a:xfrm>
            <a:custGeom>
              <a:avLst/>
              <a:gdLst/>
              <a:ahLst/>
              <a:cxnLst/>
              <a:rect r="r" b="b" t="t" l="l"/>
              <a:pathLst>
                <a:path h="135128" w="1122680">
                  <a:moveTo>
                    <a:pt x="12700" y="0"/>
                  </a:moveTo>
                  <a:lnTo>
                    <a:pt x="1109980" y="0"/>
                  </a:lnTo>
                  <a:cubicBezTo>
                    <a:pt x="1116965" y="0"/>
                    <a:pt x="1122680" y="5715"/>
                    <a:pt x="1122680" y="12700"/>
                  </a:cubicBezTo>
                  <a:lnTo>
                    <a:pt x="1122680" y="122428"/>
                  </a:lnTo>
                  <a:cubicBezTo>
                    <a:pt x="1122680" y="129413"/>
                    <a:pt x="1116965" y="135128"/>
                    <a:pt x="1109980" y="135128"/>
                  </a:cubicBezTo>
                  <a:lnTo>
                    <a:pt x="12700" y="135128"/>
                  </a:lnTo>
                  <a:cubicBezTo>
                    <a:pt x="5715" y="135128"/>
                    <a:pt x="0" y="129413"/>
                    <a:pt x="0" y="122428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22428"/>
                  </a:lnTo>
                  <a:lnTo>
                    <a:pt x="12700" y="122428"/>
                  </a:lnTo>
                  <a:lnTo>
                    <a:pt x="12700" y="109728"/>
                  </a:lnTo>
                  <a:lnTo>
                    <a:pt x="1109980" y="109728"/>
                  </a:lnTo>
                  <a:lnTo>
                    <a:pt x="1109980" y="122428"/>
                  </a:lnTo>
                  <a:lnTo>
                    <a:pt x="1097280" y="122428"/>
                  </a:lnTo>
                  <a:lnTo>
                    <a:pt x="1097280" y="12700"/>
                  </a:lnTo>
                  <a:lnTo>
                    <a:pt x="1109980" y="12700"/>
                  </a:lnTo>
                  <a:lnTo>
                    <a:pt x="110998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0EA5B7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822960" y="2537460"/>
            <a:ext cx="16596360" cy="548640"/>
            <a:chOff x="0" y="0"/>
            <a:chExt cx="22128480" cy="73152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2128480" cy="731520"/>
            </a:xfrm>
            <a:custGeom>
              <a:avLst/>
              <a:gdLst/>
              <a:ahLst/>
              <a:cxnLst/>
              <a:rect r="r" b="b" t="t" l="l"/>
              <a:pathLst>
                <a:path h="731520" w="22128480">
                  <a:moveTo>
                    <a:pt x="0" y="0"/>
                  </a:moveTo>
                  <a:lnTo>
                    <a:pt x="22128480" y="0"/>
                  </a:lnTo>
                  <a:lnTo>
                    <a:pt x="22128480" y="731520"/>
                  </a:lnTo>
                  <a:lnTo>
                    <a:pt x="0" y="73152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539422" r="0" b="-539422"/>
              </a:stretch>
            </a:blip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38100"/>
              <a:ext cx="22128480" cy="76962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2879"/>
                </a:lnSpc>
              </a:pPr>
              <a:r>
                <a:rPr lang="en-US" sz="2400">
                  <a:solidFill>
                    <a:srgbClr val="64748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Le alterazioni del Qi sono indicatori di disfunzioni metaboliche o emodinamiche.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813435" y="3213735"/>
            <a:ext cx="8248650" cy="6054090"/>
            <a:chOff x="0" y="0"/>
            <a:chExt cx="10998200" cy="807212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12700" y="12700"/>
              <a:ext cx="10972800" cy="8046720"/>
            </a:xfrm>
            <a:custGeom>
              <a:avLst/>
              <a:gdLst/>
              <a:ahLst/>
              <a:cxnLst/>
              <a:rect r="r" b="b" t="t" l="l"/>
              <a:pathLst>
                <a:path h="8046720" w="10972800">
                  <a:moveTo>
                    <a:pt x="0" y="0"/>
                  </a:moveTo>
                  <a:lnTo>
                    <a:pt x="10972800" y="0"/>
                  </a:lnTo>
                  <a:lnTo>
                    <a:pt x="10972800" y="8046720"/>
                  </a:lnTo>
                  <a:lnTo>
                    <a:pt x="0" y="804672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0998200" cy="8072120"/>
            </a:xfrm>
            <a:custGeom>
              <a:avLst/>
              <a:gdLst/>
              <a:ahLst/>
              <a:cxnLst/>
              <a:rect r="r" b="b" t="t" l="l"/>
              <a:pathLst>
                <a:path h="8072120" w="10998200">
                  <a:moveTo>
                    <a:pt x="12700" y="0"/>
                  </a:moveTo>
                  <a:lnTo>
                    <a:pt x="10985500" y="0"/>
                  </a:lnTo>
                  <a:cubicBezTo>
                    <a:pt x="10992485" y="0"/>
                    <a:pt x="10998200" y="5715"/>
                    <a:pt x="10998200" y="12700"/>
                  </a:cubicBezTo>
                  <a:lnTo>
                    <a:pt x="10998200" y="8059420"/>
                  </a:lnTo>
                  <a:cubicBezTo>
                    <a:pt x="10998200" y="8066405"/>
                    <a:pt x="10992485" y="8072120"/>
                    <a:pt x="10985500" y="8072120"/>
                  </a:cubicBezTo>
                  <a:lnTo>
                    <a:pt x="12700" y="8072120"/>
                  </a:lnTo>
                  <a:cubicBezTo>
                    <a:pt x="5715" y="8072120"/>
                    <a:pt x="0" y="8066405"/>
                    <a:pt x="0" y="805942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8059420"/>
                  </a:lnTo>
                  <a:lnTo>
                    <a:pt x="12700" y="8059420"/>
                  </a:lnTo>
                  <a:lnTo>
                    <a:pt x="12700" y="8046720"/>
                  </a:lnTo>
                  <a:lnTo>
                    <a:pt x="10985500" y="8046720"/>
                  </a:lnTo>
                  <a:lnTo>
                    <a:pt x="10985500" y="8059420"/>
                  </a:lnTo>
                  <a:lnTo>
                    <a:pt x="10972800" y="8059420"/>
                  </a:lnTo>
                  <a:lnTo>
                    <a:pt x="10972800" y="12700"/>
                  </a:lnTo>
                  <a:lnTo>
                    <a:pt x="10985500" y="12700"/>
                  </a:lnTo>
                  <a:lnTo>
                    <a:pt x="1098550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D9E2EC"/>
            </a:solid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813435" y="3213735"/>
            <a:ext cx="8248650" cy="979170"/>
            <a:chOff x="0" y="0"/>
            <a:chExt cx="10998200" cy="130556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12700" y="12700"/>
              <a:ext cx="10972800" cy="1280160"/>
            </a:xfrm>
            <a:custGeom>
              <a:avLst/>
              <a:gdLst/>
              <a:ahLst/>
              <a:cxnLst/>
              <a:rect r="r" b="b" t="t" l="l"/>
              <a:pathLst>
                <a:path h="1280160" w="10972800">
                  <a:moveTo>
                    <a:pt x="0" y="0"/>
                  </a:moveTo>
                  <a:lnTo>
                    <a:pt x="10972800" y="0"/>
                  </a:lnTo>
                  <a:lnTo>
                    <a:pt x="10972800" y="1280160"/>
                  </a:lnTo>
                  <a:lnTo>
                    <a:pt x="0" y="1280160"/>
                  </a:lnTo>
                  <a:close/>
                </a:path>
              </a:pathLst>
            </a:custGeom>
            <a:solidFill>
              <a:srgbClr val="065A82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10998200" cy="1305560"/>
            </a:xfrm>
            <a:custGeom>
              <a:avLst/>
              <a:gdLst/>
              <a:ahLst/>
              <a:cxnLst/>
              <a:rect r="r" b="b" t="t" l="l"/>
              <a:pathLst>
                <a:path h="1305560" w="10998200">
                  <a:moveTo>
                    <a:pt x="12700" y="0"/>
                  </a:moveTo>
                  <a:lnTo>
                    <a:pt x="10985500" y="0"/>
                  </a:lnTo>
                  <a:cubicBezTo>
                    <a:pt x="10992485" y="0"/>
                    <a:pt x="10998200" y="5715"/>
                    <a:pt x="10998200" y="12700"/>
                  </a:cubicBezTo>
                  <a:lnTo>
                    <a:pt x="10998200" y="1292860"/>
                  </a:lnTo>
                  <a:cubicBezTo>
                    <a:pt x="10998200" y="1299845"/>
                    <a:pt x="10992485" y="1305560"/>
                    <a:pt x="10985500" y="1305560"/>
                  </a:cubicBezTo>
                  <a:lnTo>
                    <a:pt x="12700" y="1305560"/>
                  </a:lnTo>
                  <a:cubicBezTo>
                    <a:pt x="5715" y="1305560"/>
                    <a:pt x="0" y="1299845"/>
                    <a:pt x="0" y="129286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292860"/>
                  </a:lnTo>
                  <a:lnTo>
                    <a:pt x="12700" y="1292860"/>
                  </a:lnTo>
                  <a:lnTo>
                    <a:pt x="12700" y="1280160"/>
                  </a:lnTo>
                  <a:lnTo>
                    <a:pt x="10985500" y="1280160"/>
                  </a:lnTo>
                  <a:lnTo>
                    <a:pt x="10985500" y="1292860"/>
                  </a:lnTo>
                  <a:lnTo>
                    <a:pt x="10972800" y="1292860"/>
                  </a:lnTo>
                  <a:lnTo>
                    <a:pt x="10972800" y="12700"/>
                  </a:lnTo>
                  <a:lnTo>
                    <a:pt x="10985500" y="12700"/>
                  </a:lnTo>
                  <a:lnTo>
                    <a:pt x="1098550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065A82"/>
            </a:solid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1243965" y="2751807"/>
            <a:ext cx="7818120" cy="1903025"/>
            <a:chOff x="0" y="0"/>
            <a:chExt cx="10424160" cy="2537367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10424160" cy="2537367"/>
            </a:xfrm>
            <a:custGeom>
              <a:avLst/>
              <a:gdLst/>
              <a:ahLst/>
              <a:cxnLst/>
              <a:rect r="r" b="b" t="t" l="l"/>
              <a:pathLst>
                <a:path h="2537367" w="10424160">
                  <a:moveTo>
                    <a:pt x="0" y="0"/>
                  </a:moveTo>
                  <a:lnTo>
                    <a:pt x="10424160" y="0"/>
                  </a:lnTo>
                  <a:lnTo>
                    <a:pt x="10424160" y="2537367"/>
                  </a:lnTo>
                  <a:lnTo>
                    <a:pt x="0" y="2537367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54823" r="0" b="-5275"/>
              </a:stretch>
            </a:blipFill>
          </p:spPr>
        </p:sp>
        <p:sp>
          <p:nvSpPr>
            <p:cNvPr name="TextBox 23" id="23"/>
            <p:cNvSpPr txBox="true"/>
            <p:nvPr/>
          </p:nvSpPr>
          <p:spPr>
            <a:xfrm>
              <a:off x="0" y="-19050"/>
              <a:ext cx="10424160" cy="2556417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3119"/>
                </a:lnSpc>
              </a:pPr>
              <a:r>
                <a:rPr lang="en-US" b="true" sz="2599" spc="324">
                  <a:solidFill>
                    <a:srgbClr val="FFFFF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1 · DEFICIENZA DI QI</a:t>
              </a: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1074420" y="4414698"/>
            <a:ext cx="7818120" cy="480268"/>
            <a:chOff x="0" y="0"/>
            <a:chExt cx="10424160" cy="640358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10424160" cy="640358"/>
            </a:xfrm>
            <a:custGeom>
              <a:avLst/>
              <a:gdLst/>
              <a:ahLst/>
              <a:cxnLst/>
              <a:rect r="r" b="b" t="t" l="l"/>
              <a:pathLst>
                <a:path h="640358" w="10424160">
                  <a:moveTo>
                    <a:pt x="0" y="0"/>
                  </a:moveTo>
                  <a:lnTo>
                    <a:pt x="10424160" y="0"/>
                  </a:lnTo>
                  <a:lnTo>
                    <a:pt x="10424160" y="640358"/>
                  </a:lnTo>
                  <a:lnTo>
                    <a:pt x="0" y="640358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274351" r="0" b="-260028"/>
              </a:stretch>
            </a:blipFill>
          </p:spPr>
        </p:sp>
        <p:sp>
          <p:nvSpPr>
            <p:cNvPr name="TextBox 26" id="26"/>
            <p:cNvSpPr txBox="true"/>
            <p:nvPr/>
          </p:nvSpPr>
          <p:spPr>
            <a:xfrm>
              <a:off x="0" y="-38100"/>
              <a:ext cx="10424160" cy="67845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2879"/>
                </a:lnSpc>
              </a:pPr>
              <a:r>
                <a:rPr lang="en-US" sz="2400">
                  <a:solidFill>
                    <a:srgbClr val="64748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Ipofunzione metabolica</a:t>
              </a:r>
            </a:p>
          </p:txBody>
        </p:sp>
      </p:grpSp>
      <p:sp>
        <p:nvSpPr>
          <p:cNvPr name="TextBox 27" id="27"/>
          <p:cNvSpPr txBox="true"/>
          <p:nvPr/>
        </p:nvSpPr>
        <p:spPr>
          <a:xfrm rot="0">
            <a:off x="1097280" y="5124450"/>
            <a:ext cx="7680960" cy="2209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34340" indent="-217170" lvl="1">
              <a:lnSpc>
                <a:spcPts val="2879"/>
              </a:lnSpc>
              <a:buFont typeface="Arial"/>
              <a:buChar char="•"/>
            </a:pPr>
            <a:r>
              <a:rPr lang="en-US" sz="2400">
                <a:solidFill>
                  <a:srgbClr val="1F2937"/>
                </a:solidFill>
                <a:latin typeface="Calibri (MS)"/>
                <a:ea typeface="Calibri (MS)"/>
                <a:cs typeface="Calibri (MS)"/>
                <a:sym typeface="Calibri (MS)"/>
              </a:rPr>
              <a:t>Deplezione delle riserve energetiche (ATP).</a:t>
            </a:r>
          </a:p>
          <a:p>
            <a:pPr algn="l" marL="434340" indent="-217170" lvl="1">
              <a:lnSpc>
                <a:spcPts val="2879"/>
              </a:lnSpc>
              <a:buFont typeface="Arial"/>
              <a:buChar char="•"/>
            </a:pPr>
            <a:r>
              <a:rPr lang="en-US" sz="2400">
                <a:solidFill>
                  <a:srgbClr val="1F2937"/>
                </a:solidFill>
                <a:latin typeface="Calibri (MS)"/>
                <a:ea typeface="Calibri (MS)"/>
                <a:cs typeface="Calibri (MS)"/>
                <a:sym typeface="Calibri (MS)"/>
              </a:rPr>
              <a:t>Sintomi: letargia, debolezza generalizzata, intolleranza all’esercizio.</a:t>
            </a:r>
          </a:p>
          <a:p>
            <a:pPr algn="l" marL="434340" indent="-217170" lvl="1">
              <a:lnSpc>
                <a:spcPts val="2879"/>
              </a:lnSpc>
              <a:buFont typeface="Arial"/>
              <a:buChar char="•"/>
            </a:pPr>
            <a:r>
              <a:rPr lang="en-US" sz="2400">
                <a:solidFill>
                  <a:srgbClr val="1F2937"/>
                </a:solidFill>
                <a:latin typeface="Calibri (MS)"/>
                <a:ea typeface="Calibri (MS)"/>
                <a:cs typeface="Calibri (MS)"/>
                <a:sym typeface="Calibri (MS)"/>
              </a:rPr>
              <a:t>Esempio: cane anziano con deficienza di Qi della Milza — malassorbimento, inappetenza, atrofia muscolare progressiva, astenia cronica.</a:t>
            </a:r>
          </a:p>
        </p:txBody>
      </p:sp>
      <p:grpSp>
        <p:nvGrpSpPr>
          <p:cNvPr name="Group 28" id="28"/>
          <p:cNvGrpSpPr/>
          <p:nvPr/>
        </p:nvGrpSpPr>
        <p:grpSpPr>
          <a:xfrm rot="0">
            <a:off x="1156335" y="8220075"/>
            <a:ext cx="7700010" cy="842010"/>
            <a:chOff x="0" y="0"/>
            <a:chExt cx="10266680" cy="112268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12700" y="12700"/>
              <a:ext cx="10241280" cy="1097280"/>
            </a:xfrm>
            <a:custGeom>
              <a:avLst/>
              <a:gdLst/>
              <a:ahLst/>
              <a:cxnLst/>
              <a:rect r="r" b="b" t="t" l="l"/>
              <a:pathLst>
                <a:path h="1097280" w="10241280">
                  <a:moveTo>
                    <a:pt x="0" y="182880"/>
                  </a:moveTo>
                  <a:cubicBezTo>
                    <a:pt x="0" y="81915"/>
                    <a:pt x="83566" y="0"/>
                    <a:pt x="186690" y="0"/>
                  </a:cubicBezTo>
                  <a:lnTo>
                    <a:pt x="10054590" y="0"/>
                  </a:lnTo>
                  <a:cubicBezTo>
                    <a:pt x="10157714" y="0"/>
                    <a:pt x="10241280" y="81915"/>
                    <a:pt x="10241280" y="182880"/>
                  </a:cubicBezTo>
                  <a:lnTo>
                    <a:pt x="10241280" y="914400"/>
                  </a:lnTo>
                  <a:cubicBezTo>
                    <a:pt x="10241280" y="1015365"/>
                    <a:pt x="10157714" y="1097280"/>
                    <a:pt x="10054590" y="1097280"/>
                  </a:cubicBezTo>
                  <a:lnTo>
                    <a:pt x="186690" y="1097280"/>
                  </a:lnTo>
                  <a:cubicBezTo>
                    <a:pt x="83566" y="1097280"/>
                    <a:pt x="0" y="1015365"/>
                    <a:pt x="0" y="914400"/>
                  </a:cubicBezTo>
                  <a:close/>
                </a:path>
              </a:pathLst>
            </a:custGeom>
            <a:solidFill>
              <a:srgbClr val="E8F3F8"/>
            </a:solidFill>
          </p:spPr>
        </p:sp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10266680" cy="1122680"/>
            </a:xfrm>
            <a:custGeom>
              <a:avLst/>
              <a:gdLst/>
              <a:ahLst/>
              <a:cxnLst/>
              <a:rect r="r" b="b" t="t" l="l"/>
              <a:pathLst>
                <a:path h="1122680" w="10266680">
                  <a:moveTo>
                    <a:pt x="0" y="195580"/>
                  </a:moveTo>
                  <a:cubicBezTo>
                    <a:pt x="0" y="87376"/>
                    <a:pt x="89535" y="0"/>
                    <a:pt x="199390" y="0"/>
                  </a:cubicBezTo>
                  <a:lnTo>
                    <a:pt x="10067290" y="0"/>
                  </a:lnTo>
                  <a:lnTo>
                    <a:pt x="10067290" y="12700"/>
                  </a:lnTo>
                  <a:lnTo>
                    <a:pt x="10067290" y="0"/>
                  </a:lnTo>
                  <a:cubicBezTo>
                    <a:pt x="10177145" y="0"/>
                    <a:pt x="10266680" y="87376"/>
                    <a:pt x="10266680" y="195580"/>
                  </a:cubicBezTo>
                  <a:lnTo>
                    <a:pt x="10253980" y="195580"/>
                  </a:lnTo>
                  <a:lnTo>
                    <a:pt x="10266680" y="195580"/>
                  </a:lnTo>
                  <a:lnTo>
                    <a:pt x="10266680" y="927100"/>
                  </a:lnTo>
                  <a:lnTo>
                    <a:pt x="10253980" y="927100"/>
                  </a:lnTo>
                  <a:lnTo>
                    <a:pt x="10266680" y="927100"/>
                  </a:lnTo>
                  <a:cubicBezTo>
                    <a:pt x="10266680" y="1035304"/>
                    <a:pt x="10177145" y="1122680"/>
                    <a:pt x="10067290" y="1122680"/>
                  </a:cubicBezTo>
                  <a:lnTo>
                    <a:pt x="10067290" y="1109980"/>
                  </a:lnTo>
                  <a:lnTo>
                    <a:pt x="10067290" y="1122680"/>
                  </a:lnTo>
                  <a:lnTo>
                    <a:pt x="199390" y="1122680"/>
                  </a:lnTo>
                  <a:lnTo>
                    <a:pt x="199390" y="1109980"/>
                  </a:lnTo>
                  <a:lnTo>
                    <a:pt x="199390" y="1122680"/>
                  </a:lnTo>
                  <a:cubicBezTo>
                    <a:pt x="89535" y="1122680"/>
                    <a:pt x="0" y="1035304"/>
                    <a:pt x="0" y="927100"/>
                  </a:cubicBezTo>
                  <a:lnTo>
                    <a:pt x="0" y="195580"/>
                  </a:lnTo>
                  <a:lnTo>
                    <a:pt x="12700" y="195580"/>
                  </a:lnTo>
                  <a:lnTo>
                    <a:pt x="0" y="195580"/>
                  </a:lnTo>
                  <a:moveTo>
                    <a:pt x="25400" y="195580"/>
                  </a:moveTo>
                  <a:lnTo>
                    <a:pt x="25400" y="927100"/>
                  </a:lnTo>
                  <a:lnTo>
                    <a:pt x="12700" y="927100"/>
                  </a:lnTo>
                  <a:lnTo>
                    <a:pt x="25400" y="927100"/>
                  </a:lnTo>
                  <a:cubicBezTo>
                    <a:pt x="25400" y="1020826"/>
                    <a:pt x="102997" y="1097280"/>
                    <a:pt x="199390" y="1097280"/>
                  </a:cubicBezTo>
                  <a:lnTo>
                    <a:pt x="10067290" y="1097280"/>
                  </a:lnTo>
                  <a:cubicBezTo>
                    <a:pt x="10163556" y="1097280"/>
                    <a:pt x="10241280" y="1020826"/>
                    <a:pt x="10241280" y="927100"/>
                  </a:cubicBezTo>
                  <a:lnTo>
                    <a:pt x="10241280" y="195580"/>
                  </a:lnTo>
                  <a:cubicBezTo>
                    <a:pt x="10241280" y="101854"/>
                    <a:pt x="10163683" y="25400"/>
                    <a:pt x="10067290" y="25400"/>
                  </a:cubicBezTo>
                  <a:lnTo>
                    <a:pt x="199390" y="25400"/>
                  </a:lnTo>
                  <a:lnTo>
                    <a:pt x="199390" y="12700"/>
                  </a:lnTo>
                  <a:lnTo>
                    <a:pt x="199390" y="25400"/>
                  </a:lnTo>
                  <a:cubicBezTo>
                    <a:pt x="102997" y="25400"/>
                    <a:pt x="25400" y="101854"/>
                    <a:pt x="25400" y="195580"/>
                  </a:cubicBezTo>
                  <a:close/>
                </a:path>
              </a:pathLst>
            </a:custGeom>
            <a:solidFill>
              <a:srgbClr val="065A82"/>
            </a:solidFill>
          </p:spPr>
        </p:sp>
      </p:grpSp>
      <p:grpSp>
        <p:nvGrpSpPr>
          <p:cNvPr name="Group 31" id="31"/>
          <p:cNvGrpSpPr/>
          <p:nvPr/>
        </p:nvGrpSpPr>
        <p:grpSpPr>
          <a:xfrm rot="0">
            <a:off x="1074420" y="8229600"/>
            <a:ext cx="7680960" cy="842218"/>
            <a:chOff x="0" y="0"/>
            <a:chExt cx="10241280" cy="1122958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10241280" cy="1122958"/>
            </a:xfrm>
            <a:custGeom>
              <a:avLst/>
              <a:gdLst/>
              <a:ahLst/>
              <a:cxnLst/>
              <a:rect r="r" b="b" t="t" l="l"/>
              <a:pathLst>
                <a:path h="1122958" w="10241280">
                  <a:moveTo>
                    <a:pt x="0" y="0"/>
                  </a:moveTo>
                  <a:lnTo>
                    <a:pt x="10241280" y="0"/>
                  </a:lnTo>
                  <a:lnTo>
                    <a:pt x="10241280" y="1122958"/>
                  </a:lnTo>
                  <a:lnTo>
                    <a:pt x="0" y="1122958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128845" r="0" b="-126558"/>
              </a:stretch>
            </a:blipFill>
          </p:spPr>
        </p:sp>
        <p:sp>
          <p:nvSpPr>
            <p:cNvPr name="TextBox 33" id="33"/>
            <p:cNvSpPr txBox="true"/>
            <p:nvPr/>
          </p:nvSpPr>
          <p:spPr>
            <a:xfrm>
              <a:off x="0" y="-38100"/>
              <a:ext cx="10241280" cy="116105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879"/>
                </a:lnSpc>
              </a:pPr>
              <a:r>
                <a:rPr lang="en-US" sz="2400" b="true">
                  <a:solidFill>
                    <a:srgbClr val="065A82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OBIETTIVO TUI NA:  </a:t>
              </a:r>
              <a:r>
                <a:rPr lang="en-US" sz="2400">
                  <a:solidFill>
                    <a:srgbClr val="1F2937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Tonificare — ricaricare i substrati energetici</a:t>
              </a:r>
            </a:p>
          </p:txBody>
        </p:sp>
      </p:grpSp>
      <p:grpSp>
        <p:nvGrpSpPr>
          <p:cNvPr name="Group 34" id="34"/>
          <p:cNvGrpSpPr/>
          <p:nvPr/>
        </p:nvGrpSpPr>
        <p:grpSpPr>
          <a:xfrm rot="0">
            <a:off x="9454515" y="3213735"/>
            <a:ext cx="7974330" cy="6054090"/>
            <a:chOff x="0" y="0"/>
            <a:chExt cx="10632440" cy="8072120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12700" y="12700"/>
              <a:ext cx="10607040" cy="8046720"/>
            </a:xfrm>
            <a:custGeom>
              <a:avLst/>
              <a:gdLst/>
              <a:ahLst/>
              <a:cxnLst/>
              <a:rect r="r" b="b" t="t" l="l"/>
              <a:pathLst>
                <a:path h="8046720" w="10607040">
                  <a:moveTo>
                    <a:pt x="0" y="0"/>
                  </a:moveTo>
                  <a:lnTo>
                    <a:pt x="10607040" y="0"/>
                  </a:lnTo>
                  <a:lnTo>
                    <a:pt x="10607040" y="8046720"/>
                  </a:lnTo>
                  <a:lnTo>
                    <a:pt x="0" y="804672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10632440" cy="8072120"/>
            </a:xfrm>
            <a:custGeom>
              <a:avLst/>
              <a:gdLst/>
              <a:ahLst/>
              <a:cxnLst/>
              <a:rect r="r" b="b" t="t" l="l"/>
              <a:pathLst>
                <a:path h="8072120" w="10632440">
                  <a:moveTo>
                    <a:pt x="12700" y="0"/>
                  </a:moveTo>
                  <a:lnTo>
                    <a:pt x="10619740" y="0"/>
                  </a:lnTo>
                  <a:cubicBezTo>
                    <a:pt x="10626725" y="0"/>
                    <a:pt x="10632440" y="5715"/>
                    <a:pt x="10632440" y="12700"/>
                  </a:cubicBezTo>
                  <a:lnTo>
                    <a:pt x="10632440" y="8059420"/>
                  </a:lnTo>
                  <a:cubicBezTo>
                    <a:pt x="10632440" y="8066405"/>
                    <a:pt x="10626725" y="8072120"/>
                    <a:pt x="10619740" y="8072120"/>
                  </a:cubicBezTo>
                  <a:lnTo>
                    <a:pt x="12700" y="8072120"/>
                  </a:lnTo>
                  <a:cubicBezTo>
                    <a:pt x="5715" y="8072120"/>
                    <a:pt x="0" y="8066405"/>
                    <a:pt x="0" y="805942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8059420"/>
                  </a:lnTo>
                  <a:lnTo>
                    <a:pt x="12700" y="8059420"/>
                  </a:lnTo>
                  <a:lnTo>
                    <a:pt x="12700" y="8046720"/>
                  </a:lnTo>
                  <a:lnTo>
                    <a:pt x="10619740" y="8046720"/>
                  </a:lnTo>
                  <a:lnTo>
                    <a:pt x="10619740" y="8059420"/>
                  </a:lnTo>
                  <a:lnTo>
                    <a:pt x="10607040" y="8059420"/>
                  </a:lnTo>
                  <a:lnTo>
                    <a:pt x="10607040" y="12700"/>
                  </a:lnTo>
                  <a:lnTo>
                    <a:pt x="10619740" y="12700"/>
                  </a:lnTo>
                  <a:lnTo>
                    <a:pt x="1061974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D9E2EC"/>
            </a:solidFill>
          </p:spPr>
        </p:sp>
      </p:grpSp>
      <p:grpSp>
        <p:nvGrpSpPr>
          <p:cNvPr name="Group 37" id="37"/>
          <p:cNvGrpSpPr/>
          <p:nvPr/>
        </p:nvGrpSpPr>
        <p:grpSpPr>
          <a:xfrm rot="0">
            <a:off x="9454515" y="3213735"/>
            <a:ext cx="7974330" cy="979170"/>
            <a:chOff x="0" y="0"/>
            <a:chExt cx="10632440" cy="1305560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12700" y="12700"/>
              <a:ext cx="10607040" cy="1280160"/>
            </a:xfrm>
            <a:custGeom>
              <a:avLst/>
              <a:gdLst/>
              <a:ahLst/>
              <a:cxnLst/>
              <a:rect r="r" b="b" t="t" l="l"/>
              <a:pathLst>
                <a:path h="1280160" w="10607040">
                  <a:moveTo>
                    <a:pt x="0" y="0"/>
                  </a:moveTo>
                  <a:lnTo>
                    <a:pt x="10607040" y="0"/>
                  </a:lnTo>
                  <a:lnTo>
                    <a:pt x="10607040" y="1280160"/>
                  </a:lnTo>
                  <a:lnTo>
                    <a:pt x="0" y="1280160"/>
                  </a:lnTo>
                  <a:close/>
                </a:path>
              </a:pathLst>
            </a:custGeom>
            <a:solidFill>
              <a:srgbClr val="0EA5B7"/>
            </a:solidFill>
          </p:spPr>
        </p:sp>
        <p:sp>
          <p:nvSpPr>
            <p:cNvPr name="Freeform 39" id="39"/>
            <p:cNvSpPr/>
            <p:nvPr/>
          </p:nvSpPr>
          <p:spPr>
            <a:xfrm flipH="false" flipV="false" rot="0">
              <a:off x="0" y="0"/>
              <a:ext cx="10632440" cy="1305560"/>
            </a:xfrm>
            <a:custGeom>
              <a:avLst/>
              <a:gdLst/>
              <a:ahLst/>
              <a:cxnLst/>
              <a:rect r="r" b="b" t="t" l="l"/>
              <a:pathLst>
                <a:path h="1305560" w="10632440">
                  <a:moveTo>
                    <a:pt x="12700" y="0"/>
                  </a:moveTo>
                  <a:lnTo>
                    <a:pt x="10619740" y="0"/>
                  </a:lnTo>
                  <a:cubicBezTo>
                    <a:pt x="10626725" y="0"/>
                    <a:pt x="10632440" y="5715"/>
                    <a:pt x="10632440" y="12700"/>
                  </a:cubicBezTo>
                  <a:lnTo>
                    <a:pt x="10632440" y="1292860"/>
                  </a:lnTo>
                  <a:cubicBezTo>
                    <a:pt x="10632440" y="1299845"/>
                    <a:pt x="10626725" y="1305560"/>
                    <a:pt x="10619740" y="1305560"/>
                  </a:cubicBezTo>
                  <a:lnTo>
                    <a:pt x="12700" y="1305560"/>
                  </a:lnTo>
                  <a:cubicBezTo>
                    <a:pt x="5715" y="1305560"/>
                    <a:pt x="0" y="1299845"/>
                    <a:pt x="0" y="129286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292860"/>
                  </a:lnTo>
                  <a:lnTo>
                    <a:pt x="12700" y="1292860"/>
                  </a:lnTo>
                  <a:lnTo>
                    <a:pt x="12700" y="1280160"/>
                  </a:lnTo>
                  <a:lnTo>
                    <a:pt x="10619740" y="1280160"/>
                  </a:lnTo>
                  <a:lnTo>
                    <a:pt x="10619740" y="1292860"/>
                  </a:lnTo>
                  <a:lnTo>
                    <a:pt x="10607040" y="1292860"/>
                  </a:lnTo>
                  <a:lnTo>
                    <a:pt x="10607040" y="12700"/>
                  </a:lnTo>
                  <a:lnTo>
                    <a:pt x="10619740" y="12700"/>
                  </a:lnTo>
                  <a:lnTo>
                    <a:pt x="1061974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0EA5B7"/>
            </a:solidFill>
          </p:spPr>
        </p:sp>
      </p:grpSp>
      <p:grpSp>
        <p:nvGrpSpPr>
          <p:cNvPr name="Group 40" id="40"/>
          <p:cNvGrpSpPr/>
          <p:nvPr/>
        </p:nvGrpSpPr>
        <p:grpSpPr>
          <a:xfrm rot="0">
            <a:off x="9875520" y="2751807"/>
            <a:ext cx="7543800" cy="1903025"/>
            <a:chOff x="0" y="0"/>
            <a:chExt cx="10058400" cy="2537367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0" y="0"/>
              <a:ext cx="10058400" cy="2537367"/>
            </a:xfrm>
            <a:custGeom>
              <a:avLst/>
              <a:gdLst/>
              <a:ahLst/>
              <a:cxnLst/>
              <a:rect r="r" b="b" t="t" l="l"/>
              <a:pathLst>
                <a:path h="2537367" w="10058400">
                  <a:moveTo>
                    <a:pt x="0" y="0"/>
                  </a:moveTo>
                  <a:lnTo>
                    <a:pt x="10058400" y="0"/>
                  </a:lnTo>
                  <a:lnTo>
                    <a:pt x="10058400" y="2537367"/>
                  </a:lnTo>
                  <a:lnTo>
                    <a:pt x="0" y="2537367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52014" r="0" b="-2466"/>
              </a:stretch>
            </a:blipFill>
          </p:spPr>
        </p:sp>
        <p:sp>
          <p:nvSpPr>
            <p:cNvPr name="TextBox 42" id="42"/>
            <p:cNvSpPr txBox="true"/>
            <p:nvPr/>
          </p:nvSpPr>
          <p:spPr>
            <a:xfrm>
              <a:off x="0" y="-19050"/>
              <a:ext cx="10058400" cy="2556417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3119"/>
                </a:lnSpc>
              </a:pPr>
              <a:r>
                <a:rPr lang="en-US" b="true" sz="2599" spc="324">
                  <a:solidFill>
                    <a:srgbClr val="FFFFFF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2 · STASI DI QI</a:t>
              </a:r>
            </a:p>
          </p:txBody>
        </p:sp>
      </p:grpSp>
      <p:grpSp>
        <p:nvGrpSpPr>
          <p:cNvPr name="Group 43" id="43"/>
          <p:cNvGrpSpPr/>
          <p:nvPr/>
        </p:nvGrpSpPr>
        <p:grpSpPr>
          <a:xfrm rot="0">
            <a:off x="9806940" y="4428068"/>
            <a:ext cx="7543800" cy="480268"/>
            <a:chOff x="0" y="0"/>
            <a:chExt cx="10058400" cy="640358"/>
          </a:xfrm>
        </p:grpSpPr>
        <p:sp>
          <p:nvSpPr>
            <p:cNvPr name="Freeform 44" id="44"/>
            <p:cNvSpPr/>
            <p:nvPr/>
          </p:nvSpPr>
          <p:spPr>
            <a:xfrm flipH="false" flipV="false" rot="0">
              <a:off x="0" y="0"/>
              <a:ext cx="10058400" cy="640358"/>
            </a:xfrm>
            <a:custGeom>
              <a:avLst/>
              <a:gdLst/>
              <a:ahLst/>
              <a:cxnLst/>
              <a:rect r="r" b="b" t="t" l="l"/>
              <a:pathLst>
                <a:path h="640358" w="10058400">
                  <a:moveTo>
                    <a:pt x="0" y="0"/>
                  </a:moveTo>
                  <a:lnTo>
                    <a:pt x="10058400" y="0"/>
                  </a:lnTo>
                  <a:lnTo>
                    <a:pt x="10058400" y="640358"/>
                  </a:lnTo>
                  <a:lnTo>
                    <a:pt x="0" y="640358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263222" r="0" b="-248899"/>
              </a:stretch>
            </a:blipFill>
          </p:spPr>
        </p:sp>
        <p:sp>
          <p:nvSpPr>
            <p:cNvPr name="TextBox 45" id="45"/>
            <p:cNvSpPr txBox="true"/>
            <p:nvPr/>
          </p:nvSpPr>
          <p:spPr>
            <a:xfrm>
              <a:off x="0" y="-38100"/>
              <a:ext cx="10058400" cy="67845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2879"/>
                </a:lnSpc>
              </a:pPr>
              <a:r>
                <a:rPr lang="en-US" sz="2400">
                  <a:solidFill>
                    <a:srgbClr val="64748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Alterazione della conduzione sistemica</a:t>
              </a:r>
            </a:p>
          </p:txBody>
        </p:sp>
      </p:grpSp>
      <p:sp>
        <p:nvSpPr>
          <p:cNvPr name="TextBox 46" id="46"/>
          <p:cNvSpPr txBox="true"/>
          <p:nvPr/>
        </p:nvSpPr>
        <p:spPr>
          <a:xfrm rot="0">
            <a:off x="9761220" y="5105400"/>
            <a:ext cx="7406640" cy="2209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34340" indent="-217170" lvl="1">
              <a:lnSpc>
                <a:spcPts val="2879"/>
              </a:lnSpc>
              <a:buFont typeface="Arial"/>
              <a:buChar char="•"/>
            </a:pPr>
            <a:r>
              <a:rPr lang="en-US" sz="2400">
                <a:solidFill>
                  <a:srgbClr val="1F2937"/>
                </a:solidFill>
                <a:latin typeface="Calibri (MS)"/>
                <a:ea typeface="Calibri (MS)"/>
                <a:cs typeface="Calibri (MS)"/>
                <a:sym typeface="Calibri (MS)"/>
              </a:rPr>
              <a:t>Non è carenza di energia: è un problema di distribuzione e comunicazione tra network biologici.</a:t>
            </a:r>
          </a:p>
          <a:p>
            <a:pPr algn="l" marL="434340" indent="-217170" lvl="1">
              <a:lnSpc>
                <a:spcPts val="2879"/>
              </a:lnSpc>
              <a:buFont typeface="Arial"/>
              <a:buChar char="•"/>
            </a:pPr>
            <a:r>
              <a:rPr lang="en-US" sz="2400">
                <a:solidFill>
                  <a:srgbClr val="1F2937"/>
                </a:solidFill>
                <a:latin typeface="Calibri (MS)"/>
                <a:ea typeface="Calibri (MS)"/>
                <a:cs typeface="Calibri (MS)"/>
                <a:sym typeface="Calibri (MS)"/>
              </a:rPr>
              <a:t>Sintomi: dolore localizzato o migrante, tensione miofasciale, congestione tissutale.</a:t>
            </a:r>
          </a:p>
          <a:p>
            <a:pPr algn="l" marL="434340" indent="-217170" lvl="1">
              <a:lnSpc>
                <a:spcPts val="2879"/>
              </a:lnSpc>
              <a:buFont typeface="Arial"/>
              <a:buChar char="•"/>
            </a:pPr>
            <a:r>
              <a:rPr lang="en-US" sz="2400">
                <a:solidFill>
                  <a:srgbClr val="1F2937"/>
                </a:solidFill>
                <a:latin typeface="Calibri (MS)"/>
                <a:ea typeface="Calibri (MS)"/>
                <a:cs typeface="Calibri (MS)"/>
                <a:sym typeface="Calibri (MS)"/>
              </a:rPr>
              <a:t>Eziologia: stress cronico (asse HHS), insulti termici, traumi meccanici.</a:t>
            </a:r>
          </a:p>
        </p:txBody>
      </p:sp>
      <p:grpSp>
        <p:nvGrpSpPr>
          <p:cNvPr name="Group 47" id="47"/>
          <p:cNvGrpSpPr/>
          <p:nvPr/>
        </p:nvGrpSpPr>
        <p:grpSpPr>
          <a:xfrm rot="0">
            <a:off x="9797415" y="8220075"/>
            <a:ext cx="7425690" cy="842010"/>
            <a:chOff x="0" y="0"/>
            <a:chExt cx="9900920" cy="1122680"/>
          </a:xfrm>
        </p:grpSpPr>
        <p:sp>
          <p:nvSpPr>
            <p:cNvPr name="Freeform 48" id="48"/>
            <p:cNvSpPr/>
            <p:nvPr/>
          </p:nvSpPr>
          <p:spPr>
            <a:xfrm flipH="false" flipV="false" rot="0">
              <a:off x="12700" y="12700"/>
              <a:ext cx="9875520" cy="1097280"/>
            </a:xfrm>
            <a:custGeom>
              <a:avLst/>
              <a:gdLst/>
              <a:ahLst/>
              <a:cxnLst/>
              <a:rect r="r" b="b" t="t" l="l"/>
              <a:pathLst>
                <a:path h="1097280" w="9875520">
                  <a:moveTo>
                    <a:pt x="0" y="182880"/>
                  </a:moveTo>
                  <a:cubicBezTo>
                    <a:pt x="0" y="81915"/>
                    <a:pt x="83566" y="0"/>
                    <a:pt x="186690" y="0"/>
                  </a:cubicBezTo>
                  <a:lnTo>
                    <a:pt x="9688830" y="0"/>
                  </a:lnTo>
                  <a:cubicBezTo>
                    <a:pt x="9791954" y="0"/>
                    <a:pt x="9875520" y="81915"/>
                    <a:pt x="9875520" y="182880"/>
                  </a:cubicBezTo>
                  <a:lnTo>
                    <a:pt x="9875520" y="914400"/>
                  </a:lnTo>
                  <a:cubicBezTo>
                    <a:pt x="9875520" y="1015365"/>
                    <a:pt x="9791954" y="1097280"/>
                    <a:pt x="9688830" y="1097280"/>
                  </a:cubicBezTo>
                  <a:lnTo>
                    <a:pt x="186690" y="1097280"/>
                  </a:lnTo>
                  <a:cubicBezTo>
                    <a:pt x="83566" y="1097280"/>
                    <a:pt x="0" y="1015365"/>
                    <a:pt x="0" y="914400"/>
                  </a:cubicBezTo>
                  <a:close/>
                </a:path>
              </a:pathLst>
            </a:custGeom>
            <a:solidFill>
              <a:srgbClr val="E0F3F5"/>
            </a:solidFill>
          </p:spPr>
        </p:sp>
        <p:sp>
          <p:nvSpPr>
            <p:cNvPr name="Freeform 49" id="49"/>
            <p:cNvSpPr/>
            <p:nvPr/>
          </p:nvSpPr>
          <p:spPr>
            <a:xfrm flipH="false" flipV="false" rot="0">
              <a:off x="0" y="0"/>
              <a:ext cx="9900920" cy="1122680"/>
            </a:xfrm>
            <a:custGeom>
              <a:avLst/>
              <a:gdLst/>
              <a:ahLst/>
              <a:cxnLst/>
              <a:rect r="r" b="b" t="t" l="l"/>
              <a:pathLst>
                <a:path h="1122680" w="9900920">
                  <a:moveTo>
                    <a:pt x="0" y="195580"/>
                  </a:moveTo>
                  <a:cubicBezTo>
                    <a:pt x="0" y="87376"/>
                    <a:pt x="89535" y="0"/>
                    <a:pt x="199390" y="0"/>
                  </a:cubicBezTo>
                  <a:lnTo>
                    <a:pt x="9701530" y="0"/>
                  </a:lnTo>
                  <a:lnTo>
                    <a:pt x="9701530" y="12700"/>
                  </a:lnTo>
                  <a:lnTo>
                    <a:pt x="9701530" y="0"/>
                  </a:lnTo>
                  <a:cubicBezTo>
                    <a:pt x="9811386" y="0"/>
                    <a:pt x="9900920" y="87376"/>
                    <a:pt x="9900920" y="195580"/>
                  </a:cubicBezTo>
                  <a:lnTo>
                    <a:pt x="9888220" y="195580"/>
                  </a:lnTo>
                  <a:lnTo>
                    <a:pt x="9900920" y="195580"/>
                  </a:lnTo>
                  <a:lnTo>
                    <a:pt x="9900920" y="927100"/>
                  </a:lnTo>
                  <a:lnTo>
                    <a:pt x="9888220" y="927100"/>
                  </a:lnTo>
                  <a:lnTo>
                    <a:pt x="9900920" y="927100"/>
                  </a:lnTo>
                  <a:cubicBezTo>
                    <a:pt x="9900920" y="1035304"/>
                    <a:pt x="9811386" y="1122680"/>
                    <a:pt x="9701530" y="1122680"/>
                  </a:cubicBezTo>
                  <a:lnTo>
                    <a:pt x="9701530" y="1109980"/>
                  </a:lnTo>
                  <a:lnTo>
                    <a:pt x="9701530" y="1122680"/>
                  </a:lnTo>
                  <a:lnTo>
                    <a:pt x="199390" y="1122680"/>
                  </a:lnTo>
                  <a:lnTo>
                    <a:pt x="199390" y="1109980"/>
                  </a:lnTo>
                  <a:lnTo>
                    <a:pt x="199390" y="1122680"/>
                  </a:lnTo>
                  <a:cubicBezTo>
                    <a:pt x="89535" y="1122680"/>
                    <a:pt x="0" y="1035304"/>
                    <a:pt x="0" y="927100"/>
                  </a:cubicBezTo>
                  <a:lnTo>
                    <a:pt x="0" y="195580"/>
                  </a:lnTo>
                  <a:lnTo>
                    <a:pt x="12700" y="195580"/>
                  </a:lnTo>
                  <a:lnTo>
                    <a:pt x="0" y="195580"/>
                  </a:lnTo>
                  <a:moveTo>
                    <a:pt x="25400" y="195580"/>
                  </a:moveTo>
                  <a:lnTo>
                    <a:pt x="25400" y="927100"/>
                  </a:lnTo>
                  <a:lnTo>
                    <a:pt x="12700" y="927100"/>
                  </a:lnTo>
                  <a:lnTo>
                    <a:pt x="25400" y="927100"/>
                  </a:lnTo>
                  <a:cubicBezTo>
                    <a:pt x="25400" y="1020826"/>
                    <a:pt x="102997" y="1097280"/>
                    <a:pt x="199390" y="1097280"/>
                  </a:cubicBezTo>
                  <a:lnTo>
                    <a:pt x="9701530" y="1097280"/>
                  </a:lnTo>
                  <a:cubicBezTo>
                    <a:pt x="9797797" y="1097280"/>
                    <a:pt x="9875520" y="1020826"/>
                    <a:pt x="9875520" y="927100"/>
                  </a:cubicBezTo>
                  <a:lnTo>
                    <a:pt x="9875520" y="195580"/>
                  </a:lnTo>
                  <a:cubicBezTo>
                    <a:pt x="9875520" y="101854"/>
                    <a:pt x="9797924" y="25400"/>
                    <a:pt x="9701530" y="25400"/>
                  </a:cubicBezTo>
                  <a:lnTo>
                    <a:pt x="199390" y="25400"/>
                  </a:lnTo>
                  <a:lnTo>
                    <a:pt x="199390" y="12700"/>
                  </a:lnTo>
                  <a:lnTo>
                    <a:pt x="199390" y="25400"/>
                  </a:lnTo>
                  <a:cubicBezTo>
                    <a:pt x="102997" y="25400"/>
                    <a:pt x="25400" y="101854"/>
                    <a:pt x="25400" y="195580"/>
                  </a:cubicBezTo>
                  <a:close/>
                </a:path>
              </a:pathLst>
            </a:custGeom>
            <a:solidFill>
              <a:srgbClr val="0EA5B7"/>
            </a:solidFill>
          </p:spPr>
        </p:sp>
      </p:grpSp>
      <p:grpSp>
        <p:nvGrpSpPr>
          <p:cNvPr name="Group 50" id="50"/>
          <p:cNvGrpSpPr/>
          <p:nvPr/>
        </p:nvGrpSpPr>
        <p:grpSpPr>
          <a:xfrm rot="0">
            <a:off x="9715500" y="8229600"/>
            <a:ext cx="7406640" cy="842218"/>
            <a:chOff x="0" y="0"/>
            <a:chExt cx="9875520" cy="1122958"/>
          </a:xfrm>
        </p:grpSpPr>
        <p:sp>
          <p:nvSpPr>
            <p:cNvPr name="Freeform 51" id="51"/>
            <p:cNvSpPr/>
            <p:nvPr/>
          </p:nvSpPr>
          <p:spPr>
            <a:xfrm flipH="false" flipV="false" rot="0">
              <a:off x="0" y="0"/>
              <a:ext cx="9875520" cy="1122958"/>
            </a:xfrm>
            <a:custGeom>
              <a:avLst/>
              <a:gdLst/>
              <a:ahLst/>
              <a:cxnLst/>
              <a:rect r="r" b="b" t="t" l="l"/>
              <a:pathLst>
                <a:path h="1122958" w="9875520">
                  <a:moveTo>
                    <a:pt x="0" y="0"/>
                  </a:moveTo>
                  <a:lnTo>
                    <a:pt x="9875520" y="0"/>
                  </a:lnTo>
                  <a:lnTo>
                    <a:pt x="9875520" y="1122958"/>
                  </a:lnTo>
                  <a:lnTo>
                    <a:pt x="0" y="1122958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122498" r="0" b="-120212"/>
              </a:stretch>
            </a:blipFill>
          </p:spPr>
        </p:sp>
        <p:sp>
          <p:nvSpPr>
            <p:cNvPr name="TextBox 52" id="52"/>
            <p:cNvSpPr txBox="true"/>
            <p:nvPr/>
          </p:nvSpPr>
          <p:spPr>
            <a:xfrm>
              <a:off x="0" y="-38100"/>
              <a:ext cx="9875520" cy="116105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879"/>
                </a:lnSpc>
              </a:pPr>
              <a:r>
                <a:rPr lang="en-US" sz="2400" b="true">
                  <a:solidFill>
                    <a:srgbClr val="1C7293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OBIETTIVO TUI NA:  </a:t>
              </a:r>
              <a:r>
                <a:rPr lang="en-US" sz="2400">
                  <a:solidFill>
                    <a:srgbClr val="1F2937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Disperdere e sbloccare l'energia ristagnante</a:t>
              </a:r>
            </a:p>
          </p:txBody>
        </p:sp>
      </p:grpSp>
      <p:sp>
        <p:nvSpPr>
          <p:cNvPr name="Freeform 53" id="53"/>
          <p:cNvSpPr/>
          <p:nvPr/>
        </p:nvSpPr>
        <p:spPr>
          <a:xfrm flipH="false" flipV="false" rot="0">
            <a:off x="16733322" y="480060"/>
            <a:ext cx="1234835" cy="1234835"/>
          </a:xfrm>
          <a:custGeom>
            <a:avLst/>
            <a:gdLst/>
            <a:ahLst/>
            <a:cxnLst/>
            <a:rect r="r" b="b" t="t" l="l"/>
            <a:pathLst>
              <a:path h="1234835" w="1234835">
                <a:moveTo>
                  <a:pt x="0" y="0"/>
                </a:moveTo>
                <a:lnTo>
                  <a:pt x="1234836" y="0"/>
                </a:lnTo>
                <a:lnTo>
                  <a:pt x="1234836" y="1234835"/>
                </a:lnTo>
                <a:lnTo>
                  <a:pt x="0" y="12348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4" id="54"/>
          <p:cNvSpPr/>
          <p:nvPr/>
        </p:nvSpPr>
        <p:spPr>
          <a:xfrm flipH="false" flipV="false" rot="0">
            <a:off x="314168" y="490275"/>
            <a:ext cx="1181637" cy="1137738"/>
          </a:xfrm>
          <a:custGeom>
            <a:avLst/>
            <a:gdLst/>
            <a:ahLst/>
            <a:cxnLst/>
            <a:rect r="r" b="b" t="t" l="l"/>
            <a:pathLst>
              <a:path h="1137738" w="1181637">
                <a:moveTo>
                  <a:pt x="0" y="0"/>
                </a:moveTo>
                <a:lnTo>
                  <a:pt x="1181638" y="0"/>
                </a:lnTo>
                <a:lnTo>
                  <a:pt x="1181638" y="1137738"/>
                </a:lnTo>
                <a:lnTo>
                  <a:pt x="0" y="11377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5" id="55"/>
          <p:cNvSpPr txBox="true"/>
          <p:nvPr/>
        </p:nvSpPr>
        <p:spPr>
          <a:xfrm rot="0">
            <a:off x="12916012" y="9763286"/>
            <a:ext cx="5052146" cy="3329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65"/>
              </a:lnSpc>
            </a:pPr>
            <a:r>
              <a:rPr lang="en-US" sz="1975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Silvia De Lucchi DVM, CVA CVBMA, CVTP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7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9525" y="-9525"/>
            <a:ext cx="18261330" cy="224790"/>
            <a:chOff x="0" y="0"/>
            <a:chExt cx="24348440" cy="29972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12700" y="12700"/>
              <a:ext cx="24323039" cy="274320"/>
            </a:xfrm>
            <a:custGeom>
              <a:avLst/>
              <a:gdLst/>
              <a:ahLst/>
              <a:cxnLst/>
              <a:rect r="r" b="b" t="t" l="l"/>
              <a:pathLst>
                <a:path h="274320" w="24323039">
                  <a:moveTo>
                    <a:pt x="0" y="0"/>
                  </a:moveTo>
                  <a:lnTo>
                    <a:pt x="24323039" y="0"/>
                  </a:lnTo>
                  <a:lnTo>
                    <a:pt x="24323039" y="274320"/>
                  </a:lnTo>
                  <a:lnTo>
                    <a:pt x="0" y="274320"/>
                  </a:lnTo>
                  <a:close/>
                </a:path>
              </a:pathLst>
            </a:custGeom>
            <a:solidFill>
              <a:srgbClr val="065A82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348439" cy="299720"/>
            </a:xfrm>
            <a:custGeom>
              <a:avLst/>
              <a:gdLst/>
              <a:ahLst/>
              <a:cxnLst/>
              <a:rect r="r" b="b" t="t" l="l"/>
              <a:pathLst>
                <a:path h="299720" w="24348439">
                  <a:moveTo>
                    <a:pt x="12700" y="0"/>
                  </a:moveTo>
                  <a:lnTo>
                    <a:pt x="24335739" y="0"/>
                  </a:lnTo>
                  <a:cubicBezTo>
                    <a:pt x="24342725" y="0"/>
                    <a:pt x="24348439" y="5715"/>
                    <a:pt x="24348439" y="12700"/>
                  </a:cubicBezTo>
                  <a:lnTo>
                    <a:pt x="24348439" y="287020"/>
                  </a:lnTo>
                  <a:cubicBezTo>
                    <a:pt x="24348439" y="294005"/>
                    <a:pt x="24342725" y="299720"/>
                    <a:pt x="24335739" y="299720"/>
                  </a:cubicBezTo>
                  <a:lnTo>
                    <a:pt x="12700" y="299720"/>
                  </a:lnTo>
                  <a:cubicBezTo>
                    <a:pt x="5715" y="299720"/>
                    <a:pt x="0" y="294005"/>
                    <a:pt x="0" y="28702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287020"/>
                  </a:lnTo>
                  <a:lnTo>
                    <a:pt x="12700" y="287020"/>
                  </a:lnTo>
                  <a:lnTo>
                    <a:pt x="12700" y="274320"/>
                  </a:lnTo>
                  <a:lnTo>
                    <a:pt x="24335739" y="274320"/>
                  </a:lnTo>
                  <a:lnTo>
                    <a:pt x="24335739" y="287020"/>
                  </a:lnTo>
                  <a:lnTo>
                    <a:pt x="24323039" y="287020"/>
                  </a:lnTo>
                  <a:lnTo>
                    <a:pt x="24323039" y="12700"/>
                  </a:lnTo>
                  <a:lnTo>
                    <a:pt x="24335739" y="12700"/>
                  </a:lnTo>
                  <a:lnTo>
                    <a:pt x="24335739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065A82"/>
            </a:solidFill>
          </p:spPr>
        </p:sp>
      </p:grpSp>
      <p:sp>
        <p:nvSpPr>
          <p:cNvPr name="TextBox 5" id="5"/>
          <p:cNvSpPr txBox="true"/>
          <p:nvPr/>
        </p:nvSpPr>
        <p:spPr>
          <a:xfrm rot="0">
            <a:off x="1876458" y="950595"/>
            <a:ext cx="16596360" cy="752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79"/>
              </a:lnSpc>
            </a:pPr>
            <a:r>
              <a:rPr lang="en-US" sz="4899" b="true">
                <a:solidFill>
                  <a:srgbClr val="21295C"/>
                </a:solidFill>
                <a:latin typeface="Cambria Bold"/>
                <a:ea typeface="Cambria Bold"/>
                <a:cs typeface="Cambria Bold"/>
                <a:sym typeface="Cambria Bold"/>
              </a:rPr>
              <a:t>Il flusso del Qi nel meridiano: 4 fasi cliniche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1876458" y="1714895"/>
            <a:ext cx="842010" cy="101346"/>
            <a:chOff x="0" y="0"/>
            <a:chExt cx="1122680" cy="13512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12700" y="12700"/>
              <a:ext cx="1097280" cy="109728"/>
            </a:xfrm>
            <a:custGeom>
              <a:avLst/>
              <a:gdLst/>
              <a:ahLst/>
              <a:cxnLst/>
              <a:rect r="r" b="b" t="t" l="l"/>
              <a:pathLst>
                <a:path h="109728" w="1097280">
                  <a:moveTo>
                    <a:pt x="0" y="0"/>
                  </a:moveTo>
                  <a:lnTo>
                    <a:pt x="1097280" y="0"/>
                  </a:lnTo>
                  <a:lnTo>
                    <a:pt x="1097280" y="109728"/>
                  </a:lnTo>
                  <a:lnTo>
                    <a:pt x="0" y="109728"/>
                  </a:lnTo>
                  <a:close/>
                </a:path>
              </a:pathLst>
            </a:custGeom>
            <a:solidFill>
              <a:srgbClr val="0EA5B7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122680" cy="135128"/>
            </a:xfrm>
            <a:custGeom>
              <a:avLst/>
              <a:gdLst/>
              <a:ahLst/>
              <a:cxnLst/>
              <a:rect r="r" b="b" t="t" l="l"/>
              <a:pathLst>
                <a:path h="135128" w="1122680">
                  <a:moveTo>
                    <a:pt x="12700" y="0"/>
                  </a:moveTo>
                  <a:lnTo>
                    <a:pt x="1109980" y="0"/>
                  </a:lnTo>
                  <a:cubicBezTo>
                    <a:pt x="1116965" y="0"/>
                    <a:pt x="1122680" y="5715"/>
                    <a:pt x="1122680" y="12700"/>
                  </a:cubicBezTo>
                  <a:lnTo>
                    <a:pt x="1122680" y="122428"/>
                  </a:lnTo>
                  <a:cubicBezTo>
                    <a:pt x="1122680" y="129413"/>
                    <a:pt x="1116965" y="135128"/>
                    <a:pt x="1109980" y="135128"/>
                  </a:cubicBezTo>
                  <a:lnTo>
                    <a:pt x="12700" y="135128"/>
                  </a:lnTo>
                  <a:cubicBezTo>
                    <a:pt x="5715" y="135128"/>
                    <a:pt x="0" y="129413"/>
                    <a:pt x="0" y="122428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22428"/>
                  </a:lnTo>
                  <a:lnTo>
                    <a:pt x="12700" y="122428"/>
                  </a:lnTo>
                  <a:lnTo>
                    <a:pt x="12700" y="109728"/>
                  </a:lnTo>
                  <a:lnTo>
                    <a:pt x="1109980" y="109728"/>
                  </a:lnTo>
                  <a:lnTo>
                    <a:pt x="1109980" y="122428"/>
                  </a:lnTo>
                  <a:lnTo>
                    <a:pt x="1097280" y="122428"/>
                  </a:lnTo>
                  <a:lnTo>
                    <a:pt x="1097280" y="12700"/>
                  </a:lnTo>
                  <a:lnTo>
                    <a:pt x="1109980" y="12700"/>
                  </a:lnTo>
                  <a:lnTo>
                    <a:pt x="110998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0EA5B7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822960" y="2537460"/>
            <a:ext cx="16596360" cy="548640"/>
            <a:chOff x="0" y="0"/>
            <a:chExt cx="22128480" cy="73152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2128480" cy="731520"/>
            </a:xfrm>
            <a:custGeom>
              <a:avLst/>
              <a:gdLst/>
              <a:ahLst/>
              <a:cxnLst/>
              <a:rect r="r" b="b" t="t" l="l"/>
              <a:pathLst>
                <a:path h="731520" w="22128480">
                  <a:moveTo>
                    <a:pt x="0" y="0"/>
                  </a:moveTo>
                  <a:lnTo>
                    <a:pt x="22128480" y="0"/>
                  </a:lnTo>
                  <a:lnTo>
                    <a:pt x="22128480" y="731520"/>
                  </a:lnTo>
                  <a:lnTo>
                    <a:pt x="0" y="73152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539422" r="0" b="-539422"/>
              </a:stretch>
            </a:blip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22128480" cy="76962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2879"/>
                </a:lnSpc>
              </a:pPr>
              <a:r>
                <a:rPr lang="en-US" sz="2400">
                  <a:solidFill>
                    <a:srgbClr val="64748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Il meridiano come un tubo / circuito elettrico: quando il flusso è continuo non c'è dolore.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767715" y="3829050"/>
            <a:ext cx="3996690" cy="5111115"/>
            <a:chOff x="0" y="0"/>
            <a:chExt cx="5328920" cy="681482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12700" y="13863"/>
              <a:ext cx="5303520" cy="6787095"/>
            </a:xfrm>
            <a:custGeom>
              <a:avLst/>
              <a:gdLst/>
              <a:ahLst/>
              <a:cxnLst/>
              <a:rect r="r" b="b" t="t" l="l"/>
              <a:pathLst>
                <a:path h="6787095" w="5303520">
                  <a:moveTo>
                    <a:pt x="0" y="0"/>
                  </a:moveTo>
                  <a:lnTo>
                    <a:pt x="5303520" y="0"/>
                  </a:lnTo>
                  <a:lnTo>
                    <a:pt x="5303520" y="6787095"/>
                  </a:lnTo>
                  <a:lnTo>
                    <a:pt x="0" y="678709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5328920" cy="6814820"/>
            </a:xfrm>
            <a:custGeom>
              <a:avLst/>
              <a:gdLst/>
              <a:ahLst/>
              <a:cxnLst/>
              <a:rect r="r" b="b" t="t" l="l"/>
              <a:pathLst>
                <a:path h="6814820" w="5328920">
                  <a:moveTo>
                    <a:pt x="12700" y="0"/>
                  </a:moveTo>
                  <a:lnTo>
                    <a:pt x="5316220" y="0"/>
                  </a:lnTo>
                  <a:cubicBezTo>
                    <a:pt x="5323205" y="0"/>
                    <a:pt x="5328920" y="6238"/>
                    <a:pt x="5328920" y="13863"/>
                  </a:cubicBezTo>
                  <a:lnTo>
                    <a:pt x="5328920" y="6800958"/>
                  </a:lnTo>
                  <a:cubicBezTo>
                    <a:pt x="5328920" y="6808582"/>
                    <a:pt x="5323205" y="6814820"/>
                    <a:pt x="5316220" y="6814820"/>
                  </a:cubicBezTo>
                  <a:lnTo>
                    <a:pt x="12700" y="6814820"/>
                  </a:lnTo>
                  <a:cubicBezTo>
                    <a:pt x="5715" y="6814820"/>
                    <a:pt x="0" y="6808582"/>
                    <a:pt x="0" y="6800958"/>
                  </a:cubicBezTo>
                  <a:lnTo>
                    <a:pt x="0" y="13863"/>
                  </a:lnTo>
                  <a:cubicBezTo>
                    <a:pt x="0" y="6238"/>
                    <a:pt x="5715" y="0"/>
                    <a:pt x="12700" y="0"/>
                  </a:cubicBezTo>
                  <a:moveTo>
                    <a:pt x="12700" y="27725"/>
                  </a:moveTo>
                  <a:lnTo>
                    <a:pt x="12700" y="13863"/>
                  </a:lnTo>
                  <a:lnTo>
                    <a:pt x="25400" y="13863"/>
                  </a:lnTo>
                  <a:lnTo>
                    <a:pt x="25400" y="6800958"/>
                  </a:lnTo>
                  <a:lnTo>
                    <a:pt x="12700" y="6800958"/>
                  </a:lnTo>
                  <a:lnTo>
                    <a:pt x="12700" y="6787095"/>
                  </a:lnTo>
                  <a:lnTo>
                    <a:pt x="5316220" y="6787095"/>
                  </a:lnTo>
                  <a:lnTo>
                    <a:pt x="5316220" y="6800958"/>
                  </a:lnTo>
                  <a:lnTo>
                    <a:pt x="5303520" y="6800958"/>
                  </a:lnTo>
                  <a:lnTo>
                    <a:pt x="5303520" y="13863"/>
                  </a:lnTo>
                  <a:lnTo>
                    <a:pt x="5316220" y="13863"/>
                  </a:lnTo>
                  <a:lnTo>
                    <a:pt x="5316220" y="27725"/>
                  </a:lnTo>
                  <a:lnTo>
                    <a:pt x="12700" y="27725"/>
                  </a:lnTo>
                  <a:close/>
                </a:path>
              </a:pathLst>
            </a:custGeom>
            <a:solidFill>
              <a:srgbClr val="D9E2EC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767715" y="3829050"/>
            <a:ext cx="3996690" cy="1116330"/>
            <a:chOff x="0" y="0"/>
            <a:chExt cx="5328920" cy="148844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12700" y="12700"/>
              <a:ext cx="5303520" cy="1463040"/>
            </a:xfrm>
            <a:custGeom>
              <a:avLst/>
              <a:gdLst/>
              <a:ahLst/>
              <a:cxnLst/>
              <a:rect r="r" b="b" t="t" l="l"/>
              <a:pathLst>
                <a:path h="1463040" w="5303520">
                  <a:moveTo>
                    <a:pt x="0" y="0"/>
                  </a:moveTo>
                  <a:lnTo>
                    <a:pt x="5303520" y="0"/>
                  </a:lnTo>
                  <a:lnTo>
                    <a:pt x="5303520" y="1463040"/>
                  </a:lnTo>
                  <a:lnTo>
                    <a:pt x="0" y="1463040"/>
                  </a:lnTo>
                  <a:close/>
                </a:path>
              </a:pathLst>
            </a:custGeom>
            <a:solidFill>
              <a:srgbClr val="22C55E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5328920" cy="1488440"/>
            </a:xfrm>
            <a:custGeom>
              <a:avLst/>
              <a:gdLst/>
              <a:ahLst/>
              <a:cxnLst/>
              <a:rect r="r" b="b" t="t" l="l"/>
              <a:pathLst>
                <a:path h="1488440" w="5328920">
                  <a:moveTo>
                    <a:pt x="12700" y="0"/>
                  </a:moveTo>
                  <a:lnTo>
                    <a:pt x="5316220" y="0"/>
                  </a:lnTo>
                  <a:cubicBezTo>
                    <a:pt x="5323205" y="0"/>
                    <a:pt x="5328920" y="5715"/>
                    <a:pt x="5328920" y="12700"/>
                  </a:cubicBezTo>
                  <a:lnTo>
                    <a:pt x="5328920" y="1475740"/>
                  </a:lnTo>
                  <a:cubicBezTo>
                    <a:pt x="5328920" y="1482725"/>
                    <a:pt x="5323205" y="1488440"/>
                    <a:pt x="5316220" y="1488440"/>
                  </a:cubicBezTo>
                  <a:lnTo>
                    <a:pt x="12700" y="1488440"/>
                  </a:lnTo>
                  <a:cubicBezTo>
                    <a:pt x="5715" y="1488440"/>
                    <a:pt x="0" y="1482725"/>
                    <a:pt x="0" y="147574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475740"/>
                  </a:lnTo>
                  <a:lnTo>
                    <a:pt x="12700" y="1475740"/>
                  </a:lnTo>
                  <a:lnTo>
                    <a:pt x="12700" y="1463040"/>
                  </a:lnTo>
                  <a:lnTo>
                    <a:pt x="5316220" y="1463040"/>
                  </a:lnTo>
                  <a:lnTo>
                    <a:pt x="5316220" y="1475740"/>
                  </a:lnTo>
                  <a:lnTo>
                    <a:pt x="5303520" y="1475740"/>
                  </a:lnTo>
                  <a:lnTo>
                    <a:pt x="5303520" y="12700"/>
                  </a:lnTo>
                  <a:lnTo>
                    <a:pt x="5316220" y="12700"/>
                  </a:lnTo>
                  <a:lnTo>
                    <a:pt x="531622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22C55E"/>
            </a:solid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2266950" y="3929253"/>
            <a:ext cx="998220" cy="998220"/>
            <a:chOff x="0" y="0"/>
            <a:chExt cx="1330960" cy="133096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25400" y="25400"/>
              <a:ext cx="1280160" cy="1280160"/>
            </a:xfrm>
            <a:custGeom>
              <a:avLst/>
              <a:gdLst/>
              <a:ahLst/>
              <a:cxnLst/>
              <a:rect r="r" b="b" t="t" l="l"/>
              <a:pathLst>
                <a:path h="1280160" w="1280160">
                  <a:moveTo>
                    <a:pt x="0" y="640080"/>
                  </a:moveTo>
                  <a:cubicBezTo>
                    <a:pt x="0" y="286512"/>
                    <a:pt x="286512" y="0"/>
                    <a:pt x="640080" y="0"/>
                  </a:cubicBezTo>
                  <a:cubicBezTo>
                    <a:pt x="993648" y="0"/>
                    <a:pt x="1280160" y="286512"/>
                    <a:pt x="1280160" y="640080"/>
                  </a:cubicBezTo>
                  <a:cubicBezTo>
                    <a:pt x="1280160" y="993648"/>
                    <a:pt x="993648" y="1280160"/>
                    <a:pt x="640080" y="1280160"/>
                  </a:cubicBezTo>
                  <a:cubicBezTo>
                    <a:pt x="286512" y="1280160"/>
                    <a:pt x="0" y="993648"/>
                    <a:pt x="0" y="64008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1330960" cy="1330960"/>
            </a:xfrm>
            <a:custGeom>
              <a:avLst/>
              <a:gdLst/>
              <a:ahLst/>
              <a:cxnLst/>
              <a:rect r="r" b="b" t="t" l="l"/>
              <a:pathLst>
                <a:path h="1330960" w="1330960">
                  <a:moveTo>
                    <a:pt x="0" y="665480"/>
                  </a:moveTo>
                  <a:cubicBezTo>
                    <a:pt x="0" y="297942"/>
                    <a:pt x="297942" y="0"/>
                    <a:pt x="665480" y="0"/>
                  </a:cubicBezTo>
                  <a:lnTo>
                    <a:pt x="665480" y="25400"/>
                  </a:lnTo>
                  <a:lnTo>
                    <a:pt x="665480" y="0"/>
                  </a:lnTo>
                  <a:cubicBezTo>
                    <a:pt x="1033018" y="0"/>
                    <a:pt x="1330960" y="297942"/>
                    <a:pt x="1330960" y="665480"/>
                  </a:cubicBezTo>
                  <a:lnTo>
                    <a:pt x="1305560" y="665480"/>
                  </a:lnTo>
                  <a:lnTo>
                    <a:pt x="1330960" y="665480"/>
                  </a:lnTo>
                  <a:cubicBezTo>
                    <a:pt x="1330960" y="1033018"/>
                    <a:pt x="1033018" y="1330960"/>
                    <a:pt x="665480" y="1330960"/>
                  </a:cubicBezTo>
                  <a:lnTo>
                    <a:pt x="665480" y="1305560"/>
                  </a:lnTo>
                  <a:lnTo>
                    <a:pt x="665480" y="1330960"/>
                  </a:lnTo>
                  <a:cubicBezTo>
                    <a:pt x="297942" y="1330960"/>
                    <a:pt x="0" y="1033018"/>
                    <a:pt x="0" y="665480"/>
                  </a:cubicBezTo>
                  <a:lnTo>
                    <a:pt x="25400" y="665480"/>
                  </a:lnTo>
                  <a:lnTo>
                    <a:pt x="50800" y="665480"/>
                  </a:lnTo>
                  <a:lnTo>
                    <a:pt x="25400" y="665480"/>
                  </a:lnTo>
                  <a:lnTo>
                    <a:pt x="0" y="665480"/>
                  </a:lnTo>
                  <a:moveTo>
                    <a:pt x="50800" y="665480"/>
                  </a:moveTo>
                  <a:cubicBezTo>
                    <a:pt x="50800" y="679450"/>
                    <a:pt x="39370" y="690880"/>
                    <a:pt x="25400" y="690880"/>
                  </a:cubicBezTo>
                  <a:cubicBezTo>
                    <a:pt x="11430" y="690880"/>
                    <a:pt x="0" y="679450"/>
                    <a:pt x="0" y="665480"/>
                  </a:cubicBezTo>
                  <a:cubicBezTo>
                    <a:pt x="0" y="651510"/>
                    <a:pt x="11430" y="640080"/>
                    <a:pt x="25400" y="640080"/>
                  </a:cubicBezTo>
                  <a:cubicBezTo>
                    <a:pt x="39370" y="640080"/>
                    <a:pt x="50800" y="651510"/>
                    <a:pt x="50800" y="665480"/>
                  </a:cubicBezTo>
                  <a:cubicBezTo>
                    <a:pt x="50800" y="1004951"/>
                    <a:pt x="326009" y="1280160"/>
                    <a:pt x="665480" y="1280160"/>
                  </a:cubicBezTo>
                  <a:cubicBezTo>
                    <a:pt x="1004951" y="1280160"/>
                    <a:pt x="1280160" y="1004951"/>
                    <a:pt x="1280160" y="665480"/>
                  </a:cubicBezTo>
                  <a:cubicBezTo>
                    <a:pt x="1280160" y="326009"/>
                    <a:pt x="1004951" y="50800"/>
                    <a:pt x="665480" y="50800"/>
                  </a:cubicBezTo>
                  <a:lnTo>
                    <a:pt x="665480" y="25400"/>
                  </a:lnTo>
                  <a:lnTo>
                    <a:pt x="665480" y="50800"/>
                  </a:lnTo>
                  <a:cubicBezTo>
                    <a:pt x="326009" y="50800"/>
                    <a:pt x="50800" y="326009"/>
                    <a:pt x="50800" y="665480"/>
                  </a:cubicBezTo>
                  <a:close/>
                </a:path>
              </a:pathLst>
            </a:custGeom>
            <a:solidFill>
              <a:srgbClr val="22C55E"/>
            </a:solid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2286000" y="3948303"/>
            <a:ext cx="960120" cy="960120"/>
            <a:chOff x="0" y="0"/>
            <a:chExt cx="1280160" cy="128016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1280160" cy="1280160"/>
            </a:xfrm>
            <a:custGeom>
              <a:avLst/>
              <a:gdLst/>
              <a:ahLst/>
              <a:cxnLst/>
              <a:rect r="r" b="b" t="t" l="l"/>
              <a:pathLst>
                <a:path h="1280160" w="1280160">
                  <a:moveTo>
                    <a:pt x="0" y="0"/>
                  </a:moveTo>
                  <a:lnTo>
                    <a:pt x="1280160" y="0"/>
                  </a:lnTo>
                  <a:lnTo>
                    <a:pt x="1280160" y="1280160"/>
                  </a:lnTo>
                  <a:lnTo>
                    <a:pt x="0" y="128016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-78303" t="0" r="-78303" b="0"/>
              </a:stretch>
            </a:blipFill>
          </p:spPr>
        </p:sp>
        <p:sp>
          <p:nvSpPr>
            <p:cNvPr name="TextBox 23" id="23"/>
            <p:cNvSpPr txBox="true"/>
            <p:nvPr/>
          </p:nvSpPr>
          <p:spPr>
            <a:xfrm>
              <a:off x="0" y="-9525"/>
              <a:ext cx="1280160" cy="128968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960"/>
                </a:lnSpc>
              </a:pPr>
              <a:r>
                <a:rPr lang="en-US" sz="3300" b="true">
                  <a:solidFill>
                    <a:srgbClr val="22C55E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1</a:t>
              </a:r>
            </a:p>
          </p:txBody>
        </p:sp>
      </p:grpSp>
      <p:sp>
        <p:nvSpPr>
          <p:cNvPr name="TextBox 24" id="24"/>
          <p:cNvSpPr txBox="true"/>
          <p:nvPr/>
        </p:nvSpPr>
        <p:spPr>
          <a:xfrm rot="0">
            <a:off x="777240" y="5063490"/>
            <a:ext cx="3977640" cy="457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39"/>
              </a:lnSpc>
            </a:pPr>
            <a:r>
              <a:rPr lang="en-US" sz="2949" b="true">
                <a:solidFill>
                  <a:srgbClr val="21295C"/>
                </a:solidFill>
                <a:latin typeface="Cambria Bold"/>
                <a:ea typeface="Cambria Bold"/>
                <a:cs typeface="Cambria Bold"/>
                <a:sym typeface="Cambria Bold"/>
              </a:rPr>
              <a:t>Fisiologica</a:t>
            </a:r>
          </a:p>
        </p:txBody>
      </p:sp>
      <p:grpSp>
        <p:nvGrpSpPr>
          <p:cNvPr name="Group 25" id="25"/>
          <p:cNvGrpSpPr/>
          <p:nvPr/>
        </p:nvGrpSpPr>
        <p:grpSpPr>
          <a:xfrm rot="0">
            <a:off x="777240" y="5690235"/>
            <a:ext cx="3977640" cy="480268"/>
            <a:chOff x="0" y="0"/>
            <a:chExt cx="5303520" cy="640358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5303520" cy="640358"/>
            </a:xfrm>
            <a:custGeom>
              <a:avLst/>
              <a:gdLst/>
              <a:ahLst/>
              <a:cxnLst/>
              <a:rect r="r" b="b" t="t" l="l"/>
              <a:pathLst>
                <a:path h="640358" w="5303520">
                  <a:moveTo>
                    <a:pt x="0" y="0"/>
                  </a:moveTo>
                  <a:lnTo>
                    <a:pt x="5303520" y="0"/>
                  </a:lnTo>
                  <a:lnTo>
                    <a:pt x="5303520" y="640358"/>
                  </a:lnTo>
                  <a:lnTo>
                    <a:pt x="0" y="640358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111399" r="0" b="-111355"/>
              </a:stretch>
            </a:blipFill>
          </p:spPr>
        </p:sp>
        <p:sp>
          <p:nvSpPr>
            <p:cNvPr name="TextBox 27" id="27"/>
            <p:cNvSpPr txBox="true"/>
            <p:nvPr/>
          </p:nvSpPr>
          <p:spPr>
            <a:xfrm>
              <a:off x="0" y="-38100"/>
              <a:ext cx="5303520" cy="67845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879"/>
                </a:lnSpc>
              </a:pPr>
              <a:r>
                <a:rPr lang="en-US" sz="2400">
                  <a:solidFill>
                    <a:srgbClr val="64748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Flusso continuo</a:t>
              </a: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1179195" y="6366510"/>
            <a:ext cx="3173730" cy="499110"/>
            <a:chOff x="0" y="0"/>
            <a:chExt cx="4231640" cy="66548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12700" y="12700"/>
              <a:ext cx="4206240" cy="640080"/>
            </a:xfrm>
            <a:custGeom>
              <a:avLst/>
              <a:gdLst/>
              <a:ahLst/>
              <a:cxnLst/>
              <a:rect r="r" b="b" t="t" l="l"/>
              <a:pathLst>
                <a:path h="640080" w="4206240">
                  <a:moveTo>
                    <a:pt x="0" y="146304"/>
                  </a:moveTo>
                  <a:cubicBezTo>
                    <a:pt x="0" y="65532"/>
                    <a:pt x="67691" y="0"/>
                    <a:pt x="151257" y="0"/>
                  </a:cubicBezTo>
                  <a:lnTo>
                    <a:pt x="4054983" y="0"/>
                  </a:lnTo>
                  <a:cubicBezTo>
                    <a:pt x="4138549" y="0"/>
                    <a:pt x="4206240" y="65532"/>
                    <a:pt x="4206240" y="146304"/>
                  </a:cubicBezTo>
                  <a:lnTo>
                    <a:pt x="4206240" y="493776"/>
                  </a:lnTo>
                  <a:cubicBezTo>
                    <a:pt x="4206240" y="574548"/>
                    <a:pt x="4138549" y="640080"/>
                    <a:pt x="4054983" y="640080"/>
                  </a:cubicBezTo>
                  <a:lnTo>
                    <a:pt x="151257" y="640080"/>
                  </a:lnTo>
                  <a:cubicBezTo>
                    <a:pt x="67691" y="640080"/>
                    <a:pt x="0" y="574548"/>
                    <a:pt x="0" y="493776"/>
                  </a:cubicBezTo>
                  <a:close/>
                </a:path>
              </a:pathLst>
            </a:custGeom>
            <a:solidFill>
              <a:srgbClr val="E2E8F0"/>
            </a:solidFill>
          </p:spPr>
        </p:sp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4231640" cy="665480"/>
            </a:xfrm>
            <a:custGeom>
              <a:avLst/>
              <a:gdLst/>
              <a:ahLst/>
              <a:cxnLst/>
              <a:rect r="r" b="b" t="t" l="l"/>
              <a:pathLst>
                <a:path h="665480" w="4231640">
                  <a:moveTo>
                    <a:pt x="0" y="159004"/>
                  </a:moveTo>
                  <a:cubicBezTo>
                    <a:pt x="0" y="70739"/>
                    <a:pt x="73787" y="0"/>
                    <a:pt x="163957" y="0"/>
                  </a:cubicBezTo>
                  <a:lnTo>
                    <a:pt x="4067683" y="0"/>
                  </a:lnTo>
                  <a:lnTo>
                    <a:pt x="4067683" y="12700"/>
                  </a:lnTo>
                  <a:lnTo>
                    <a:pt x="4067683" y="0"/>
                  </a:lnTo>
                  <a:cubicBezTo>
                    <a:pt x="4157853" y="0"/>
                    <a:pt x="4231640" y="70739"/>
                    <a:pt x="4231640" y="159004"/>
                  </a:cubicBezTo>
                  <a:lnTo>
                    <a:pt x="4218940" y="159004"/>
                  </a:lnTo>
                  <a:lnTo>
                    <a:pt x="4231640" y="159004"/>
                  </a:lnTo>
                  <a:lnTo>
                    <a:pt x="4231640" y="506476"/>
                  </a:lnTo>
                  <a:lnTo>
                    <a:pt x="4218940" y="506476"/>
                  </a:lnTo>
                  <a:lnTo>
                    <a:pt x="4231640" y="506476"/>
                  </a:lnTo>
                  <a:cubicBezTo>
                    <a:pt x="4231640" y="594741"/>
                    <a:pt x="4157853" y="665480"/>
                    <a:pt x="4067683" y="665480"/>
                  </a:cubicBezTo>
                  <a:lnTo>
                    <a:pt x="4067683" y="652780"/>
                  </a:lnTo>
                  <a:lnTo>
                    <a:pt x="4067683" y="665480"/>
                  </a:lnTo>
                  <a:lnTo>
                    <a:pt x="163957" y="665480"/>
                  </a:lnTo>
                  <a:lnTo>
                    <a:pt x="163957" y="652780"/>
                  </a:lnTo>
                  <a:lnTo>
                    <a:pt x="163957" y="665480"/>
                  </a:lnTo>
                  <a:cubicBezTo>
                    <a:pt x="73787" y="665480"/>
                    <a:pt x="0" y="594741"/>
                    <a:pt x="0" y="506476"/>
                  </a:cubicBezTo>
                  <a:lnTo>
                    <a:pt x="0" y="159004"/>
                  </a:lnTo>
                  <a:lnTo>
                    <a:pt x="12700" y="159004"/>
                  </a:lnTo>
                  <a:lnTo>
                    <a:pt x="0" y="159004"/>
                  </a:lnTo>
                  <a:moveTo>
                    <a:pt x="25400" y="159004"/>
                  </a:moveTo>
                  <a:lnTo>
                    <a:pt x="25400" y="506476"/>
                  </a:lnTo>
                  <a:lnTo>
                    <a:pt x="12700" y="506476"/>
                  </a:lnTo>
                  <a:lnTo>
                    <a:pt x="25400" y="506476"/>
                  </a:lnTo>
                  <a:cubicBezTo>
                    <a:pt x="25400" y="579882"/>
                    <a:pt x="86995" y="640080"/>
                    <a:pt x="163957" y="640080"/>
                  </a:cubicBezTo>
                  <a:lnTo>
                    <a:pt x="4067683" y="640080"/>
                  </a:lnTo>
                  <a:cubicBezTo>
                    <a:pt x="4144518" y="640080"/>
                    <a:pt x="4206240" y="579882"/>
                    <a:pt x="4206240" y="506476"/>
                  </a:cubicBezTo>
                  <a:lnTo>
                    <a:pt x="4206240" y="159004"/>
                  </a:lnTo>
                  <a:cubicBezTo>
                    <a:pt x="4206240" y="85598"/>
                    <a:pt x="4144645" y="25400"/>
                    <a:pt x="4067683" y="25400"/>
                  </a:cubicBezTo>
                  <a:lnTo>
                    <a:pt x="163957" y="25400"/>
                  </a:lnTo>
                  <a:lnTo>
                    <a:pt x="163957" y="12700"/>
                  </a:lnTo>
                  <a:lnTo>
                    <a:pt x="163957" y="25400"/>
                  </a:lnTo>
                  <a:cubicBezTo>
                    <a:pt x="86995" y="25400"/>
                    <a:pt x="25400" y="85598"/>
                    <a:pt x="25400" y="159004"/>
                  </a:cubicBezTo>
                  <a:close/>
                </a:path>
              </a:pathLst>
            </a:custGeom>
            <a:solidFill>
              <a:srgbClr val="D9E2EC"/>
            </a:solidFill>
          </p:spPr>
        </p:sp>
      </p:grpSp>
      <p:grpSp>
        <p:nvGrpSpPr>
          <p:cNvPr name="Group 31" id="31"/>
          <p:cNvGrpSpPr/>
          <p:nvPr/>
        </p:nvGrpSpPr>
        <p:grpSpPr>
          <a:xfrm rot="0">
            <a:off x="1216152" y="6417183"/>
            <a:ext cx="3099816" cy="397764"/>
            <a:chOff x="0" y="0"/>
            <a:chExt cx="4133088" cy="530352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4133088" cy="530352"/>
            </a:xfrm>
            <a:custGeom>
              <a:avLst/>
              <a:gdLst/>
              <a:ahLst/>
              <a:cxnLst/>
              <a:rect r="r" b="b" t="t" l="l"/>
              <a:pathLst>
                <a:path h="530352" w="4133088">
                  <a:moveTo>
                    <a:pt x="0" y="109728"/>
                  </a:moveTo>
                  <a:cubicBezTo>
                    <a:pt x="0" y="49149"/>
                    <a:pt x="49149" y="0"/>
                    <a:pt x="109728" y="0"/>
                  </a:cubicBezTo>
                  <a:lnTo>
                    <a:pt x="4023360" y="0"/>
                  </a:lnTo>
                  <a:cubicBezTo>
                    <a:pt x="4083939" y="0"/>
                    <a:pt x="4133088" y="49149"/>
                    <a:pt x="4133088" y="109728"/>
                  </a:cubicBezTo>
                  <a:lnTo>
                    <a:pt x="4133088" y="420624"/>
                  </a:lnTo>
                  <a:cubicBezTo>
                    <a:pt x="4133088" y="481203"/>
                    <a:pt x="4083939" y="530352"/>
                    <a:pt x="4023360" y="530352"/>
                  </a:cubicBezTo>
                  <a:lnTo>
                    <a:pt x="109728" y="530352"/>
                  </a:lnTo>
                  <a:cubicBezTo>
                    <a:pt x="49149" y="530352"/>
                    <a:pt x="0" y="481203"/>
                    <a:pt x="0" y="420624"/>
                  </a:cubicBezTo>
                  <a:close/>
                </a:path>
              </a:pathLst>
            </a:custGeom>
            <a:solidFill>
              <a:srgbClr val="22C55E">
                <a:alpha val="35686"/>
              </a:srgbClr>
            </a:solidFill>
          </p:spPr>
        </p:sp>
      </p:grpSp>
      <p:sp>
        <p:nvSpPr>
          <p:cNvPr name="TextBox 33" id="33"/>
          <p:cNvSpPr txBox="true"/>
          <p:nvPr/>
        </p:nvSpPr>
        <p:spPr>
          <a:xfrm rot="0">
            <a:off x="1051560" y="7092315"/>
            <a:ext cx="3429000" cy="1123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400">
                <a:solidFill>
                  <a:srgbClr val="1F2937"/>
                </a:solidFill>
                <a:latin typeface="Calibri (MS)"/>
                <a:ea typeface="Calibri (MS)"/>
                <a:cs typeface="Calibri (MS)"/>
                <a:sym typeface="Calibri (MS)"/>
              </a:rPr>
              <a:t>Il Qi scorre senza ostacoli: l'animale è in salute, non c'è dolore.</a:t>
            </a:r>
          </a:p>
        </p:txBody>
      </p:sp>
      <p:grpSp>
        <p:nvGrpSpPr>
          <p:cNvPr name="Group 34" id="34"/>
          <p:cNvGrpSpPr/>
          <p:nvPr/>
        </p:nvGrpSpPr>
        <p:grpSpPr>
          <a:xfrm rot="0">
            <a:off x="5019675" y="3829050"/>
            <a:ext cx="3996690" cy="5111115"/>
            <a:chOff x="0" y="0"/>
            <a:chExt cx="5328920" cy="6814820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12700" y="13863"/>
              <a:ext cx="5303520" cy="6787095"/>
            </a:xfrm>
            <a:custGeom>
              <a:avLst/>
              <a:gdLst/>
              <a:ahLst/>
              <a:cxnLst/>
              <a:rect r="r" b="b" t="t" l="l"/>
              <a:pathLst>
                <a:path h="6787095" w="5303520">
                  <a:moveTo>
                    <a:pt x="0" y="0"/>
                  </a:moveTo>
                  <a:lnTo>
                    <a:pt x="5303520" y="0"/>
                  </a:lnTo>
                  <a:lnTo>
                    <a:pt x="5303520" y="6787095"/>
                  </a:lnTo>
                  <a:lnTo>
                    <a:pt x="0" y="678709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5328920" cy="6814820"/>
            </a:xfrm>
            <a:custGeom>
              <a:avLst/>
              <a:gdLst/>
              <a:ahLst/>
              <a:cxnLst/>
              <a:rect r="r" b="b" t="t" l="l"/>
              <a:pathLst>
                <a:path h="6814820" w="5328920">
                  <a:moveTo>
                    <a:pt x="12700" y="0"/>
                  </a:moveTo>
                  <a:lnTo>
                    <a:pt x="5316220" y="0"/>
                  </a:lnTo>
                  <a:cubicBezTo>
                    <a:pt x="5323205" y="0"/>
                    <a:pt x="5328920" y="6238"/>
                    <a:pt x="5328920" y="13863"/>
                  </a:cubicBezTo>
                  <a:lnTo>
                    <a:pt x="5328920" y="6800958"/>
                  </a:lnTo>
                  <a:cubicBezTo>
                    <a:pt x="5328920" y="6808582"/>
                    <a:pt x="5323205" y="6814820"/>
                    <a:pt x="5316220" y="6814820"/>
                  </a:cubicBezTo>
                  <a:lnTo>
                    <a:pt x="12700" y="6814820"/>
                  </a:lnTo>
                  <a:cubicBezTo>
                    <a:pt x="5715" y="6814820"/>
                    <a:pt x="0" y="6808582"/>
                    <a:pt x="0" y="6800958"/>
                  </a:cubicBezTo>
                  <a:lnTo>
                    <a:pt x="0" y="13863"/>
                  </a:lnTo>
                  <a:cubicBezTo>
                    <a:pt x="0" y="6238"/>
                    <a:pt x="5715" y="0"/>
                    <a:pt x="12700" y="0"/>
                  </a:cubicBezTo>
                  <a:moveTo>
                    <a:pt x="12700" y="27725"/>
                  </a:moveTo>
                  <a:lnTo>
                    <a:pt x="12700" y="13863"/>
                  </a:lnTo>
                  <a:lnTo>
                    <a:pt x="25400" y="13863"/>
                  </a:lnTo>
                  <a:lnTo>
                    <a:pt x="25400" y="6800958"/>
                  </a:lnTo>
                  <a:lnTo>
                    <a:pt x="12700" y="6800958"/>
                  </a:lnTo>
                  <a:lnTo>
                    <a:pt x="12700" y="6787095"/>
                  </a:lnTo>
                  <a:lnTo>
                    <a:pt x="5316220" y="6787095"/>
                  </a:lnTo>
                  <a:lnTo>
                    <a:pt x="5316220" y="6800958"/>
                  </a:lnTo>
                  <a:lnTo>
                    <a:pt x="5303520" y="6800958"/>
                  </a:lnTo>
                  <a:lnTo>
                    <a:pt x="5303520" y="13863"/>
                  </a:lnTo>
                  <a:lnTo>
                    <a:pt x="5316220" y="13863"/>
                  </a:lnTo>
                  <a:lnTo>
                    <a:pt x="5316220" y="27725"/>
                  </a:lnTo>
                  <a:lnTo>
                    <a:pt x="12700" y="27725"/>
                  </a:lnTo>
                  <a:close/>
                </a:path>
              </a:pathLst>
            </a:custGeom>
            <a:solidFill>
              <a:srgbClr val="D9E2EC"/>
            </a:solidFill>
          </p:spPr>
        </p:sp>
      </p:grpSp>
      <p:grpSp>
        <p:nvGrpSpPr>
          <p:cNvPr name="Group 37" id="37"/>
          <p:cNvGrpSpPr/>
          <p:nvPr/>
        </p:nvGrpSpPr>
        <p:grpSpPr>
          <a:xfrm rot="0">
            <a:off x="5019675" y="3829050"/>
            <a:ext cx="3996690" cy="1116330"/>
            <a:chOff x="0" y="0"/>
            <a:chExt cx="5328920" cy="1488440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12700" y="12700"/>
              <a:ext cx="5303520" cy="1463040"/>
            </a:xfrm>
            <a:custGeom>
              <a:avLst/>
              <a:gdLst/>
              <a:ahLst/>
              <a:cxnLst/>
              <a:rect r="r" b="b" t="t" l="l"/>
              <a:pathLst>
                <a:path h="1463040" w="5303520">
                  <a:moveTo>
                    <a:pt x="0" y="0"/>
                  </a:moveTo>
                  <a:lnTo>
                    <a:pt x="5303520" y="0"/>
                  </a:lnTo>
                  <a:lnTo>
                    <a:pt x="5303520" y="1463040"/>
                  </a:lnTo>
                  <a:lnTo>
                    <a:pt x="0" y="1463040"/>
                  </a:lnTo>
                  <a:close/>
                </a:path>
              </a:pathLst>
            </a:custGeom>
            <a:solidFill>
              <a:srgbClr val="E11D48"/>
            </a:solidFill>
          </p:spPr>
        </p:sp>
        <p:sp>
          <p:nvSpPr>
            <p:cNvPr name="Freeform 39" id="39"/>
            <p:cNvSpPr/>
            <p:nvPr/>
          </p:nvSpPr>
          <p:spPr>
            <a:xfrm flipH="false" flipV="false" rot="0">
              <a:off x="0" y="0"/>
              <a:ext cx="5328920" cy="1488440"/>
            </a:xfrm>
            <a:custGeom>
              <a:avLst/>
              <a:gdLst/>
              <a:ahLst/>
              <a:cxnLst/>
              <a:rect r="r" b="b" t="t" l="l"/>
              <a:pathLst>
                <a:path h="1488440" w="5328920">
                  <a:moveTo>
                    <a:pt x="12700" y="0"/>
                  </a:moveTo>
                  <a:lnTo>
                    <a:pt x="5316220" y="0"/>
                  </a:lnTo>
                  <a:cubicBezTo>
                    <a:pt x="5323205" y="0"/>
                    <a:pt x="5328920" y="5715"/>
                    <a:pt x="5328920" y="12700"/>
                  </a:cubicBezTo>
                  <a:lnTo>
                    <a:pt x="5328920" y="1475740"/>
                  </a:lnTo>
                  <a:cubicBezTo>
                    <a:pt x="5328920" y="1482725"/>
                    <a:pt x="5323205" y="1488440"/>
                    <a:pt x="5316220" y="1488440"/>
                  </a:cubicBezTo>
                  <a:lnTo>
                    <a:pt x="12700" y="1488440"/>
                  </a:lnTo>
                  <a:cubicBezTo>
                    <a:pt x="5715" y="1488440"/>
                    <a:pt x="0" y="1482725"/>
                    <a:pt x="0" y="147574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475740"/>
                  </a:lnTo>
                  <a:lnTo>
                    <a:pt x="12700" y="1475740"/>
                  </a:lnTo>
                  <a:lnTo>
                    <a:pt x="12700" y="1463040"/>
                  </a:lnTo>
                  <a:lnTo>
                    <a:pt x="5316220" y="1463040"/>
                  </a:lnTo>
                  <a:lnTo>
                    <a:pt x="5316220" y="1475740"/>
                  </a:lnTo>
                  <a:lnTo>
                    <a:pt x="5303520" y="1475740"/>
                  </a:lnTo>
                  <a:lnTo>
                    <a:pt x="5303520" y="12700"/>
                  </a:lnTo>
                  <a:lnTo>
                    <a:pt x="5316220" y="12700"/>
                  </a:lnTo>
                  <a:lnTo>
                    <a:pt x="531622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E11D48"/>
            </a:solidFill>
          </p:spPr>
        </p:sp>
      </p:grpSp>
      <p:grpSp>
        <p:nvGrpSpPr>
          <p:cNvPr name="Group 40" id="40"/>
          <p:cNvGrpSpPr/>
          <p:nvPr/>
        </p:nvGrpSpPr>
        <p:grpSpPr>
          <a:xfrm rot="0">
            <a:off x="6518910" y="3929253"/>
            <a:ext cx="998220" cy="998220"/>
            <a:chOff x="0" y="0"/>
            <a:chExt cx="1330960" cy="1330960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25400" y="25400"/>
              <a:ext cx="1280160" cy="1280160"/>
            </a:xfrm>
            <a:custGeom>
              <a:avLst/>
              <a:gdLst/>
              <a:ahLst/>
              <a:cxnLst/>
              <a:rect r="r" b="b" t="t" l="l"/>
              <a:pathLst>
                <a:path h="1280160" w="1280160">
                  <a:moveTo>
                    <a:pt x="0" y="640080"/>
                  </a:moveTo>
                  <a:cubicBezTo>
                    <a:pt x="0" y="286512"/>
                    <a:pt x="286512" y="0"/>
                    <a:pt x="640080" y="0"/>
                  </a:cubicBezTo>
                  <a:cubicBezTo>
                    <a:pt x="993648" y="0"/>
                    <a:pt x="1280160" y="286512"/>
                    <a:pt x="1280160" y="640080"/>
                  </a:cubicBezTo>
                  <a:cubicBezTo>
                    <a:pt x="1280160" y="993648"/>
                    <a:pt x="993648" y="1280160"/>
                    <a:pt x="640080" y="1280160"/>
                  </a:cubicBezTo>
                  <a:cubicBezTo>
                    <a:pt x="286512" y="1280160"/>
                    <a:pt x="0" y="993648"/>
                    <a:pt x="0" y="64008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1330960" cy="1330960"/>
            </a:xfrm>
            <a:custGeom>
              <a:avLst/>
              <a:gdLst/>
              <a:ahLst/>
              <a:cxnLst/>
              <a:rect r="r" b="b" t="t" l="l"/>
              <a:pathLst>
                <a:path h="1330960" w="1330960">
                  <a:moveTo>
                    <a:pt x="0" y="665480"/>
                  </a:moveTo>
                  <a:cubicBezTo>
                    <a:pt x="0" y="297942"/>
                    <a:pt x="297942" y="0"/>
                    <a:pt x="665480" y="0"/>
                  </a:cubicBezTo>
                  <a:lnTo>
                    <a:pt x="665480" y="25400"/>
                  </a:lnTo>
                  <a:lnTo>
                    <a:pt x="665480" y="0"/>
                  </a:lnTo>
                  <a:cubicBezTo>
                    <a:pt x="1033018" y="0"/>
                    <a:pt x="1330960" y="297942"/>
                    <a:pt x="1330960" y="665480"/>
                  </a:cubicBezTo>
                  <a:lnTo>
                    <a:pt x="1305560" y="665480"/>
                  </a:lnTo>
                  <a:lnTo>
                    <a:pt x="1330960" y="665480"/>
                  </a:lnTo>
                  <a:cubicBezTo>
                    <a:pt x="1330960" y="1033018"/>
                    <a:pt x="1033018" y="1330960"/>
                    <a:pt x="665480" y="1330960"/>
                  </a:cubicBezTo>
                  <a:lnTo>
                    <a:pt x="665480" y="1305560"/>
                  </a:lnTo>
                  <a:lnTo>
                    <a:pt x="665480" y="1330960"/>
                  </a:lnTo>
                  <a:cubicBezTo>
                    <a:pt x="297942" y="1330960"/>
                    <a:pt x="0" y="1033018"/>
                    <a:pt x="0" y="665480"/>
                  </a:cubicBezTo>
                  <a:lnTo>
                    <a:pt x="25400" y="665480"/>
                  </a:lnTo>
                  <a:lnTo>
                    <a:pt x="50800" y="665480"/>
                  </a:lnTo>
                  <a:lnTo>
                    <a:pt x="25400" y="665480"/>
                  </a:lnTo>
                  <a:lnTo>
                    <a:pt x="0" y="665480"/>
                  </a:lnTo>
                  <a:moveTo>
                    <a:pt x="50800" y="665480"/>
                  </a:moveTo>
                  <a:cubicBezTo>
                    <a:pt x="50800" y="679450"/>
                    <a:pt x="39370" y="690880"/>
                    <a:pt x="25400" y="690880"/>
                  </a:cubicBezTo>
                  <a:cubicBezTo>
                    <a:pt x="11430" y="690880"/>
                    <a:pt x="0" y="679450"/>
                    <a:pt x="0" y="665480"/>
                  </a:cubicBezTo>
                  <a:cubicBezTo>
                    <a:pt x="0" y="651510"/>
                    <a:pt x="11430" y="640080"/>
                    <a:pt x="25400" y="640080"/>
                  </a:cubicBezTo>
                  <a:cubicBezTo>
                    <a:pt x="39370" y="640080"/>
                    <a:pt x="50800" y="651510"/>
                    <a:pt x="50800" y="665480"/>
                  </a:cubicBezTo>
                  <a:cubicBezTo>
                    <a:pt x="50800" y="1004951"/>
                    <a:pt x="326009" y="1280160"/>
                    <a:pt x="665480" y="1280160"/>
                  </a:cubicBezTo>
                  <a:cubicBezTo>
                    <a:pt x="1004951" y="1280160"/>
                    <a:pt x="1280160" y="1004951"/>
                    <a:pt x="1280160" y="665480"/>
                  </a:cubicBezTo>
                  <a:cubicBezTo>
                    <a:pt x="1280160" y="326009"/>
                    <a:pt x="1004951" y="50800"/>
                    <a:pt x="665480" y="50800"/>
                  </a:cubicBezTo>
                  <a:lnTo>
                    <a:pt x="665480" y="25400"/>
                  </a:lnTo>
                  <a:lnTo>
                    <a:pt x="665480" y="50800"/>
                  </a:lnTo>
                  <a:cubicBezTo>
                    <a:pt x="326009" y="50800"/>
                    <a:pt x="50800" y="326009"/>
                    <a:pt x="50800" y="665480"/>
                  </a:cubicBezTo>
                  <a:close/>
                </a:path>
              </a:pathLst>
            </a:custGeom>
            <a:solidFill>
              <a:srgbClr val="E11D48"/>
            </a:solidFill>
          </p:spPr>
        </p:sp>
      </p:grpSp>
      <p:grpSp>
        <p:nvGrpSpPr>
          <p:cNvPr name="Group 43" id="43"/>
          <p:cNvGrpSpPr/>
          <p:nvPr/>
        </p:nvGrpSpPr>
        <p:grpSpPr>
          <a:xfrm rot="0">
            <a:off x="6537960" y="3948303"/>
            <a:ext cx="960120" cy="960120"/>
            <a:chOff x="0" y="0"/>
            <a:chExt cx="1280160" cy="1280160"/>
          </a:xfrm>
        </p:grpSpPr>
        <p:sp>
          <p:nvSpPr>
            <p:cNvPr name="Freeform 44" id="44"/>
            <p:cNvSpPr/>
            <p:nvPr/>
          </p:nvSpPr>
          <p:spPr>
            <a:xfrm flipH="false" flipV="false" rot="0">
              <a:off x="0" y="0"/>
              <a:ext cx="1280160" cy="1280160"/>
            </a:xfrm>
            <a:custGeom>
              <a:avLst/>
              <a:gdLst/>
              <a:ahLst/>
              <a:cxnLst/>
              <a:rect r="r" b="b" t="t" l="l"/>
              <a:pathLst>
                <a:path h="1280160" w="1280160">
                  <a:moveTo>
                    <a:pt x="0" y="0"/>
                  </a:moveTo>
                  <a:lnTo>
                    <a:pt x="1280160" y="0"/>
                  </a:lnTo>
                  <a:lnTo>
                    <a:pt x="1280160" y="1280160"/>
                  </a:lnTo>
                  <a:lnTo>
                    <a:pt x="0" y="128016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-78303" t="0" r="-78303" b="0"/>
              </a:stretch>
            </a:blipFill>
          </p:spPr>
        </p:sp>
        <p:sp>
          <p:nvSpPr>
            <p:cNvPr name="TextBox 45" id="45"/>
            <p:cNvSpPr txBox="true"/>
            <p:nvPr/>
          </p:nvSpPr>
          <p:spPr>
            <a:xfrm>
              <a:off x="0" y="-9525"/>
              <a:ext cx="1280160" cy="128968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960"/>
                </a:lnSpc>
              </a:pPr>
              <a:r>
                <a:rPr lang="en-US" sz="3300" b="true">
                  <a:solidFill>
                    <a:srgbClr val="E11D48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2</a:t>
              </a:r>
            </a:p>
          </p:txBody>
        </p:sp>
      </p:grpSp>
      <p:sp>
        <p:nvSpPr>
          <p:cNvPr name="TextBox 46" id="46"/>
          <p:cNvSpPr txBox="true"/>
          <p:nvPr/>
        </p:nvSpPr>
        <p:spPr>
          <a:xfrm rot="0">
            <a:off x="5029200" y="5063490"/>
            <a:ext cx="3977640" cy="457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39"/>
              </a:lnSpc>
            </a:pPr>
            <a:r>
              <a:rPr lang="en-US" sz="2949" b="true">
                <a:solidFill>
                  <a:srgbClr val="21295C"/>
                </a:solidFill>
                <a:latin typeface="Cambria Bold"/>
                <a:ea typeface="Cambria Bold"/>
                <a:cs typeface="Cambria Bold"/>
                <a:sym typeface="Cambria Bold"/>
              </a:rPr>
              <a:t>Patologica</a:t>
            </a:r>
          </a:p>
        </p:txBody>
      </p:sp>
      <p:grpSp>
        <p:nvGrpSpPr>
          <p:cNvPr name="Group 47" id="47"/>
          <p:cNvGrpSpPr/>
          <p:nvPr/>
        </p:nvGrpSpPr>
        <p:grpSpPr>
          <a:xfrm rot="0">
            <a:off x="5029200" y="5690235"/>
            <a:ext cx="3977640" cy="480268"/>
            <a:chOff x="0" y="0"/>
            <a:chExt cx="5303520" cy="640358"/>
          </a:xfrm>
        </p:grpSpPr>
        <p:sp>
          <p:nvSpPr>
            <p:cNvPr name="Freeform 48" id="48"/>
            <p:cNvSpPr/>
            <p:nvPr/>
          </p:nvSpPr>
          <p:spPr>
            <a:xfrm flipH="false" flipV="false" rot="0">
              <a:off x="0" y="0"/>
              <a:ext cx="5303520" cy="640358"/>
            </a:xfrm>
            <a:custGeom>
              <a:avLst/>
              <a:gdLst/>
              <a:ahLst/>
              <a:cxnLst/>
              <a:rect r="r" b="b" t="t" l="l"/>
              <a:pathLst>
                <a:path h="640358" w="5303520">
                  <a:moveTo>
                    <a:pt x="0" y="0"/>
                  </a:moveTo>
                  <a:lnTo>
                    <a:pt x="5303520" y="0"/>
                  </a:lnTo>
                  <a:lnTo>
                    <a:pt x="5303520" y="640358"/>
                  </a:lnTo>
                  <a:lnTo>
                    <a:pt x="0" y="640358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111399" r="0" b="-111355"/>
              </a:stretch>
            </a:blipFill>
          </p:spPr>
        </p:sp>
        <p:sp>
          <p:nvSpPr>
            <p:cNvPr name="TextBox 49" id="49"/>
            <p:cNvSpPr txBox="true"/>
            <p:nvPr/>
          </p:nvSpPr>
          <p:spPr>
            <a:xfrm>
              <a:off x="0" y="-38100"/>
              <a:ext cx="5303520" cy="67845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879"/>
                </a:lnSpc>
              </a:pPr>
              <a:r>
                <a:rPr lang="en-US" sz="2400">
                  <a:solidFill>
                    <a:srgbClr val="64748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Blocco / stasi</a:t>
              </a:r>
            </a:p>
          </p:txBody>
        </p:sp>
      </p:grpSp>
      <p:grpSp>
        <p:nvGrpSpPr>
          <p:cNvPr name="Group 50" id="50"/>
          <p:cNvGrpSpPr/>
          <p:nvPr/>
        </p:nvGrpSpPr>
        <p:grpSpPr>
          <a:xfrm rot="0">
            <a:off x="5431155" y="6366510"/>
            <a:ext cx="3173730" cy="499110"/>
            <a:chOff x="0" y="0"/>
            <a:chExt cx="4231640" cy="665480"/>
          </a:xfrm>
        </p:grpSpPr>
        <p:sp>
          <p:nvSpPr>
            <p:cNvPr name="Freeform 51" id="51"/>
            <p:cNvSpPr/>
            <p:nvPr/>
          </p:nvSpPr>
          <p:spPr>
            <a:xfrm flipH="false" flipV="false" rot="0">
              <a:off x="12700" y="12700"/>
              <a:ext cx="4206240" cy="640080"/>
            </a:xfrm>
            <a:custGeom>
              <a:avLst/>
              <a:gdLst/>
              <a:ahLst/>
              <a:cxnLst/>
              <a:rect r="r" b="b" t="t" l="l"/>
              <a:pathLst>
                <a:path h="640080" w="4206240">
                  <a:moveTo>
                    <a:pt x="0" y="146304"/>
                  </a:moveTo>
                  <a:cubicBezTo>
                    <a:pt x="0" y="65532"/>
                    <a:pt x="67691" y="0"/>
                    <a:pt x="151257" y="0"/>
                  </a:cubicBezTo>
                  <a:lnTo>
                    <a:pt x="4054983" y="0"/>
                  </a:lnTo>
                  <a:cubicBezTo>
                    <a:pt x="4138549" y="0"/>
                    <a:pt x="4206240" y="65532"/>
                    <a:pt x="4206240" y="146304"/>
                  </a:cubicBezTo>
                  <a:lnTo>
                    <a:pt x="4206240" y="493776"/>
                  </a:lnTo>
                  <a:cubicBezTo>
                    <a:pt x="4206240" y="574548"/>
                    <a:pt x="4138549" y="640080"/>
                    <a:pt x="4054983" y="640080"/>
                  </a:cubicBezTo>
                  <a:lnTo>
                    <a:pt x="151257" y="640080"/>
                  </a:lnTo>
                  <a:cubicBezTo>
                    <a:pt x="67691" y="640080"/>
                    <a:pt x="0" y="574548"/>
                    <a:pt x="0" y="493776"/>
                  </a:cubicBezTo>
                  <a:close/>
                </a:path>
              </a:pathLst>
            </a:custGeom>
            <a:solidFill>
              <a:srgbClr val="E2E8F0"/>
            </a:solidFill>
          </p:spPr>
        </p:sp>
        <p:sp>
          <p:nvSpPr>
            <p:cNvPr name="Freeform 52" id="52"/>
            <p:cNvSpPr/>
            <p:nvPr/>
          </p:nvSpPr>
          <p:spPr>
            <a:xfrm flipH="false" flipV="false" rot="0">
              <a:off x="0" y="0"/>
              <a:ext cx="4231640" cy="665480"/>
            </a:xfrm>
            <a:custGeom>
              <a:avLst/>
              <a:gdLst/>
              <a:ahLst/>
              <a:cxnLst/>
              <a:rect r="r" b="b" t="t" l="l"/>
              <a:pathLst>
                <a:path h="665480" w="4231640">
                  <a:moveTo>
                    <a:pt x="0" y="159004"/>
                  </a:moveTo>
                  <a:cubicBezTo>
                    <a:pt x="0" y="70739"/>
                    <a:pt x="73787" y="0"/>
                    <a:pt x="163957" y="0"/>
                  </a:cubicBezTo>
                  <a:lnTo>
                    <a:pt x="4067683" y="0"/>
                  </a:lnTo>
                  <a:lnTo>
                    <a:pt x="4067683" y="12700"/>
                  </a:lnTo>
                  <a:lnTo>
                    <a:pt x="4067683" y="0"/>
                  </a:lnTo>
                  <a:cubicBezTo>
                    <a:pt x="4157853" y="0"/>
                    <a:pt x="4231640" y="70739"/>
                    <a:pt x="4231640" y="159004"/>
                  </a:cubicBezTo>
                  <a:lnTo>
                    <a:pt x="4218940" y="159004"/>
                  </a:lnTo>
                  <a:lnTo>
                    <a:pt x="4231640" y="159004"/>
                  </a:lnTo>
                  <a:lnTo>
                    <a:pt x="4231640" y="506476"/>
                  </a:lnTo>
                  <a:lnTo>
                    <a:pt x="4218940" y="506476"/>
                  </a:lnTo>
                  <a:lnTo>
                    <a:pt x="4231640" y="506476"/>
                  </a:lnTo>
                  <a:cubicBezTo>
                    <a:pt x="4231640" y="594741"/>
                    <a:pt x="4157853" y="665480"/>
                    <a:pt x="4067683" y="665480"/>
                  </a:cubicBezTo>
                  <a:lnTo>
                    <a:pt x="4067683" y="652780"/>
                  </a:lnTo>
                  <a:lnTo>
                    <a:pt x="4067683" y="665480"/>
                  </a:lnTo>
                  <a:lnTo>
                    <a:pt x="163957" y="665480"/>
                  </a:lnTo>
                  <a:lnTo>
                    <a:pt x="163957" y="652780"/>
                  </a:lnTo>
                  <a:lnTo>
                    <a:pt x="163957" y="665480"/>
                  </a:lnTo>
                  <a:cubicBezTo>
                    <a:pt x="73787" y="665480"/>
                    <a:pt x="0" y="594741"/>
                    <a:pt x="0" y="506476"/>
                  </a:cubicBezTo>
                  <a:lnTo>
                    <a:pt x="0" y="159004"/>
                  </a:lnTo>
                  <a:lnTo>
                    <a:pt x="12700" y="159004"/>
                  </a:lnTo>
                  <a:lnTo>
                    <a:pt x="0" y="159004"/>
                  </a:lnTo>
                  <a:moveTo>
                    <a:pt x="25400" y="159004"/>
                  </a:moveTo>
                  <a:lnTo>
                    <a:pt x="25400" y="506476"/>
                  </a:lnTo>
                  <a:lnTo>
                    <a:pt x="12700" y="506476"/>
                  </a:lnTo>
                  <a:lnTo>
                    <a:pt x="25400" y="506476"/>
                  </a:lnTo>
                  <a:cubicBezTo>
                    <a:pt x="25400" y="579882"/>
                    <a:pt x="86995" y="640080"/>
                    <a:pt x="163957" y="640080"/>
                  </a:cubicBezTo>
                  <a:lnTo>
                    <a:pt x="4067683" y="640080"/>
                  </a:lnTo>
                  <a:cubicBezTo>
                    <a:pt x="4144518" y="640080"/>
                    <a:pt x="4206240" y="579882"/>
                    <a:pt x="4206240" y="506476"/>
                  </a:cubicBezTo>
                  <a:lnTo>
                    <a:pt x="4206240" y="159004"/>
                  </a:lnTo>
                  <a:cubicBezTo>
                    <a:pt x="4206240" y="85598"/>
                    <a:pt x="4144645" y="25400"/>
                    <a:pt x="4067683" y="25400"/>
                  </a:cubicBezTo>
                  <a:lnTo>
                    <a:pt x="163957" y="25400"/>
                  </a:lnTo>
                  <a:lnTo>
                    <a:pt x="163957" y="12700"/>
                  </a:lnTo>
                  <a:lnTo>
                    <a:pt x="163957" y="25400"/>
                  </a:lnTo>
                  <a:cubicBezTo>
                    <a:pt x="86995" y="25400"/>
                    <a:pt x="25400" y="85598"/>
                    <a:pt x="25400" y="159004"/>
                  </a:cubicBezTo>
                  <a:close/>
                </a:path>
              </a:pathLst>
            </a:custGeom>
            <a:solidFill>
              <a:srgbClr val="D9E2EC"/>
            </a:solidFill>
          </p:spPr>
        </p:sp>
      </p:grpSp>
      <p:grpSp>
        <p:nvGrpSpPr>
          <p:cNvPr name="Group 53" id="53"/>
          <p:cNvGrpSpPr/>
          <p:nvPr/>
        </p:nvGrpSpPr>
        <p:grpSpPr>
          <a:xfrm rot="0">
            <a:off x="5468112" y="6417183"/>
            <a:ext cx="1084936" cy="397764"/>
            <a:chOff x="0" y="0"/>
            <a:chExt cx="1446581" cy="530352"/>
          </a:xfrm>
        </p:grpSpPr>
        <p:sp>
          <p:nvSpPr>
            <p:cNvPr name="Freeform 54" id="54"/>
            <p:cNvSpPr/>
            <p:nvPr/>
          </p:nvSpPr>
          <p:spPr>
            <a:xfrm flipH="false" flipV="false" rot="0">
              <a:off x="0" y="0"/>
              <a:ext cx="1446530" cy="530352"/>
            </a:xfrm>
            <a:custGeom>
              <a:avLst/>
              <a:gdLst/>
              <a:ahLst/>
              <a:cxnLst/>
              <a:rect r="r" b="b" t="t" l="l"/>
              <a:pathLst>
                <a:path h="530352" w="1446530">
                  <a:moveTo>
                    <a:pt x="0" y="109728"/>
                  </a:moveTo>
                  <a:cubicBezTo>
                    <a:pt x="0" y="49149"/>
                    <a:pt x="49149" y="0"/>
                    <a:pt x="109728" y="0"/>
                  </a:cubicBezTo>
                  <a:lnTo>
                    <a:pt x="1336802" y="0"/>
                  </a:lnTo>
                  <a:cubicBezTo>
                    <a:pt x="1397381" y="0"/>
                    <a:pt x="1446530" y="49149"/>
                    <a:pt x="1446530" y="109728"/>
                  </a:cubicBezTo>
                  <a:lnTo>
                    <a:pt x="1446530" y="420624"/>
                  </a:lnTo>
                  <a:cubicBezTo>
                    <a:pt x="1446530" y="481203"/>
                    <a:pt x="1397381" y="530352"/>
                    <a:pt x="1336802" y="530352"/>
                  </a:cubicBezTo>
                  <a:lnTo>
                    <a:pt x="109728" y="530352"/>
                  </a:lnTo>
                  <a:cubicBezTo>
                    <a:pt x="49149" y="530352"/>
                    <a:pt x="0" y="481203"/>
                    <a:pt x="0" y="420624"/>
                  </a:cubicBezTo>
                  <a:close/>
                </a:path>
              </a:pathLst>
            </a:custGeom>
            <a:solidFill>
              <a:srgbClr val="22C55E">
                <a:alpha val="24706"/>
              </a:srgbClr>
            </a:solidFill>
          </p:spPr>
        </p:sp>
      </p:grpSp>
      <p:grpSp>
        <p:nvGrpSpPr>
          <p:cNvPr name="Group 55" id="55"/>
          <p:cNvGrpSpPr/>
          <p:nvPr/>
        </p:nvGrpSpPr>
        <p:grpSpPr>
          <a:xfrm rot="0">
            <a:off x="6760512" y="6297930"/>
            <a:ext cx="320802" cy="636270"/>
            <a:chOff x="0" y="0"/>
            <a:chExt cx="427736" cy="848360"/>
          </a:xfrm>
        </p:grpSpPr>
        <p:sp>
          <p:nvSpPr>
            <p:cNvPr name="Freeform 56" id="56"/>
            <p:cNvSpPr/>
            <p:nvPr/>
          </p:nvSpPr>
          <p:spPr>
            <a:xfrm flipH="false" flipV="false" rot="0">
              <a:off x="12700" y="12700"/>
              <a:ext cx="402336" cy="822960"/>
            </a:xfrm>
            <a:custGeom>
              <a:avLst/>
              <a:gdLst/>
              <a:ahLst/>
              <a:cxnLst/>
              <a:rect r="r" b="b" t="t" l="l"/>
              <a:pathLst>
                <a:path h="822960" w="402336">
                  <a:moveTo>
                    <a:pt x="0" y="0"/>
                  </a:moveTo>
                  <a:lnTo>
                    <a:pt x="402336" y="0"/>
                  </a:lnTo>
                  <a:lnTo>
                    <a:pt x="402336" y="822960"/>
                  </a:lnTo>
                  <a:lnTo>
                    <a:pt x="0" y="822960"/>
                  </a:lnTo>
                  <a:close/>
                </a:path>
              </a:pathLst>
            </a:custGeom>
            <a:solidFill>
              <a:srgbClr val="E11D48"/>
            </a:solidFill>
          </p:spPr>
        </p:sp>
        <p:sp>
          <p:nvSpPr>
            <p:cNvPr name="Freeform 57" id="57"/>
            <p:cNvSpPr/>
            <p:nvPr/>
          </p:nvSpPr>
          <p:spPr>
            <a:xfrm flipH="false" flipV="false" rot="0">
              <a:off x="0" y="0"/>
              <a:ext cx="427736" cy="848360"/>
            </a:xfrm>
            <a:custGeom>
              <a:avLst/>
              <a:gdLst/>
              <a:ahLst/>
              <a:cxnLst/>
              <a:rect r="r" b="b" t="t" l="l"/>
              <a:pathLst>
                <a:path h="848360" w="427736">
                  <a:moveTo>
                    <a:pt x="12700" y="0"/>
                  </a:moveTo>
                  <a:lnTo>
                    <a:pt x="415036" y="0"/>
                  </a:lnTo>
                  <a:cubicBezTo>
                    <a:pt x="422021" y="0"/>
                    <a:pt x="427736" y="5715"/>
                    <a:pt x="427736" y="12700"/>
                  </a:cubicBezTo>
                  <a:lnTo>
                    <a:pt x="427736" y="835660"/>
                  </a:lnTo>
                  <a:cubicBezTo>
                    <a:pt x="427736" y="842645"/>
                    <a:pt x="422021" y="848360"/>
                    <a:pt x="415036" y="848360"/>
                  </a:cubicBezTo>
                  <a:lnTo>
                    <a:pt x="12700" y="848360"/>
                  </a:lnTo>
                  <a:cubicBezTo>
                    <a:pt x="5715" y="848360"/>
                    <a:pt x="0" y="842645"/>
                    <a:pt x="0" y="83566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835660"/>
                  </a:lnTo>
                  <a:lnTo>
                    <a:pt x="12700" y="835660"/>
                  </a:lnTo>
                  <a:lnTo>
                    <a:pt x="12700" y="822960"/>
                  </a:lnTo>
                  <a:lnTo>
                    <a:pt x="415036" y="822960"/>
                  </a:lnTo>
                  <a:lnTo>
                    <a:pt x="415036" y="835660"/>
                  </a:lnTo>
                  <a:lnTo>
                    <a:pt x="402336" y="835660"/>
                  </a:lnTo>
                  <a:lnTo>
                    <a:pt x="402336" y="12700"/>
                  </a:lnTo>
                  <a:lnTo>
                    <a:pt x="415036" y="12700"/>
                  </a:lnTo>
                  <a:lnTo>
                    <a:pt x="415036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E11D48"/>
            </a:solidFill>
          </p:spPr>
        </p:sp>
      </p:grpSp>
      <p:sp>
        <p:nvSpPr>
          <p:cNvPr name="TextBox 58" id="58"/>
          <p:cNvSpPr txBox="true"/>
          <p:nvPr/>
        </p:nvSpPr>
        <p:spPr>
          <a:xfrm rot="0">
            <a:off x="5303520" y="7092315"/>
            <a:ext cx="3429000" cy="1485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400">
                <a:solidFill>
                  <a:srgbClr val="1F2937"/>
                </a:solidFill>
                <a:latin typeface="Calibri (MS)"/>
                <a:ea typeface="Calibri (MS)"/>
                <a:cs typeface="Calibri (MS)"/>
                <a:sym typeface="Calibri (MS)"/>
              </a:rPr>
              <a:t>Fattori patogeni (traumi, freddo, umidità) creano una barriera. Il dolore è il segnale dell'interruzione.</a:t>
            </a:r>
          </a:p>
        </p:txBody>
      </p:sp>
      <p:grpSp>
        <p:nvGrpSpPr>
          <p:cNvPr name="Group 59" id="59"/>
          <p:cNvGrpSpPr/>
          <p:nvPr/>
        </p:nvGrpSpPr>
        <p:grpSpPr>
          <a:xfrm rot="0">
            <a:off x="9271635" y="3829050"/>
            <a:ext cx="3996690" cy="5111115"/>
            <a:chOff x="0" y="0"/>
            <a:chExt cx="5328920" cy="6814820"/>
          </a:xfrm>
        </p:grpSpPr>
        <p:sp>
          <p:nvSpPr>
            <p:cNvPr name="Freeform 60" id="60"/>
            <p:cNvSpPr/>
            <p:nvPr/>
          </p:nvSpPr>
          <p:spPr>
            <a:xfrm flipH="false" flipV="false" rot="0">
              <a:off x="12700" y="13863"/>
              <a:ext cx="5303520" cy="6787095"/>
            </a:xfrm>
            <a:custGeom>
              <a:avLst/>
              <a:gdLst/>
              <a:ahLst/>
              <a:cxnLst/>
              <a:rect r="r" b="b" t="t" l="l"/>
              <a:pathLst>
                <a:path h="6787095" w="5303520">
                  <a:moveTo>
                    <a:pt x="0" y="0"/>
                  </a:moveTo>
                  <a:lnTo>
                    <a:pt x="5303520" y="0"/>
                  </a:lnTo>
                  <a:lnTo>
                    <a:pt x="5303520" y="6787095"/>
                  </a:lnTo>
                  <a:lnTo>
                    <a:pt x="0" y="678709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61" id="61"/>
            <p:cNvSpPr/>
            <p:nvPr/>
          </p:nvSpPr>
          <p:spPr>
            <a:xfrm flipH="false" flipV="false" rot="0">
              <a:off x="0" y="0"/>
              <a:ext cx="5328920" cy="6814820"/>
            </a:xfrm>
            <a:custGeom>
              <a:avLst/>
              <a:gdLst/>
              <a:ahLst/>
              <a:cxnLst/>
              <a:rect r="r" b="b" t="t" l="l"/>
              <a:pathLst>
                <a:path h="6814820" w="5328920">
                  <a:moveTo>
                    <a:pt x="12700" y="0"/>
                  </a:moveTo>
                  <a:lnTo>
                    <a:pt x="5316220" y="0"/>
                  </a:lnTo>
                  <a:cubicBezTo>
                    <a:pt x="5323205" y="0"/>
                    <a:pt x="5328920" y="6238"/>
                    <a:pt x="5328920" y="13863"/>
                  </a:cubicBezTo>
                  <a:lnTo>
                    <a:pt x="5328920" y="6800958"/>
                  </a:lnTo>
                  <a:cubicBezTo>
                    <a:pt x="5328920" y="6808582"/>
                    <a:pt x="5323205" y="6814820"/>
                    <a:pt x="5316220" y="6814820"/>
                  </a:cubicBezTo>
                  <a:lnTo>
                    <a:pt x="12700" y="6814820"/>
                  </a:lnTo>
                  <a:cubicBezTo>
                    <a:pt x="5715" y="6814820"/>
                    <a:pt x="0" y="6808582"/>
                    <a:pt x="0" y="6800958"/>
                  </a:cubicBezTo>
                  <a:lnTo>
                    <a:pt x="0" y="13863"/>
                  </a:lnTo>
                  <a:cubicBezTo>
                    <a:pt x="0" y="6238"/>
                    <a:pt x="5715" y="0"/>
                    <a:pt x="12700" y="0"/>
                  </a:cubicBezTo>
                  <a:moveTo>
                    <a:pt x="12700" y="27725"/>
                  </a:moveTo>
                  <a:lnTo>
                    <a:pt x="12700" y="13863"/>
                  </a:lnTo>
                  <a:lnTo>
                    <a:pt x="25400" y="13863"/>
                  </a:lnTo>
                  <a:lnTo>
                    <a:pt x="25400" y="6800958"/>
                  </a:lnTo>
                  <a:lnTo>
                    <a:pt x="12700" y="6800958"/>
                  </a:lnTo>
                  <a:lnTo>
                    <a:pt x="12700" y="6787095"/>
                  </a:lnTo>
                  <a:lnTo>
                    <a:pt x="5316220" y="6787095"/>
                  </a:lnTo>
                  <a:lnTo>
                    <a:pt x="5316220" y="6800958"/>
                  </a:lnTo>
                  <a:lnTo>
                    <a:pt x="5303520" y="6800958"/>
                  </a:lnTo>
                  <a:lnTo>
                    <a:pt x="5303520" y="13863"/>
                  </a:lnTo>
                  <a:lnTo>
                    <a:pt x="5316220" y="13863"/>
                  </a:lnTo>
                  <a:lnTo>
                    <a:pt x="5316220" y="27725"/>
                  </a:lnTo>
                  <a:lnTo>
                    <a:pt x="12700" y="27725"/>
                  </a:lnTo>
                  <a:close/>
                </a:path>
              </a:pathLst>
            </a:custGeom>
            <a:solidFill>
              <a:srgbClr val="D9E2EC"/>
            </a:solidFill>
          </p:spPr>
        </p:sp>
      </p:grpSp>
      <p:grpSp>
        <p:nvGrpSpPr>
          <p:cNvPr name="Group 62" id="62"/>
          <p:cNvGrpSpPr/>
          <p:nvPr/>
        </p:nvGrpSpPr>
        <p:grpSpPr>
          <a:xfrm rot="0">
            <a:off x="9271635" y="3829050"/>
            <a:ext cx="3996690" cy="1116330"/>
            <a:chOff x="0" y="0"/>
            <a:chExt cx="5328920" cy="1488440"/>
          </a:xfrm>
        </p:grpSpPr>
        <p:sp>
          <p:nvSpPr>
            <p:cNvPr name="Freeform 63" id="63"/>
            <p:cNvSpPr/>
            <p:nvPr/>
          </p:nvSpPr>
          <p:spPr>
            <a:xfrm flipH="false" flipV="false" rot="0">
              <a:off x="12700" y="12700"/>
              <a:ext cx="5303520" cy="1463040"/>
            </a:xfrm>
            <a:custGeom>
              <a:avLst/>
              <a:gdLst/>
              <a:ahLst/>
              <a:cxnLst/>
              <a:rect r="r" b="b" t="t" l="l"/>
              <a:pathLst>
                <a:path h="1463040" w="5303520">
                  <a:moveTo>
                    <a:pt x="0" y="0"/>
                  </a:moveTo>
                  <a:lnTo>
                    <a:pt x="5303520" y="0"/>
                  </a:lnTo>
                  <a:lnTo>
                    <a:pt x="5303520" y="1463040"/>
                  </a:lnTo>
                  <a:lnTo>
                    <a:pt x="0" y="1463040"/>
                  </a:lnTo>
                  <a:close/>
                </a:path>
              </a:pathLst>
            </a:custGeom>
            <a:solidFill>
              <a:srgbClr val="0EA5B7"/>
            </a:solidFill>
          </p:spPr>
        </p:sp>
        <p:sp>
          <p:nvSpPr>
            <p:cNvPr name="Freeform 64" id="64"/>
            <p:cNvSpPr/>
            <p:nvPr/>
          </p:nvSpPr>
          <p:spPr>
            <a:xfrm flipH="false" flipV="false" rot="0">
              <a:off x="0" y="0"/>
              <a:ext cx="5328920" cy="1488440"/>
            </a:xfrm>
            <a:custGeom>
              <a:avLst/>
              <a:gdLst/>
              <a:ahLst/>
              <a:cxnLst/>
              <a:rect r="r" b="b" t="t" l="l"/>
              <a:pathLst>
                <a:path h="1488440" w="5328920">
                  <a:moveTo>
                    <a:pt x="12700" y="0"/>
                  </a:moveTo>
                  <a:lnTo>
                    <a:pt x="5316220" y="0"/>
                  </a:lnTo>
                  <a:cubicBezTo>
                    <a:pt x="5323205" y="0"/>
                    <a:pt x="5328920" y="5715"/>
                    <a:pt x="5328920" y="12700"/>
                  </a:cubicBezTo>
                  <a:lnTo>
                    <a:pt x="5328920" y="1475740"/>
                  </a:lnTo>
                  <a:cubicBezTo>
                    <a:pt x="5328920" y="1482725"/>
                    <a:pt x="5323205" y="1488440"/>
                    <a:pt x="5316220" y="1488440"/>
                  </a:cubicBezTo>
                  <a:lnTo>
                    <a:pt x="12700" y="1488440"/>
                  </a:lnTo>
                  <a:cubicBezTo>
                    <a:pt x="5715" y="1488440"/>
                    <a:pt x="0" y="1482725"/>
                    <a:pt x="0" y="147574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475740"/>
                  </a:lnTo>
                  <a:lnTo>
                    <a:pt x="12700" y="1475740"/>
                  </a:lnTo>
                  <a:lnTo>
                    <a:pt x="12700" y="1463040"/>
                  </a:lnTo>
                  <a:lnTo>
                    <a:pt x="5316220" y="1463040"/>
                  </a:lnTo>
                  <a:lnTo>
                    <a:pt x="5316220" y="1475740"/>
                  </a:lnTo>
                  <a:lnTo>
                    <a:pt x="5303520" y="1475740"/>
                  </a:lnTo>
                  <a:lnTo>
                    <a:pt x="5303520" y="12700"/>
                  </a:lnTo>
                  <a:lnTo>
                    <a:pt x="5316220" y="12700"/>
                  </a:lnTo>
                  <a:lnTo>
                    <a:pt x="531622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0EA5B7"/>
            </a:solidFill>
          </p:spPr>
        </p:sp>
      </p:grpSp>
      <p:grpSp>
        <p:nvGrpSpPr>
          <p:cNvPr name="Group 65" id="65"/>
          <p:cNvGrpSpPr/>
          <p:nvPr/>
        </p:nvGrpSpPr>
        <p:grpSpPr>
          <a:xfrm rot="0">
            <a:off x="10770870" y="3929253"/>
            <a:ext cx="998220" cy="998220"/>
            <a:chOff x="0" y="0"/>
            <a:chExt cx="1330960" cy="1330960"/>
          </a:xfrm>
        </p:grpSpPr>
        <p:sp>
          <p:nvSpPr>
            <p:cNvPr name="Freeform 66" id="66"/>
            <p:cNvSpPr/>
            <p:nvPr/>
          </p:nvSpPr>
          <p:spPr>
            <a:xfrm flipH="false" flipV="false" rot="0">
              <a:off x="25400" y="25400"/>
              <a:ext cx="1280160" cy="1280160"/>
            </a:xfrm>
            <a:custGeom>
              <a:avLst/>
              <a:gdLst/>
              <a:ahLst/>
              <a:cxnLst/>
              <a:rect r="r" b="b" t="t" l="l"/>
              <a:pathLst>
                <a:path h="1280160" w="1280160">
                  <a:moveTo>
                    <a:pt x="0" y="640080"/>
                  </a:moveTo>
                  <a:cubicBezTo>
                    <a:pt x="0" y="286512"/>
                    <a:pt x="286512" y="0"/>
                    <a:pt x="640080" y="0"/>
                  </a:cubicBezTo>
                  <a:cubicBezTo>
                    <a:pt x="993648" y="0"/>
                    <a:pt x="1280160" y="286512"/>
                    <a:pt x="1280160" y="640080"/>
                  </a:cubicBezTo>
                  <a:cubicBezTo>
                    <a:pt x="1280160" y="993648"/>
                    <a:pt x="993648" y="1280160"/>
                    <a:pt x="640080" y="1280160"/>
                  </a:cubicBezTo>
                  <a:cubicBezTo>
                    <a:pt x="286512" y="1280160"/>
                    <a:pt x="0" y="993648"/>
                    <a:pt x="0" y="64008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67" id="67"/>
            <p:cNvSpPr/>
            <p:nvPr/>
          </p:nvSpPr>
          <p:spPr>
            <a:xfrm flipH="false" flipV="false" rot="0">
              <a:off x="0" y="0"/>
              <a:ext cx="1330960" cy="1330960"/>
            </a:xfrm>
            <a:custGeom>
              <a:avLst/>
              <a:gdLst/>
              <a:ahLst/>
              <a:cxnLst/>
              <a:rect r="r" b="b" t="t" l="l"/>
              <a:pathLst>
                <a:path h="1330960" w="1330960">
                  <a:moveTo>
                    <a:pt x="0" y="665480"/>
                  </a:moveTo>
                  <a:cubicBezTo>
                    <a:pt x="0" y="297942"/>
                    <a:pt x="297942" y="0"/>
                    <a:pt x="665480" y="0"/>
                  </a:cubicBezTo>
                  <a:lnTo>
                    <a:pt x="665480" y="25400"/>
                  </a:lnTo>
                  <a:lnTo>
                    <a:pt x="665480" y="0"/>
                  </a:lnTo>
                  <a:cubicBezTo>
                    <a:pt x="1033018" y="0"/>
                    <a:pt x="1330960" y="297942"/>
                    <a:pt x="1330960" y="665480"/>
                  </a:cubicBezTo>
                  <a:lnTo>
                    <a:pt x="1305560" y="665480"/>
                  </a:lnTo>
                  <a:lnTo>
                    <a:pt x="1330960" y="665480"/>
                  </a:lnTo>
                  <a:cubicBezTo>
                    <a:pt x="1330960" y="1033018"/>
                    <a:pt x="1033018" y="1330960"/>
                    <a:pt x="665480" y="1330960"/>
                  </a:cubicBezTo>
                  <a:lnTo>
                    <a:pt x="665480" y="1305560"/>
                  </a:lnTo>
                  <a:lnTo>
                    <a:pt x="665480" y="1330960"/>
                  </a:lnTo>
                  <a:cubicBezTo>
                    <a:pt x="297942" y="1330960"/>
                    <a:pt x="0" y="1033018"/>
                    <a:pt x="0" y="665480"/>
                  </a:cubicBezTo>
                  <a:lnTo>
                    <a:pt x="25400" y="665480"/>
                  </a:lnTo>
                  <a:lnTo>
                    <a:pt x="50800" y="665480"/>
                  </a:lnTo>
                  <a:lnTo>
                    <a:pt x="25400" y="665480"/>
                  </a:lnTo>
                  <a:lnTo>
                    <a:pt x="0" y="665480"/>
                  </a:lnTo>
                  <a:moveTo>
                    <a:pt x="50800" y="665480"/>
                  </a:moveTo>
                  <a:cubicBezTo>
                    <a:pt x="50800" y="679450"/>
                    <a:pt x="39370" y="690880"/>
                    <a:pt x="25400" y="690880"/>
                  </a:cubicBezTo>
                  <a:cubicBezTo>
                    <a:pt x="11430" y="690880"/>
                    <a:pt x="0" y="679450"/>
                    <a:pt x="0" y="665480"/>
                  </a:cubicBezTo>
                  <a:cubicBezTo>
                    <a:pt x="0" y="651510"/>
                    <a:pt x="11430" y="640080"/>
                    <a:pt x="25400" y="640080"/>
                  </a:cubicBezTo>
                  <a:cubicBezTo>
                    <a:pt x="39370" y="640080"/>
                    <a:pt x="50800" y="651510"/>
                    <a:pt x="50800" y="665480"/>
                  </a:cubicBezTo>
                  <a:cubicBezTo>
                    <a:pt x="50800" y="1004951"/>
                    <a:pt x="326009" y="1280160"/>
                    <a:pt x="665480" y="1280160"/>
                  </a:cubicBezTo>
                  <a:cubicBezTo>
                    <a:pt x="1004951" y="1280160"/>
                    <a:pt x="1280160" y="1004951"/>
                    <a:pt x="1280160" y="665480"/>
                  </a:cubicBezTo>
                  <a:cubicBezTo>
                    <a:pt x="1280160" y="326009"/>
                    <a:pt x="1004951" y="50800"/>
                    <a:pt x="665480" y="50800"/>
                  </a:cubicBezTo>
                  <a:lnTo>
                    <a:pt x="665480" y="25400"/>
                  </a:lnTo>
                  <a:lnTo>
                    <a:pt x="665480" y="50800"/>
                  </a:lnTo>
                  <a:cubicBezTo>
                    <a:pt x="326009" y="50800"/>
                    <a:pt x="50800" y="326009"/>
                    <a:pt x="50800" y="665480"/>
                  </a:cubicBezTo>
                  <a:close/>
                </a:path>
              </a:pathLst>
            </a:custGeom>
            <a:solidFill>
              <a:srgbClr val="0EA5B7"/>
            </a:solidFill>
          </p:spPr>
        </p:sp>
      </p:grpSp>
      <p:grpSp>
        <p:nvGrpSpPr>
          <p:cNvPr name="Group 68" id="68"/>
          <p:cNvGrpSpPr/>
          <p:nvPr/>
        </p:nvGrpSpPr>
        <p:grpSpPr>
          <a:xfrm rot="0">
            <a:off x="10789920" y="3948303"/>
            <a:ext cx="960120" cy="960120"/>
            <a:chOff x="0" y="0"/>
            <a:chExt cx="1280160" cy="1280160"/>
          </a:xfrm>
        </p:grpSpPr>
        <p:sp>
          <p:nvSpPr>
            <p:cNvPr name="Freeform 69" id="69"/>
            <p:cNvSpPr/>
            <p:nvPr/>
          </p:nvSpPr>
          <p:spPr>
            <a:xfrm flipH="false" flipV="false" rot="0">
              <a:off x="0" y="0"/>
              <a:ext cx="1280160" cy="1280160"/>
            </a:xfrm>
            <a:custGeom>
              <a:avLst/>
              <a:gdLst/>
              <a:ahLst/>
              <a:cxnLst/>
              <a:rect r="r" b="b" t="t" l="l"/>
              <a:pathLst>
                <a:path h="1280160" w="1280160">
                  <a:moveTo>
                    <a:pt x="0" y="0"/>
                  </a:moveTo>
                  <a:lnTo>
                    <a:pt x="1280160" y="0"/>
                  </a:lnTo>
                  <a:lnTo>
                    <a:pt x="1280160" y="1280160"/>
                  </a:lnTo>
                  <a:lnTo>
                    <a:pt x="0" y="128016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-78303" t="0" r="-78303" b="0"/>
              </a:stretch>
            </a:blipFill>
          </p:spPr>
        </p:sp>
        <p:sp>
          <p:nvSpPr>
            <p:cNvPr name="TextBox 70" id="70"/>
            <p:cNvSpPr txBox="true"/>
            <p:nvPr/>
          </p:nvSpPr>
          <p:spPr>
            <a:xfrm>
              <a:off x="0" y="-9525"/>
              <a:ext cx="1280160" cy="128968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960"/>
                </a:lnSpc>
              </a:pPr>
              <a:r>
                <a:rPr lang="en-US" sz="3300" b="true">
                  <a:solidFill>
                    <a:srgbClr val="0EA5B7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3</a:t>
              </a:r>
            </a:p>
          </p:txBody>
        </p:sp>
      </p:grpSp>
      <p:sp>
        <p:nvSpPr>
          <p:cNvPr name="TextBox 71" id="71"/>
          <p:cNvSpPr txBox="true"/>
          <p:nvPr/>
        </p:nvSpPr>
        <p:spPr>
          <a:xfrm rot="0">
            <a:off x="9281160" y="5063490"/>
            <a:ext cx="3977640" cy="457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39"/>
              </a:lnSpc>
            </a:pPr>
            <a:r>
              <a:rPr lang="en-US" sz="2949" b="true">
                <a:solidFill>
                  <a:srgbClr val="21295C"/>
                </a:solidFill>
                <a:latin typeface="Cambria Bold"/>
                <a:ea typeface="Cambria Bold"/>
                <a:cs typeface="Cambria Bold"/>
                <a:sym typeface="Cambria Bold"/>
              </a:rPr>
              <a:t>Intervento</a:t>
            </a:r>
          </a:p>
        </p:txBody>
      </p:sp>
      <p:grpSp>
        <p:nvGrpSpPr>
          <p:cNvPr name="Group 72" id="72"/>
          <p:cNvGrpSpPr/>
          <p:nvPr/>
        </p:nvGrpSpPr>
        <p:grpSpPr>
          <a:xfrm rot="0">
            <a:off x="9281160" y="5690235"/>
            <a:ext cx="3977640" cy="480268"/>
            <a:chOff x="0" y="0"/>
            <a:chExt cx="5303520" cy="640358"/>
          </a:xfrm>
        </p:grpSpPr>
        <p:sp>
          <p:nvSpPr>
            <p:cNvPr name="Freeform 73" id="73"/>
            <p:cNvSpPr/>
            <p:nvPr/>
          </p:nvSpPr>
          <p:spPr>
            <a:xfrm flipH="false" flipV="false" rot="0">
              <a:off x="0" y="0"/>
              <a:ext cx="5303520" cy="640358"/>
            </a:xfrm>
            <a:custGeom>
              <a:avLst/>
              <a:gdLst/>
              <a:ahLst/>
              <a:cxnLst/>
              <a:rect r="r" b="b" t="t" l="l"/>
              <a:pathLst>
                <a:path h="640358" w="5303520">
                  <a:moveTo>
                    <a:pt x="0" y="0"/>
                  </a:moveTo>
                  <a:lnTo>
                    <a:pt x="5303520" y="0"/>
                  </a:lnTo>
                  <a:lnTo>
                    <a:pt x="5303520" y="640358"/>
                  </a:lnTo>
                  <a:lnTo>
                    <a:pt x="0" y="640358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111399" r="0" b="-111355"/>
              </a:stretch>
            </a:blipFill>
          </p:spPr>
        </p:sp>
        <p:sp>
          <p:nvSpPr>
            <p:cNvPr name="TextBox 74" id="74"/>
            <p:cNvSpPr txBox="true"/>
            <p:nvPr/>
          </p:nvSpPr>
          <p:spPr>
            <a:xfrm>
              <a:off x="0" y="-38100"/>
              <a:ext cx="5303520" cy="67845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879"/>
                </a:lnSpc>
              </a:pPr>
              <a:r>
                <a:rPr lang="en-US" sz="2400">
                  <a:solidFill>
                    <a:srgbClr val="64748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Agopuntura / Tui-Na</a:t>
              </a:r>
            </a:p>
          </p:txBody>
        </p:sp>
      </p:grpSp>
      <p:grpSp>
        <p:nvGrpSpPr>
          <p:cNvPr name="Group 75" id="75"/>
          <p:cNvGrpSpPr/>
          <p:nvPr/>
        </p:nvGrpSpPr>
        <p:grpSpPr>
          <a:xfrm rot="0">
            <a:off x="9683115" y="6366510"/>
            <a:ext cx="3173730" cy="499110"/>
            <a:chOff x="0" y="0"/>
            <a:chExt cx="4231640" cy="665480"/>
          </a:xfrm>
        </p:grpSpPr>
        <p:sp>
          <p:nvSpPr>
            <p:cNvPr name="Freeform 76" id="76"/>
            <p:cNvSpPr/>
            <p:nvPr/>
          </p:nvSpPr>
          <p:spPr>
            <a:xfrm flipH="false" flipV="false" rot="0">
              <a:off x="12700" y="12700"/>
              <a:ext cx="4206240" cy="640080"/>
            </a:xfrm>
            <a:custGeom>
              <a:avLst/>
              <a:gdLst/>
              <a:ahLst/>
              <a:cxnLst/>
              <a:rect r="r" b="b" t="t" l="l"/>
              <a:pathLst>
                <a:path h="640080" w="4206240">
                  <a:moveTo>
                    <a:pt x="0" y="146304"/>
                  </a:moveTo>
                  <a:cubicBezTo>
                    <a:pt x="0" y="65532"/>
                    <a:pt x="67691" y="0"/>
                    <a:pt x="151257" y="0"/>
                  </a:cubicBezTo>
                  <a:lnTo>
                    <a:pt x="4054983" y="0"/>
                  </a:lnTo>
                  <a:cubicBezTo>
                    <a:pt x="4138549" y="0"/>
                    <a:pt x="4206240" y="65532"/>
                    <a:pt x="4206240" y="146304"/>
                  </a:cubicBezTo>
                  <a:lnTo>
                    <a:pt x="4206240" y="493776"/>
                  </a:lnTo>
                  <a:cubicBezTo>
                    <a:pt x="4206240" y="574548"/>
                    <a:pt x="4138549" y="640080"/>
                    <a:pt x="4054983" y="640080"/>
                  </a:cubicBezTo>
                  <a:lnTo>
                    <a:pt x="151257" y="640080"/>
                  </a:lnTo>
                  <a:cubicBezTo>
                    <a:pt x="67691" y="640080"/>
                    <a:pt x="0" y="574548"/>
                    <a:pt x="0" y="493776"/>
                  </a:cubicBezTo>
                  <a:close/>
                </a:path>
              </a:pathLst>
            </a:custGeom>
            <a:solidFill>
              <a:srgbClr val="E2E8F0"/>
            </a:solidFill>
          </p:spPr>
        </p:sp>
        <p:sp>
          <p:nvSpPr>
            <p:cNvPr name="Freeform 77" id="77"/>
            <p:cNvSpPr/>
            <p:nvPr/>
          </p:nvSpPr>
          <p:spPr>
            <a:xfrm flipH="false" flipV="false" rot="0">
              <a:off x="0" y="0"/>
              <a:ext cx="4231640" cy="665480"/>
            </a:xfrm>
            <a:custGeom>
              <a:avLst/>
              <a:gdLst/>
              <a:ahLst/>
              <a:cxnLst/>
              <a:rect r="r" b="b" t="t" l="l"/>
              <a:pathLst>
                <a:path h="665480" w="4231640">
                  <a:moveTo>
                    <a:pt x="0" y="159004"/>
                  </a:moveTo>
                  <a:cubicBezTo>
                    <a:pt x="0" y="70739"/>
                    <a:pt x="73787" y="0"/>
                    <a:pt x="163957" y="0"/>
                  </a:cubicBezTo>
                  <a:lnTo>
                    <a:pt x="4067683" y="0"/>
                  </a:lnTo>
                  <a:lnTo>
                    <a:pt x="4067683" y="12700"/>
                  </a:lnTo>
                  <a:lnTo>
                    <a:pt x="4067683" y="0"/>
                  </a:lnTo>
                  <a:cubicBezTo>
                    <a:pt x="4157853" y="0"/>
                    <a:pt x="4231640" y="70739"/>
                    <a:pt x="4231640" y="159004"/>
                  </a:cubicBezTo>
                  <a:lnTo>
                    <a:pt x="4218940" y="159004"/>
                  </a:lnTo>
                  <a:lnTo>
                    <a:pt x="4231640" y="159004"/>
                  </a:lnTo>
                  <a:lnTo>
                    <a:pt x="4231640" y="506476"/>
                  </a:lnTo>
                  <a:lnTo>
                    <a:pt x="4218940" y="506476"/>
                  </a:lnTo>
                  <a:lnTo>
                    <a:pt x="4231640" y="506476"/>
                  </a:lnTo>
                  <a:cubicBezTo>
                    <a:pt x="4231640" y="594741"/>
                    <a:pt x="4157853" y="665480"/>
                    <a:pt x="4067683" y="665480"/>
                  </a:cubicBezTo>
                  <a:lnTo>
                    <a:pt x="4067683" y="652780"/>
                  </a:lnTo>
                  <a:lnTo>
                    <a:pt x="4067683" y="665480"/>
                  </a:lnTo>
                  <a:lnTo>
                    <a:pt x="163957" y="665480"/>
                  </a:lnTo>
                  <a:lnTo>
                    <a:pt x="163957" y="652780"/>
                  </a:lnTo>
                  <a:lnTo>
                    <a:pt x="163957" y="665480"/>
                  </a:lnTo>
                  <a:cubicBezTo>
                    <a:pt x="73787" y="665480"/>
                    <a:pt x="0" y="594741"/>
                    <a:pt x="0" y="506476"/>
                  </a:cubicBezTo>
                  <a:lnTo>
                    <a:pt x="0" y="159004"/>
                  </a:lnTo>
                  <a:lnTo>
                    <a:pt x="12700" y="159004"/>
                  </a:lnTo>
                  <a:lnTo>
                    <a:pt x="0" y="159004"/>
                  </a:lnTo>
                  <a:moveTo>
                    <a:pt x="25400" y="159004"/>
                  </a:moveTo>
                  <a:lnTo>
                    <a:pt x="25400" y="506476"/>
                  </a:lnTo>
                  <a:lnTo>
                    <a:pt x="12700" y="506476"/>
                  </a:lnTo>
                  <a:lnTo>
                    <a:pt x="25400" y="506476"/>
                  </a:lnTo>
                  <a:cubicBezTo>
                    <a:pt x="25400" y="579882"/>
                    <a:pt x="86995" y="640080"/>
                    <a:pt x="163957" y="640080"/>
                  </a:cubicBezTo>
                  <a:lnTo>
                    <a:pt x="4067683" y="640080"/>
                  </a:lnTo>
                  <a:cubicBezTo>
                    <a:pt x="4144518" y="640080"/>
                    <a:pt x="4206240" y="579882"/>
                    <a:pt x="4206240" y="506476"/>
                  </a:cubicBezTo>
                  <a:lnTo>
                    <a:pt x="4206240" y="159004"/>
                  </a:lnTo>
                  <a:cubicBezTo>
                    <a:pt x="4206240" y="85598"/>
                    <a:pt x="4144645" y="25400"/>
                    <a:pt x="4067683" y="25400"/>
                  </a:cubicBezTo>
                  <a:lnTo>
                    <a:pt x="163957" y="25400"/>
                  </a:lnTo>
                  <a:lnTo>
                    <a:pt x="163957" y="12700"/>
                  </a:lnTo>
                  <a:lnTo>
                    <a:pt x="163957" y="25400"/>
                  </a:lnTo>
                  <a:cubicBezTo>
                    <a:pt x="86995" y="25400"/>
                    <a:pt x="25400" y="85598"/>
                    <a:pt x="25400" y="159004"/>
                  </a:cubicBezTo>
                  <a:close/>
                </a:path>
              </a:pathLst>
            </a:custGeom>
            <a:solidFill>
              <a:srgbClr val="D9E2EC"/>
            </a:solidFill>
          </p:spPr>
        </p:sp>
      </p:grpSp>
      <p:grpSp>
        <p:nvGrpSpPr>
          <p:cNvPr name="Group 78" id="78"/>
          <p:cNvGrpSpPr/>
          <p:nvPr/>
        </p:nvGrpSpPr>
        <p:grpSpPr>
          <a:xfrm rot="0">
            <a:off x="9720072" y="6417183"/>
            <a:ext cx="2789834" cy="397764"/>
            <a:chOff x="0" y="0"/>
            <a:chExt cx="3719779" cy="530352"/>
          </a:xfrm>
        </p:grpSpPr>
        <p:sp>
          <p:nvSpPr>
            <p:cNvPr name="Freeform 79" id="79"/>
            <p:cNvSpPr/>
            <p:nvPr/>
          </p:nvSpPr>
          <p:spPr>
            <a:xfrm flipH="false" flipV="false" rot="0">
              <a:off x="0" y="0"/>
              <a:ext cx="3719830" cy="530352"/>
            </a:xfrm>
            <a:custGeom>
              <a:avLst/>
              <a:gdLst/>
              <a:ahLst/>
              <a:cxnLst/>
              <a:rect r="r" b="b" t="t" l="l"/>
              <a:pathLst>
                <a:path h="530352" w="3719830">
                  <a:moveTo>
                    <a:pt x="0" y="109728"/>
                  </a:moveTo>
                  <a:cubicBezTo>
                    <a:pt x="0" y="49149"/>
                    <a:pt x="49149" y="0"/>
                    <a:pt x="109728" y="0"/>
                  </a:cubicBezTo>
                  <a:lnTo>
                    <a:pt x="3610102" y="0"/>
                  </a:lnTo>
                  <a:cubicBezTo>
                    <a:pt x="3670681" y="0"/>
                    <a:pt x="3719830" y="49149"/>
                    <a:pt x="3719830" y="109728"/>
                  </a:cubicBezTo>
                  <a:lnTo>
                    <a:pt x="3719830" y="420624"/>
                  </a:lnTo>
                  <a:cubicBezTo>
                    <a:pt x="3719830" y="481203"/>
                    <a:pt x="3670681" y="530352"/>
                    <a:pt x="3610102" y="530352"/>
                  </a:cubicBezTo>
                  <a:lnTo>
                    <a:pt x="109728" y="530352"/>
                  </a:lnTo>
                  <a:cubicBezTo>
                    <a:pt x="49149" y="530352"/>
                    <a:pt x="0" y="481203"/>
                    <a:pt x="0" y="420624"/>
                  </a:cubicBezTo>
                  <a:close/>
                </a:path>
              </a:pathLst>
            </a:custGeom>
            <a:solidFill>
              <a:srgbClr val="0EA5B7">
                <a:alpha val="24706"/>
              </a:srgbClr>
            </a:solidFill>
          </p:spPr>
        </p:sp>
      </p:grpSp>
      <p:grpSp>
        <p:nvGrpSpPr>
          <p:cNvPr name="Group 80" id="80"/>
          <p:cNvGrpSpPr/>
          <p:nvPr/>
        </p:nvGrpSpPr>
        <p:grpSpPr>
          <a:xfrm rot="0">
            <a:off x="11114989" y="6278880"/>
            <a:ext cx="57150" cy="674370"/>
            <a:chOff x="0" y="0"/>
            <a:chExt cx="76200" cy="899160"/>
          </a:xfrm>
        </p:grpSpPr>
        <p:sp>
          <p:nvSpPr>
            <p:cNvPr name="Freeform 81" id="81"/>
            <p:cNvSpPr/>
            <p:nvPr/>
          </p:nvSpPr>
          <p:spPr>
            <a:xfrm flipH="false" flipV="false" rot="0">
              <a:off x="0" y="38100"/>
              <a:ext cx="76200" cy="822960"/>
            </a:xfrm>
            <a:custGeom>
              <a:avLst/>
              <a:gdLst/>
              <a:ahLst/>
              <a:cxnLst/>
              <a:rect r="r" b="b" t="t" l="l"/>
              <a:pathLst>
                <a:path h="822960" w="76200">
                  <a:moveTo>
                    <a:pt x="76200" y="0"/>
                  </a:moveTo>
                  <a:lnTo>
                    <a:pt x="76200" y="822960"/>
                  </a:lnTo>
                  <a:lnTo>
                    <a:pt x="0" y="8229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65A82"/>
            </a:solidFill>
          </p:spPr>
        </p:sp>
      </p:grpSp>
      <p:sp>
        <p:nvSpPr>
          <p:cNvPr name="TextBox 82" id="82"/>
          <p:cNvSpPr txBox="true"/>
          <p:nvPr/>
        </p:nvSpPr>
        <p:spPr>
          <a:xfrm rot="0">
            <a:off x="9555480" y="7092315"/>
            <a:ext cx="3429000" cy="1485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400">
                <a:solidFill>
                  <a:srgbClr val="1F2937"/>
                </a:solidFill>
                <a:latin typeface="Calibri (MS)"/>
                <a:ea typeface="Calibri (MS)"/>
                <a:cs typeface="Calibri (MS)"/>
                <a:sym typeface="Calibri (MS)"/>
              </a:rPr>
              <a:t>La stimolazione del punto colpisce l'ostacolo e permette al Qi di riprendere il percorso.</a:t>
            </a:r>
          </a:p>
        </p:txBody>
      </p:sp>
      <p:grpSp>
        <p:nvGrpSpPr>
          <p:cNvPr name="Group 83" id="83"/>
          <p:cNvGrpSpPr/>
          <p:nvPr/>
        </p:nvGrpSpPr>
        <p:grpSpPr>
          <a:xfrm rot="0">
            <a:off x="13523595" y="3829050"/>
            <a:ext cx="3996690" cy="5111115"/>
            <a:chOff x="0" y="0"/>
            <a:chExt cx="5328920" cy="6814820"/>
          </a:xfrm>
        </p:grpSpPr>
        <p:sp>
          <p:nvSpPr>
            <p:cNvPr name="Freeform 84" id="84"/>
            <p:cNvSpPr/>
            <p:nvPr/>
          </p:nvSpPr>
          <p:spPr>
            <a:xfrm flipH="false" flipV="false" rot="0">
              <a:off x="12700" y="13863"/>
              <a:ext cx="5303520" cy="6787095"/>
            </a:xfrm>
            <a:custGeom>
              <a:avLst/>
              <a:gdLst/>
              <a:ahLst/>
              <a:cxnLst/>
              <a:rect r="r" b="b" t="t" l="l"/>
              <a:pathLst>
                <a:path h="6787095" w="5303520">
                  <a:moveTo>
                    <a:pt x="0" y="0"/>
                  </a:moveTo>
                  <a:lnTo>
                    <a:pt x="5303520" y="0"/>
                  </a:lnTo>
                  <a:lnTo>
                    <a:pt x="5303520" y="6787095"/>
                  </a:lnTo>
                  <a:lnTo>
                    <a:pt x="0" y="678709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85" id="85"/>
            <p:cNvSpPr/>
            <p:nvPr/>
          </p:nvSpPr>
          <p:spPr>
            <a:xfrm flipH="false" flipV="false" rot="0">
              <a:off x="0" y="0"/>
              <a:ext cx="5328920" cy="6814820"/>
            </a:xfrm>
            <a:custGeom>
              <a:avLst/>
              <a:gdLst/>
              <a:ahLst/>
              <a:cxnLst/>
              <a:rect r="r" b="b" t="t" l="l"/>
              <a:pathLst>
                <a:path h="6814820" w="5328920">
                  <a:moveTo>
                    <a:pt x="12700" y="0"/>
                  </a:moveTo>
                  <a:lnTo>
                    <a:pt x="5316220" y="0"/>
                  </a:lnTo>
                  <a:cubicBezTo>
                    <a:pt x="5323205" y="0"/>
                    <a:pt x="5328920" y="6238"/>
                    <a:pt x="5328920" y="13863"/>
                  </a:cubicBezTo>
                  <a:lnTo>
                    <a:pt x="5328920" y="6800958"/>
                  </a:lnTo>
                  <a:cubicBezTo>
                    <a:pt x="5328920" y="6808582"/>
                    <a:pt x="5323205" y="6814820"/>
                    <a:pt x="5316220" y="6814820"/>
                  </a:cubicBezTo>
                  <a:lnTo>
                    <a:pt x="12700" y="6814820"/>
                  </a:lnTo>
                  <a:cubicBezTo>
                    <a:pt x="5715" y="6814820"/>
                    <a:pt x="0" y="6808582"/>
                    <a:pt x="0" y="6800958"/>
                  </a:cubicBezTo>
                  <a:lnTo>
                    <a:pt x="0" y="13863"/>
                  </a:lnTo>
                  <a:cubicBezTo>
                    <a:pt x="0" y="6238"/>
                    <a:pt x="5715" y="0"/>
                    <a:pt x="12700" y="0"/>
                  </a:cubicBezTo>
                  <a:moveTo>
                    <a:pt x="12700" y="27725"/>
                  </a:moveTo>
                  <a:lnTo>
                    <a:pt x="12700" y="13863"/>
                  </a:lnTo>
                  <a:lnTo>
                    <a:pt x="25400" y="13863"/>
                  </a:lnTo>
                  <a:lnTo>
                    <a:pt x="25400" y="6800958"/>
                  </a:lnTo>
                  <a:lnTo>
                    <a:pt x="12700" y="6800958"/>
                  </a:lnTo>
                  <a:lnTo>
                    <a:pt x="12700" y="6787095"/>
                  </a:lnTo>
                  <a:lnTo>
                    <a:pt x="5316220" y="6787095"/>
                  </a:lnTo>
                  <a:lnTo>
                    <a:pt x="5316220" y="6800958"/>
                  </a:lnTo>
                  <a:lnTo>
                    <a:pt x="5303520" y="6800958"/>
                  </a:lnTo>
                  <a:lnTo>
                    <a:pt x="5303520" y="13863"/>
                  </a:lnTo>
                  <a:lnTo>
                    <a:pt x="5316220" y="13863"/>
                  </a:lnTo>
                  <a:lnTo>
                    <a:pt x="5316220" y="27725"/>
                  </a:lnTo>
                  <a:lnTo>
                    <a:pt x="12700" y="27725"/>
                  </a:lnTo>
                  <a:close/>
                </a:path>
              </a:pathLst>
            </a:custGeom>
            <a:solidFill>
              <a:srgbClr val="D9E2EC"/>
            </a:solidFill>
          </p:spPr>
        </p:sp>
      </p:grpSp>
      <p:grpSp>
        <p:nvGrpSpPr>
          <p:cNvPr name="Group 86" id="86"/>
          <p:cNvGrpSpPr/>
          <p:nvPr/>
        </p:nvGrpSpPr>
        <p:grpSpPr>
          <a:xfrm rot="0">
            <a:off x="13523595" y="3829050"/>
            <a:ext cx="3996690" cy="1116330"/>
            <a:chOff x="0" y="0"/>
            <a:chExt cx="5328920" cy="1488440"/>
          </a:xfrm>
        </p:grpSpPr>
        <p:sp>
          <p:nvSpPr>
            <p:cNvPr name="Freeform 87" id="87"/>
            <p:cNvSpPr/>
            <p:nvPr/>
          </p:nvSpPr>
          <p:spPr>
            <a:xfrm flipH="false" flipV="false" rot="0">
              <a:off x="12700" y="12700"/>
              <a:ext cx="5303520" cy="1463040"/>
            </a:xfrm>
            <a:custGeom>
              <a:avLst/>
              <a:gdLst/>
              <a:ahLst/>
              <a:cxnLst/>
              <a:rect r="r" b="b" t="t" l="l"/>
              <a:pathLst>
                <a:path h="1463040" w="5303520">
                  <a:moveTo>
                    <a:pt x="0" y="0"/>
                  </a:moveTo>
                  <a:lnTo>
                    <a:pt x="5303520" y="0"/>
                  </a:lnTo>
                  <a:lnTo>
                    <a:pt x="5303520" y="1463040"/>
                  </a:lnTo>
                  <a:lnTo>
                    <a:pt x="0" y="1463040"/>
                  </a:lnTo>
                  <a:close/>
                </a:path>
              </a:pathLst>
            </a:custGeom>
            <a:solidFill>
              <a:srgbClr val="065A82"/>
            </a:solidFill>
          </p:spPr>
        </p:sp>
        <p:sp>
          <p:nvSpPr>
            <p:cNvPr name="Freeform 88" id="88"/>
            <p:cNvSpPr/>
            <p:nvPr/>
          </p:nvSpPr>
          <p:spPr>
            <a:xfrm flipH="false" flipV="false" rot="0">
              <a:off x="0" y="0"/>
              <a:ext cx="5328920" cy="1488440"/>
            </a:xfrm>
            <a:custGeom>
              <a:avLst/>
              <a:gdLst/>
              <a:ahLst/>
              <a:cxnLst/>
              <a:rect r="r" b="b" t="t" l="l"/>
              <a:pathLst>
                <a:path h="1488440" w="5328920">
                  <a:moveTo>
                    <a:pt x="12700" y="0"/>
                  </a:moveTo>
                  <a:lnTo>
                    <a:pt x="5316220" y="0"/>
                  </a:lnTo>
                  <a:cubicBezTo>
                    <a:pt x="5323205" y="0"/>
                    <a:pt x="5328920" y="5715"/>
                    <a:pt x="5328920" y="12700"/>
                  </a:cubicBezTo>
                  <a:lnTo>
                    <a:pt x="5328920" y="1475740"/>
                  </a:lnTo>
                  <a:cubicBezTo>
                    <a:pt x="5328920" y="1482725"/>
                    <a:pt x="5323205" y="1488440"/>
                    <a:pt x="5316220" y="1488440"/>
                  </a:cubicBezTo>
                  <a:lnTo>
                    <a:pt x="12700" y="1488440"/>
                  </a:lnTo>
                  <a:cubicBezTo>
                    <a:pt x="5715" y="1488440"/>
                    <a:pt x="0" y="1482725"/>
                    <a:pt x="0" y="147574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475740"/>
                  </a:lnTo>
                  <a:lnTo>
                    <a:pt x="12700" y="1475740"/>
                  </a:lnTo>
                  <a:lnTo>
                    <a:pt x="12700" y="1463040"/>
                  </a:lnTo>
                  <a:lnTo>
                    <a:pt x="5316220" y="1463040"/>
                  </a:lnTo>
                  <a:lnTo>
                    <a:pt x="5316220" y="1475740"/>
                  </a:lnTo>
                  <a:lnTo>
                    <a:pt x="5303520" y="1475740"/>
                  </a:lnTo>
                  <a:lnTo>
                    <a:pt x="5303520" y="12700"/>
                  </a:lnTo>
                  <a:lnTo>
                    <a:pt x="5316220" y="12700"/>
                  </a:lnTo>
                  <a:lnTo>
                    <a:pt x="531622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065A82"/>
            </a:solidFill>
          </p:spPr>
        </p:sp>
      </p:grpSp>
      <p:grpSp>
        <p:nvGrpSpPr>
          <p:cNvPr name="Group 89" id="89"/>
          <p:cNvGrpSpPr/>
          <p:nvPr/>
        </p:nvGrpSpPr>
        <p:grpSpPr>
          <a:xfrm rot="0">
            <a:off x="15022830" y="3929253"/>
            <a:ext cx="998220" cy="998220"/>
            <a:chOff x="0" y="0"/>
            <a:chExt cx="1330960" cy="1330960"/>
          </a:xfrm>
        </p:grpSpPr>
        <p:sp>
          <p:nvSpPr>
            <p:cNvPr name="Freeform 90" id="90"/>
            <p:cNvSpPr/>
            <p:nvPr/>
          </p:nvSpPr>
          <p:spPr>
            <a:xfrm flipH="false" flipV="false" rot="0">
              <a:off x="25400" y="25400"/>
              <a:ext cx="1280160" cy="1280160"/>
            </a:xfrm>
            <a:custGeom>
              <a:avLst/>
              <a:gdLst/>
              <a:ahLst/>
              <a:cxnLst/>
              <a:rect r="r" b="b" t="t" l="l"/>
              <a:pathLst>
                <a:path h="1280160" w="1280160">
                  <a:moveTo>
                    <a:pt x="0" y="640080"/>
                  </a:moveTo>
                  <a:cubicBezTo>
                    <a:pt x="0" y="286512"/>
                    <a:pt x="286512" y="0"/>
                    <a:pt x="640080" y="0"/>
                  </a:cubicBezTo>
                  <a:cubicBezTo>
                    <a:pt x="993648" y="0"/>
                    <a:pt x="1280160" y="286512"/>
                    <a:pt x="1280160" y="640080"/>
                  </a:cubicBezTo>
                  <a:cubicBezTo>
                    <a:pt x="1280160" y="993648"/>
                    <a:pt x="993648" y="1280160"/>
                    <a:pt x="640080" y="1280160"/>
                  </a:cubicBezTo>
                  <a:cubicBezTo>
                    <a:pt x="286512" y="1280160"/>
                    <a:pt x="0" y="993648"/>
                    <a:pt x="0" y="64008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91" id="91"/>
            <p:cNvSpPr/>
            <p:nvPr/>
          </p:nvSpPr>
          <p:spPr>
            <a:xfrm flipH="false" flipV="false" rot="0">
              <a:off x="0" y="0"/>
              <a:ext cx="1330960" cy="1330960"/>
            </a:xfrm>
            <a:custGeom>
              <a:avLst/>
              <a:gdLst/>
              <a:ahLst/>
              <a:cxnLst/>
              <a:rect r="r" b="b" t="t" l="l"/>
              <a:pathLst>
                <a:path h="1330960" w="1330960">
                  <a:moveTo>
                    <a:pt x="0" y="665480"/>
                  </a:moveTo>
                  <a:cubicBezTo>
                    <a:pt x="0" y="297942"/>
                    <a:pt x="297942" y="0"/>
                    <a:pt x="665480" y="0"/>
                  </a:cubicBezTo>
                  <a:lnTo>
                    <a:pt x="665480" y="25400"/>
                  </a:lnTo>
                  <a:lnTo>
                    <a:pt x="665480" y="0"/>
                  </a:lnTo>
                  <a:cubicBezTo>
                    <a:pt x="1033018" y="0"/>
                    <a:pt x="1330960" y="297942"/>
                    <a:pt x="1330960" y="665480"/>
                  </a:cubicBezTo>
                  <a:lnTo>
                    <a:pt x="1305560" y="665480"/>
                  </a:lnTo>
                  <a:lnTo>
                    <a:pt x="1330960" y="665480"/>
                  </a:lnTo>
                  <a:cubicBezTo>
                    <a:pt x="1330960" y="1033018"/>
                    <a:pt x="1033018" y="1330960"/>
                    <a:pt x="665480" y="1330960"/>
                  </a:cubicBezTo>
                  <a:lnTo>
                    <a:pt x="665480" y="1305560"/>
                  </a:lnTo>
                  <a:lnTo>
                    <a:pt x="665480" y="1330960"/>
                  </a:lnTo>
                  <a:cubicBezTo>
                    <a:pt x="297942" y="1330960"/>
                    <a:pt x="0" y="1033018"/>
                    <a:pt x="0" y="665480"/>
                  </a:cubicBezTo>
                  <a:lnTo>
                    <a:pt x="25400" y="665480"/>
                  </a:lnTo>
                  <a:lnTo>
                    <a:pt x="50800" y="665480"/>
                  </a:lnTo>
                  <a:lnTo>
                    <a:pt x="25400" y="665480"/>
                  </a:lnTo>
                  <a:lnTo>
                    <a:pt x="0" y="665480"/>
                  </a:lnTo>
                  <a:moveTo>
                    <a:pt x="50800" y="665480"/>
                  </a:moveTo>
                  <a:cubicBezTo>
                    <a:pt x="50800" y="679450"/>
                    <a:pt x="39370" y="690880"/>
                    <a:pt x="25400" y="690880"/>
                  </a:cubicBezTo>
                  <a:cubicBezTo>
                    <a:pt x="11430" y="690880"/>
                    <a:pt x="0" y="679450"/>
                    <a:pt x="0" y="665480"/>
                  </a:cubicBezTo>
                  <a:cubicBezTo>
                    <a:pt x="0" y="651510"/>
                    <a:pt x="11430" y="640080"/>
                    <a:pt x="25400" y="640080"/>
                  </a:cubicBezTo>
                  <a:cubicBezTo>
                    <a:pt x="39370" y="640080"/>
                    <a:pt x="50800" y="651510"/>
                    <a:pt x="50800" y="665480"/>
                  </a:cubicBezTo>
                  <a:cubicBezTo>
                    <a:pt x="50800" y="1004951"/>
                    <a:pt x="326009" y="1280160"/>
                    <a:pt x="665480" y="1280160"/>
                  </a:cubicBezTo>
                  <a:cubicBezTo>
                    <a:pt x="1004951" y="1280160"/>
                    <a:pt x="1280160" y="1004951"/>
                    <a:pt x="1280160" y="665480"/>
                  </a:cubicBezTo>
                  <a:cubicBezTo>
                    <a:pt x="1280160" y="326009"/>
                    <a:pt x="1004951" y="50800"/>
                    <a:pt x="665480" y="50800"/>
                  </a:cubicBezTo>
                  <a:lnTo>
                    <a:pt x="665480" y="25400"/>
                  </a:lnTo>
                  <a:lnTo>
                    <a:pt x="665480" y="50800"/>
                  </a:lnTo>
                  <a:cubicBezTo>
                    <a:pt x="326009" y="50800"/>
                    <a:pt x="50800" y="326009"/>
                    <a:pt x="50800" y="665480"/>
                  </a:cubicBezTo>
                  <a:close/>
                </a:path>
              </a:pathLst>
            </a:custGeom>
            <a:solidFill>
              <a:srgbClr val="065A82"/>
            </a:solidFill>
          </p:spPr>
        </p:sp>
      </p:grpSp>
      <p:grpSp>
        <p:nvGrpSpPr>
          <p:cNvPr name="Group 92" id="92"/>
          <p:cNvGrpSpPr/>
          <p:nvPr/>
        </p:nvGrpSpPr>
        <p:grpSpPr>
          <a:xfrm rot="0">
            <a:off x="15041880" y="3948303"/>
            <a:ext cx="960120" cy="960120"/>
            <a:chOff x="0" y="0"/>
            <a:chExt cx="1280160" cy="1280160"/>
          </a:xfrm>
        </p:grpSpPr>
        <p:sp>
          <p:nvSpPr>
            <p:cNvPr name="Freeform 93" id="93"/>
            <p:cNvSpPr/>
            <p:nvPr/>
          </p:nvSpPr>
          <p:spPr>
            <a:xfrm flipH="false" flipV="false" rot="0">
              <a:off x="0" y="0"/>
              <a:ext cx="1280160" cy="1280160"/>
            </a:xfrm>
            <a:custGeom>
              <a:avLst/>
              <a:gdLst/>
              <a:ahLst/>
              <a:cxnLst/>
              <a:rect r="r" b="b" t="t" l="l"/>
              <a:pathLst>
                <a:path h="1280160" w="1280160">
                  <a:moveTo>
                    <a:pt x="0" y="0"/>
                  </a:moveTo>
                  <a:lnTo>
                    <a:pt x="1280160" y="0"/>
                  </a:lnTo>
                  <a:lnTo>
                    <a:pt x="1280160" y="1280160"/>
                  </a:lnTo>
                  <a:lnTo>
                    <a:pt x="0" y="128016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-78303" t="0" r="-78303" b="0"/>
              </a:stretch>
            </a:blipFill>
          </p:spPr>
        </p:sp>
        <p:sp>
          <p:nvSpPr>
            <p:cNvPr name="TextBox 94" id="94"/>
            <p:cNvSpPr txBox="true"/>
            <p:nvPr/>
          </p:nvSpPr>
          <p:spPr>
            <a:xfrm>
              <a:off x="0" y="-9525"/>
              <a:ext cx="1280160" cy="128968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960"/>
                </a:lnSpc>
              </a:pPr>
              <a:r>
                <a:rPr lang="en-US" sz="3300" b="true">
                  <a:solidFill>
                    <a:srgbClr val="065A82"/>
                  </a:solidFill>
                  <a:latin typeface="Cambria Bold"/>
                  <a:ea typeface="Cambria Bold"/>
                  <a:cs typeface="Cambria Bold"/>
                  <a:sym typeface="Cambria Bold"/>
                </a:rPr>
                <a:t>4</a:t>
              </a:r>
            </a:p>
          </p:txBody>
        </p:sp>
      </p:grpSp>
      <p:sp>
        <p:nvSpPr>
          <p:cNvPr name="TextBox 95" id="95"/>
          <p:cNvSpPr txBox="true"/>
          <p:nvPr/>
        </p:nvSpPr>
        <p:spPr>
          <a:xfrm rot="0">
            <a:off x="13533120" y="5063490"/>
            <a:ext cx="3977640" cy="457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39"/>
              </a:lnSpc>
            </a:pPr>
            <a:r>
              <a:rPr lang="en-US" sz="2949" b="true">
                <a:solidFill>
                  <a:srgbClr val="21295C"/>
                </a:solidFill>
                <a:latin typeface="Cambria Bold"/>
                <a:ea typeface="Cambria Bold"/>
                <a:cs typeface="Cambria Bold"/>
                <a:sym typeface="Cambria Bold"/>
              </a:rPr>
              <a:t>Ripristino</a:t>
            </a:r>
          </a:p>
        </p:txBody>
      </p:sp>
      <p:grpSp>
        <p:nvGrpSpPr>
          <p:cNvPr name="Group 96" id="96"/>
          <p:cNvGrpSpPr/>
          <p:nvPr/>
        </p:nvGrpSpPr>
        <p:grpSpPr>
          <a:xfrm rot="0">
            <a:off x="13533120" y="5690235"/>
            <a:ext cx="3977640" cy="480268"/>
            <a:chOff x="0" y="0"/>
            <a:chExt cx="5303520" cy="640358"/>
          </a:xfrm>
        </p:grpSpPr>
        <p:sp>
          <p:nvSpPr>
            <p:cNvPr name="Freeform 97" id="97"/>
            <p:cNvSpPr/>
            <p:nvPr/>
          </p:nvSpPr>
          <p:spPr>
            <a:xfrm flipH="false" flipV="false" rot="0">
              <a:off x="0" y="0"/>
              <a:ext cx="5303520" cy="640358"/>
            </a:xfrm>
            <a:custGeom>
              <a:avLst/>
              <a:gdLst/>
              <a:ahLst/>
              <a:cxnLst/>
              <a:rect r="r" b="b" t="t" l="l"/>
              <a:pathLst>
                <a:path h="640358" w="5303520">
                  <a:moveTo>
                    <a:pt x="0" y="0"/>
                  </a:moveTo>
                  <a:lnTo>
                    <a:pt x="5303520" y="0"/>
                  </a:lnTo>
                  <a:lnTo>
                    <a:pt x="5303520" y="640358"/>
                  </a:lnTo>
                  <a:lnTo>
                    <a:pt x="0" y="640358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111399" r="0" b="-111355"/>
              </a:stretch>
            </a:blipFill>
          </p:spPr>
        </p:sp>
        <p:sp>
          <p:nvSpPr>
            <p:cNvPr name="TextBox 98" id="98"/>
            <p:cNvSpPr txBox="true"/>
            <p:nvPr/>
          </p:nvSpPr>
          <p:spPr>
            <a:xfrm>
              <a:off x="0" y="-38100"/>
              <a:ext cx="5303520" cy="67845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879"/>
                </a:lnSpc>
              </a:pPr>
              <a:r>
                <a:rPr lang="en-US" sz="2400">
                  <a:solidFill>
                    <a:srgbClr val="64748B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Normalità</a:t>
              </a:r>
            </a:p>
          </p:txBody>
        </p:sp>
      </p:grpSp>
      <p:grpSp>
        <p:nvGrpSpPr>
          <p:cNvPr name="Group 99" id="99"/>
          <p:cNvGrpSpPr/>
          <p:nvPr/>
        </p:nvGrpSpPr>
        <p:grpSpPr>
          <a:xfrm rot="0">
            <a:off x="13935075" y="6366510"/>
            <a:ext cx="3173730" cy="499110"/>
            <a:chOff x="0" y="0"/>
            <a:chExt cx="4231640" cy="665480"/>
          </a:xfrm>
        </p:grpSpPr>
        <p:sp>
          <p:nvSpPr>
            <p:cNvPr name="Freeform 100" id="100"/>
            <p:cNvSpPr/>
            <p:nvPr/>
          </p:nvSpPr>
          <p:spPr>
            <a:xfrm flipH="false" flipV="false" rot="0">
              <a:off x="12700" y="12700"/>
              <a:ext cx="4206240" cy="640080"/>
            </a:xfrm>
            <a:custGeom>
              <a:avLst/>
              <a:gdLst/>
              <a:ahLst/>
              <a:cxnLst/>
              <a:rect r="r" b="b" t="t" l="l"/>
              <a:pathLst>
                <a:path h="640080" w="4206240">
                  <a:moveTo>
                    <a:pt x="0" y="146304"/>
                  </a:moveTo>
                  <a:cubicBezTo>
                    <a:pt x="0" y="65532"/>
                    <a:pt x="67691" y="0"/>
                    <a:pt x="151257" y="0"/>
                  </a:cubicBezTo>
                  <a:lnTo>
                    <a:pt x="4054983" y="0"/>
                  </a:lnTo>
                  <a:cubicBezTo>
                    <a:pt x="4138549" y="0"/>
                    <a:pt x="4206240" y="65532"/>
                    <a:pt x="4206240" y="146304"/>
                  </a:cubicBezTo>
                  <a:lnTo>
                    <a:pt x="4206240" y="493776"/>
                  </a:lnTo>
                  <a:cubicBezTo>
                    <a:pt x="4206240" y="574548"/>
                    <a:pt x="4138549" y="640080"/>
                    <a:pt x="4054983" y="640080"/>
                  </a:cubicBezTo>
                  <a:lnTo>
                    <a:pt x="151257" y="640080"/>
                  </a:lnTo>
                  <a:cubicBezTo>
                    <a:pt x="67691" y="640080"/>
                    <a:pt x="0" y="574548"/>
                    <a:pt x="0" y="493776"/>
                  </a:cubicBezTo>
                  <a:close/>
                </a:path>
              </a:pathLst>
            </a:custGeom>
            <a:solidFill>
              <a:srgbClr val="E2E8F0"/>
            </a:solidFill>
          </p:spPr>
        </p:sp>
        <p:sp>
          <p:nvSpPr>
            <p:cNvPr name="Freeform 101" id="101"/>
            <p:cNvSpPr/>
            <p:nvPr/>
          </p:nvSpPr>
          <p:spPr>
            <a:xfrm flipH="false" flipV="false" rot="0">
              <a:off x="0" y="0"/>
              <a:ext cx="4231640" cy="665480"/>
            </a:xfrm>
            <a:custGeom>
              <a:avLst/>
              <a:gdLst/>
              <a:ahLst/>
              <a:cxnLst/>
              <a:rect r="r" b="b" t="t" l="l"/>
              <a:pathLst>
                <a:path h="665480" w="4231640">
                  <a:moveTo>
                    <a:pt x="0" y="159004"/>
                  </a:moveTo>
                  <a:cubicBezTo>
                    <a:pt x="0" y="70739"/>
                    <a:pt x="73787" y="0"/>
                    <a:pt x="163957" y="0"/>
                  </a:cubicBezTo>
                  <a:lnTo>
                    <a:pt x="4067683" y="0"/>
                  </a:lnTo>
                  <a:lnTo>
                    <a:pt x="4067683" y="12700"/>
                  </a:lnTo>
                  <a:lnTo>
                    <a:pt x="4067683" y="0"/>
                  </a:lnTo>
                  <a:cubicBezTo>
                    <a:pt x="4157853" y="0"/>
                    <a:pt x="4231640" y="70739"/>
                    <a:pt x="4231640" y="159004"/>
                  </a:cubicBezTo>
                  <a:lnTo>
                    <a:pt x="4218940" y="159004"/>
                  </a:lnTo>
                  <a:lnTo>
                    <a:pt x="4231640" y="159004"/>
                  </a:lnTo>
                  <a:lnTo>
                    <a:pt x="4231640" y="506476"/>
                  </a:lnTo>
                  <a:lnTo>
                    <a:pt x="4218940" y="506476"/>
                  </a:lnTo>
                  <a:lnTo>
                    <a:pt x="4231640" y="506476"/>
                  </a:lnTo>
                  <a:cubicBezTo>
                    <a:pt x="4231640" y="594741"/>
                    <a:pt x="4157853" y="665480"/>
                    <a:pt x="4067683" y="665480"/>
                  </a:cubicBezTo>
                  <a:lnTo>
                    <a:pt x="4067683" y="652780"/>
                  </a:lnTo>
                  <a:lnTo>
                    <a:pt x="4067683" y="665480"/>
                  </a:lnTo>
                  <a:lnTo>
                    <a:pt x="163957" y="665480"/>
                  </a:lnTo>
                  <a:lnTo>
                    <a:pt x="163957" y="652780"/>
                  </a:lnTo>
                  <a:lnTo>
                    <a:pt x="163957" y="665480"/>
                  </a:lnTo>
                  <a:cubicBezTo>
                    <a:pt x="73787" y="665480"/>
                    <a:pt x="0" y="594741"/>
                    <a:pt x="0" y="506476"/>
                  </a:cubicBezTo>
                  <a:lnTo>
                    <a:pt x="0" y="159004"/>
                  </a:lnTo>
                  <a:lnTo>
                    <a:pt x="12700" y="159004"/>
                  </a:lnTo>
                  <a:lnTo>
                    <a:pt x="0" y="159004"/>
                  </a:lnTo>
                  <a:moveTo>
                    <a:pt x="25400" y="159004"/>
                  </a:moveTo>
                  <a:lnTo>
                    <a:pt x="25400" y="506476"/>
                  </a:lnTo>
                  <a:lnTo>
                    <a:pt x="12700" y="506476"/>
                  </a:lnTo>
                  <a:lnTo>
                    <a:pt x="25400" y="506476"/>
                  </a:lnTo>
                  <a:cubicBezTo>
                    <a:pt x="25400" y="579882"/>
                    <a:pt x="86995" y="640080"/>
                    <a:pt x="163957" y="640080"/>
                  </a:cubicBezTo>
                  <a:lnTo>
                    <a:pt x="4067683" y="640080"/>
                  </a:lnTo>
                  <a:cubicBezTo>
                    <a:pt x="4144518" y="640080"/>
                    <a:pt x="4206240" y="579882"/>
                    <a:pt x="4206240" y="506476"/>
                  </a:cubicBezTo>
                  <a:lnTo>
                    <a:pt x="4206240" y="159004"/>
                  </a:lnTo>
                  <a:cubicBezTo>
                    <a:pt x="4206240" y="85598"/>
                    <a:pt x="4144645" y="25400"/>
                    <a:pt x="4067683" y="25400"/>
                  </a:cubicBezTo>
                  <a:lnTo>
                    <a:pt x="163957" y="25400"/>
                  </a:lnTo>
                  <a:lnTo>
                    <a:pt x="163957" y="12700"/>
                  </a:lnTo>
                  <a:lnTo>
                    <a:pt x="163957" y="25400"/>
                  </a:lnTo>
                  <a:cubicBezTo>
                    <a:pt x="86995" y="25400"/>
                    <a:pt x="25400" y="85598"/>
                    <a:pt x="25400" y="159004"/>
                  </a:cubicBezTo>
                  <a:close/>
                </a:path>
              </a:pathLst>
            </a:custGeom>
            <a:solidFill>
              <a:srgbClr val="D9E2EC"/>
            </a:solidFill>
          </p:spPr>
        </p:sp>
      </p:grpSp>
      <p:grpSp>
        <p:nvGrpSpPr>
          <p:cNvPr name="Group 102" id="102"/>
          <p:cNvGrpSpPr/>
          <p:nvPr/>
        </p:nvGrpSpPr>
        <p:grpSpPr>
          <a:xfrm rot="0">
            <a:off x="13972032" y="6417183"/>
            <a:ext cx="3099816" cy="397764"/>
            <a:chOff x="0" y="0"/>
            <a:chExt cx="4133088" cy="530352"/>
          </a:xfrm>
        </p:grpSpPr>
        <p:sp>
          <p:nvSpPr>
            <p:cNvPr name="Freeform 103" id="103"/>
            <p:cNvSpPr/>
            <p:nvPr/>
          </p:nvSpPr>
          <p:spPr>
            <a:xfrm flipH="false" flipV="false" rot="0">
              <a:off x="0" y="0"/>
              <a:ext cx="4133088" cy="530352"/>
            </a:xfrm>
            <a:custGeom>
              <a:avLst/>
              <a:gdLst/>
              <a:ahLst/>
              <a:cxnLst/>
              <a:rect r="r" b="b" t="t" l="l"/>
              <a:pathLst>
                <a:path h="530352" w="4133088">
                  <a:moveTo>
                    <a:pt x="0" y="109728"/>
                  </a:moveTo>
                  <a:cubicBezTo>
                    <a:pt x="0" y="49149"/>
                    <a:pt x="49149" y="0"/>
                    <a:pt x="109728" y="0"/>
                  </a:cubicBezTo>
                  <a:lnTo>
                    <a:pt x="4023360" y="0"/>
                  </a:lnTo>
                  <a:cubicBezTo>
                    <a:pt x="4083939" y="0"/>
                    <a:pt x="4133088" y="49149"/>
                    <a:pt x="4133088" y="109728"/>
                  </a:cubicBezTo>
                  <a:lnTo>
                    <a:pt x="4133088" y="420624"/>
                  </a:lnTo>
                  <a:cubicBezTo>
                    <a:pt x="4133088" y="481203"/>
                    <a:pt x="4083939" y="530352"/>
                    <a:pt x="4023360" y="530352"/>
                  </a:cubicBezTo>
                  <a:lnTo>
                    <a:pt x="109728" y="530352"/>
                  </a:lnTo>
                  <a:cubicBezTo>
                    <a:pt x="49149" y="530352"/>
                    <a:pt x="0" y="481203"/>
                    <a:pt x="0" y="420624"/>
                  </a:cubicBezTo>
                  <a:close/>
                </a:path>
              </a:pathLst>
            </a:custGeom>
            <a:solidFill>
              <a:srgbClr val="065A82">
                <a:alpha val="35686"/>
              </a:srgbClr>
            </a:solidFill>
          </p:spPr>
        </p:sp>
      </p:grpSp>
      <p:sp>
        <p:nvSpPr>
          <p:cNvPr name="TextBox 104" id="104"/>
          <p:cNvSpPr txBox="true"/>
          <p:nvPr/>
        </p:nvSpPr>
        <p:spPr>
          <a:xfrm rot="0">
            <a:off x="13807440" y="7092315"/>
            <a:ext cx="3429000" cy="1847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400">
                <a:solidFill>
                  <a:srgbClr val="1F2937"/>
                </a:solidFill>
                <a:latin typeface="Calibri (MS)"/>
                <a:ea typeface="Calibri (MS)"/>
                <a:cs typeface="Calibri (MS)"/>
                <a:sym typeface="Calibri (MS)"/>
              </a:rPr>
              <a:t>Il meridiano è di nuovo pervio, il segnale è ripristinato, il dolore scompare perché è stata rimossa la causa.</a:t>
            </a:r>
          </a:p>
        </p:txBody>
      </p:sp>
      <p:grpSp>
        <p:nvGrpSpPr>
          <p:cNvPr name="Group 105" id="105"/>
          <p:cNvGrpSpPr/>
          <p:nvPr/>
        </p:nvGrpSpPr>
        <p:grpSpPr>
          <a:xfrm rot="0">
            <a:off x="4598670" y="5465445"/>
            <a:ext cx="312420" cy="38100"/>
            <a:chOff x="0" y="0"/>
            <a:chExt cx="416560" cy="50800"/>
          </a:xfrm>
        </p:grpSpPr>
        <p:sp>
          <p:nvSpPr>
            <p:cNvPr name="Freeform 106" id="106"/>
            <p:cNvSpPr/>
            <p:nvPr/>
          </p:nvSpPr>
          <p:spPr>
            <a:xfrm flipH="false" flipV="false" rot="0">
              <a:off x="25400" y="0"/>
              <a:ext cx="365760" cy="50800"/>
            </a:xfrm>
            <a:custGeom>
              <a:avLst/>
              <a:gdLst/>
              <a:ahLst/>
              <a:cxnLst/>
              <a:rect r="r" b="b" t="t" l="l"/>
              <a:pathLst>
                <a:path h="50800" w="365760">
                  <a:moveTo>
                    <a:pt x="0" y="0"/>
                  </a:moveTo>
                  <a:lnTo>
                    <a:pt x="365760" y="0"/>
                  </a:lnTo>
                  <a:lnTo>
                    <a:pt x="365760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21295C"/>
            </a:solidFill>
          </p:spPr>
        </p:sp>
      </p:grpSp>
      <p:grpSp>
        <p:nvGrpSpPr>
          <p:cNvPr name="Group 107" id="107"/>
          <p:cNvGrpSpPr/>
          <p:nvPr/>
        </p:nvGrpSpPr>
        <p:grpSpPr>
          <a:xfrm rot="0">
            <a:off x="8850630" y="5465445"/>
            <a:ext cx="312420" cy="38100"/>
            <a:chOff x="0" y="0"/>
            <a:chExt cx="416560" cy="50800"/>
          </a:xfrm>
        </p:grpSpPr>
        <p:sp>
          <p:nvSpPr>
            <p:cNvPr name="Freeform 108" id="108"/>
            <p:cNvSpPr/>
            <p:nvPr/>
          </p:nvSpPr>
          <p:spPr>
            <a:xfrm flipH="false" flipV="false" rot="0">
              <a:off x="25400" y="0"/>
              <a:ext cx="365760" cy="50800"/>
            </a:xfrm>
            <a:custGeom>
              <a:avLst/>
              <a:gdLst/>
              <a:ahLst/>
              <a:cxnLst/>
              <a:rect r="r" b="b" t="t" l="l"/>
              <a:pathLst>
                <a:path h="50800" w="365760">
                  <a:moveTo>
                    <a:pt x="0" y="0"/>
                  </a:moveTo>
                  <a:lnTo>
                    <a:pt x="365760" y="0"/>
                  </a:lnTo>
                  <a:lnTo>
                    <a:pt x="365760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21295C"/>
            </a:solidFill>
          </p:spPr>
        </p:sp>
      </p:grpSp>
      <p:grpSp>
        <p:nvGrpSpPr>
          <p:cNvPr name="Group 109" id="109"/>
          <p:cNvGrpSpPr/>
          <p:nvPr/>
        </p:nvGrpSpPr>
        <p:grpSpPr>
          <a:xfrm rot="0">
            <a:off x="13102590" y="5465445"/>
            <a:ext cx="312420" cy="38100"/>
            <a:chOff x="0" y="0"/>
            <a:chExt cx="416560" cy="50800"/>
          </a:xfrm>
        </p:grpSpPr>
        <p:sp>
          <p:nvSpPr>
            <p:cNvPr name="Freeform 110" id="110"/>
            <p:cNvSpPr/>
            <p:nvPr/>
          </p:nvSpPr>
          <p:spPr>
            <a:xfrm flipH="false" flipV="false" rot="0">
              <a:off x="25400" y="0"/>
              <a:ext cx="365760" cy="50800"/>
            </a:xfrm>
            <a:custGeom>
              <a:avLst/>
              <a:gdLst/>
              <a:ahLst/>
              <a:cxnLst/>
              <a:rect r="r" b="b" t="t" l="l"/>
              <a:pathLst>
                <a:path h="50800" w="365760">
                  <a:moveTo>
                    <a:pt x="0" y="0"/>
                  </a:moveTo>
                  <a:lnTo>
                    <a:pt x="365760" y="0"/>
                  </a:lnTo>
                  <a:lnTo>
                    <a:pt x="365760" y="50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21295C"/>
            </a:solidFill>
          </p:spPr>
        </p:sp>
      </p:grpSp>
      <p:sp>
        <p:nvSpPr>
          <p:cNvPr name="Freeform 111" id="111"/>
          <p:cNvSpPr/>
          <p:nvPr/>
        </p:nvSpPr>
        <p:spPr>
          <a:xfrm flipH="false" flipV="false" rot="0">
            <a:off x="16733322" y="480060"/>
            <a:ext cx="1234835" cy="1234835"/>
          </a:xfrm>
          <a:custGeom>
            <a:avLst/>
            <a:gdLst/>
            <a:ahLst/>
            <a:cxnLst/>
            <a:rect r="r" b="b" t="t" l="l"/>
            <a:pathLst>
              <a:path h="1234835" w="1234835">
                <a:moveTo>
                  <a:pt x="0" y="0"/>
                </a:moveTo>
                <a:lnTo>
                  <a:pt x="1234836" y="0"/>
                </a:lnTo>
                <a:lnTo>
                  <a:pt x="1234836" y="1234835"/>
                </a:lnTo>
                <a:lnTo>
                  <a:pt x="0" y="12348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12" id="112"/>
          <p:cNvSpPr/>
          <p:nvPr/>
        </p:nvSpPr>
        <p:spPr>
          <a:xfrm flipH="false" flipV="false" rot="0">
            <a:off x="314168" y="490275"/>
            <a:ext cx="1181637" cy="1137738"/>
          </a:xfrm>
          <a:custGeom>
            <a:avLst/>
            <a:gdLst/>
            <a:ahLst/>
            <a:cxnLst/>
            <a:rect r="r" b="b" t="t" l="l"/>
            <a:pathLst>
              <a:path h="1137738" w="1181637">
                <a:moveTo>
                  <a:pt x="0" y="0"/>
                </a:moveTo>
                <a:lnTo>
                  <a:pt x="1181638" y="0"/>
                </a:lnTo>
                <a:lnTo>
                  <a:pt x="1181638" y="1137738"/>
                </a:lnTo>
                <a:lnTo>
                  <a:pt x="0" y="11377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113" id="113"/>
          <p:cNvSpPr txBox="true"/>
          <p:nvPr/>
        </p:nvSpPr>
        <p:spPr>
          <a:xfrm rot="0">
            <a:off x="12916012" y="9763286"/>
            <a:ext cx="5052146" cy="3329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65"/>
              </a:lnSpc>
            </a:pPr>
            <a:r>
              <a:rPr lang="en-US" sz="1975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Silvia De Lucchi DVM, CVA CVBMA, CVTP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DAHHd2WNAgo</dc:identifier>
  <dcterms:modified xsi:type="dcterms:W3CDTF">2011-08-01T06:04:30Z</dcterms:modified>
  <cp:revision>1</cp:revision>
  <dc:title>Il Tui Na: uno strumento concreto per il tecnico veterinario</dc:title>
</cp:coreProperties>
</file>